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9" r:id="rId5"/>
    <p:sldId id="260" r:id="rId6"/>
    <p:sldId id="261" r:id="rId7"/>
    <p:sldId id="468" r:id="rId8"/>
    <p:sldId id="472" r:id="rId9"/>
    <p:sldId id="471" r:id="rId10"/>
    <p:sldId id="474" r:id="rId11"/>
    <p:sldId id="473" r:id="rId12"/>
    <p:sldId id="262" r:id="rId13"/>
    <p:sldId id="4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A56A25-7C4B-6B4D-9D3E-8AB3A779DBB3}" name="Joanna Goh" initials="JG" userId="S::GOHMSJ@hq.a-star.edu.sg::14d86e87-d1f4-4e45-898d-5952a70905a2" providerId="AD"/>
  <p188:author id="{113126B1-4B7D-3022-3E2C-9E43F99903BB}" name="Tan Ei-Leen" initials="TEL" userId="S::TANEL@hq.a-star.edu.sg::e0846db9-2f3d-4c16-9d1f-a86658998d6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iza Soo" initials="ES" lastIdx="3" clrIdx="0">
    <p:extLst>
      <p:ext uri="{19B8F6BF-5375-455C-9EA6-DF929625EA0E}">
        <p15:presenceInfo xmlns:p15="http://schemas.microsoft.com/office/powerpoint/2012/main" userId="S-1-5-21-4211029173-3255825636-1277964214-14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625" autoAdjust="0"/>
  </p:normalViewPr>
  <p:slideViewPr>
    <p:cSldViewPr>
      <p:cViewPr varScale="1">
        <p:scale>
          <a:sx n="67" d="100"/>
          <a:sy n="67" d="100"/>
        </p:scale>
        <p:origin x="644" y="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48B269-65B9-4FAE-81B3-C98B3BB7273F}" type="datetimeFigureOut">
              <a:rPr lang="en-SG" smtClean="0"/>
              <a:t>5/10/2023</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4103D0-6AAF-4A9C-AFA3-B2FB85889377}" type="slidenum">
              <a:rPr lang="en-SG" smtClean="0"/>
              <a:t>‹#›</a:t>
            </a:fld>
            <a:endParaRPr lang="en-SG"/>
          </a:p>
        </p:txBody>
      </p:sp>
    </p:spTree>
    <p:extLst>
      <p:ext uri="{BB962C8B-B14F-4D97-AF65-F5344CB8AC3E}">
        <p14:creationId xmlns:p14="http://schemas.microsoft.com/office/powerpoint/2010/main" val="335789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divider</a:t>
            </a:r>
          </a:p>
        </p:txBody>
      </p:sp>
      <p:sp>
        <p:nvSpPr>
          <p:cNvPr id="4" name="Slide Number Placeholder 3"/>
          <p:cNvSpPr>
            <a:spLocks noGrp="1"/>
          </p:cNvSpPr>
          <p:nvPr>
            <p:ph type="sldNum" sz="quarter" idx="5"/>
          </p:nvPr>
        </p:nvSpPr>
        <p:spPr/>
        <p:txBody>
          <a:bodyPr/>
          <a:lstStyle/>
          <a:p>
            <a:fld id="{A6AE423D-0B8E-479B-BD8E-453FB371F1F3}" type="slidenum">
              <a:rPr lang="en-GB" smtClean="0"/>
              <a:pPr/>
              <a:t>10</a:t>
            </a:fld>
            <a:endParaRPr lang="en-GB" dirty="0"/>
          </a:p>
        </p:txBody>
      </p:sp>
    </p:spTree>
    <p:extLst>
      <p:ext uri="{BB962C8B-B14F-4D97-AF65-F5344CB8AC3E}">
        <p14:creationId xmlns:p14="http://schemas.microsoft.com/office/powerpoint/2010/main" val="2583734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Option - Generic (Default)">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480046" y="1718458"/>
            <a:ext cx="5376599" cy="2244711"/>
          </a:xfrm>
        </p:spPr>
        <p:txBody>
          <a:bodyPr anchor="t">
            <a:noAutofit/>
          </a:bodyPr>
          <a:lstStyle>
            <a:lvl1pPr algn="l">
              <a:lnSpc>
                <a:spcPct val="90000"/>
              </a:lnSpc>
              <a:defRPr sz="2175" b="1" cap="all" baseline="0">
                <a:solidFill>
                  <a:srgbClr val="FFFFFF"/>
                </a:solidFill>
                <a:latin typeface="Open Sans"/>
                <a:cs typeface="Open Sans"/>
              </a:defRPr>
            </a:lvl1pPr>
          </a:lstStyle>
          <a:p>
            <a:r>
              <a:rPr lang="en-US" dirty="0"/>
              <a:t>TITLE IN OPEN SANS, BOLD, CAPS,</a:t>
            </a:r>
            <a:br>
              <a:rPr lang="en-US" dirty="0"/>
            </a:br>
            <a:r>
              <a:rPr lang="en-US" dirty="0"/>
              <a:t>SIZE 29,</a:t>
            </a:r>
            <a:br>
              <a:rPr lang="en-US" dirty="0"/>
            </a:br>
            <a:r>
              <a:rPr lang="en-US" dirty="0"/>
              <a:t>left ALIGN</a:t>
            </a:r>
            <a:endParaRPr lang="en-GB" dirty="0"/>
          </a:p>
        </p:txBody>
      </p:sp>
      <p:sp>
        <p:nvSpPr>
          <p:cNvPr id="12" name="Text Placeholder 4">
            <a:extLst>
              <a:ext uri="{FF2B5EF4-FFF2-40B4-BE49-F238E27FC236}">
                <a16:creationId xmlns:a16="http://schemas.microsoft.com/office/drawing/2014/main" id="{03CA90A6-A426-EA4C-9C16-C8BD80098F5D}"/>
              </a:ext>
            </a:extLst>
          </p:cNvPr>
          <p:cNvSpPr>
            <a:spLocks noGrp="1"/>
          </p:cNvSpPr>
          <p:nvPr>
            <p:ph type="body" sz="quarter" idx="11" hasCustomPrompt="1"/>
          </p:nvPr>
        </p:nvSpPr>
        <p:spPr>
          <a:xfrm>
            <a:off x="6480046" y="6021291"/>
            <a:ext cx="2335585" cy="384043"/>
          </a:xfrm>
        </p:spPr>
        <p:txBody>
          <a:bodyPr>
            <a:normAutofit/>
          </a:bodyPr>
          <a:lstStyle>
            <a:lvl1pPr marL="0" indent="0" algn="l">
              <a:buNone/>
              <a:defRPr sz="788">
                <a:solidFill>
                  <a:srgbClr val="FFFFFF"/>
                </a:solidFill>
                <a:latin typeface="Open Sans"/>
                <a:cs typeface="Open Sans"/>
              </a:defRPr>
            </a:lvl1pPr>
          </a:lstStyle>
          <a:p>
            <a:pPr lvl="0"/>
            <a:r>
              <a:rPr lang="en-US" dirty="0"/>
              <a:t>Date</a:t>
            </a:r>
          </a:p>
        </p:txBody>
      </p:sp>
      <p:sp>
        <p:nvSpPr>
          <p:cNvPr id="13" name="Text Placeholder 4">
            <a:extLst>
              <a:ext uri="{FF2B5EF4-FFF2-40B4-BE49-F238E27FC236}">
                <a16:creationId xmlns:a16="http://schemas.microsoft.com/office/drawing/2014/main" id="{7CE97A19-E0D7-CD47-9414-E73C0F164E6A}"/>
              </a:ext>
            </a:extLst>
          </p:cNvPr>
          <p:cNvSpPr>
            <a:spLocks noGrp="1"/>
          </p:cNvSpPr>
          <p:nvPr>
            <p:ph type="body" sz="quarter" idx="12" hasCustomPrompt="1"/>
          </p:nvPr>
        </p:nvSpPr>
        <p:spPr>
          <a:xfrm>
            <a:off x="6480044" y="4613188"/>
            <a:ext cx="5376597" cy="638400"/>
          </a:xfrm>
        </p:spPr>
        <p:txBody>
          <a:bodyPr>
            <a:normAutofit/>
          </a:bodyPr>
          <a:lstStyle>
            <a:lvl1pPr marL="0" indent="0" algn="l">
              <a:buNone/>
              <a:defRPr sz="1050" b="0" baseline="0">
                <a:solidFill>
                  <a:srgbClr val="FFFFFF"/>
                </a:solidFill>
                <a:latin typeface="Open Sans"/>
                <a:cs typeface="Open Sans"/>
              </a:defRPr>
            </a:lvl1pPr>
          </a:lstStyle>
          <a:p>
            <a:pPr lvl="0"/>
            <a:r>
              <a:rPr lang="en-US" dirty="0"/>
              <a:t>Designation, Department</a:t>
            </a:r>
          </a:p>
        </p:txBody>
      </p:sp>
      <p:sp>
        <p:nvSpPr>
          <p:cNvPr id="14" name="Text Placeholder 2">
            <a:extLst>
              <a:ext uri="{FF2B5EF4-FFF2-40B4-BE49-F238E27FC236}">
                <a16:creationId xmlns:a16="http://schemas.microsoft.com/office/drawing/2014/main" id="{385EE222-D0FA-3B43-9135-02B23C74073B}"/>
              </a:ext>
            </a:extLst>
          </p:cNvPr>
          <p:cNvSpPr>
            <a:spLocks noGrp="1"/>
          </p:cNvSpPr>
          <p:nvPr>
            <p:ph type="body" sz="quarter" idx="13" hasCustomPrompt="1"/>
          </p:nvPr>
        </p:nvSpPr>
        <p:spPr>
          <a:xfrm>
            <a:off x="6480044" y="4293100"/>
            <a:ext cx="5376597" cy="384935"/>
          </a:xfrm>
        </p:spPr>
        <p:txBody>
          <a:bodyPr>
            <a:normAutofit/>
          </a:bodyPr>
          <a:lstStyle>
            <a:lvl1pPr marL="0" indent="0" algn="l">
              <a:buNone/>
              <a:defRPr sz="1200" b="1">
                <a:solidFill>
                  <a:srgbClr val="FFFFFF"/>
                </a:solidFill>
                <a:latin typeface="Open Sans"/>
                <a:cs typeface="Open Sans"/>
              </a:defRPr>
            </a:lvl1pPr>
          </a:lstStyle>
          <a:p>
            <a:pPr lvl="0"/>
            <a:r>
              <a:rPr lang="en-US" dirty="0"/>
              <a:t>Name of Presenter</a:t>
            </a:r>
          </a:p>
        </p:txBody>
      </p:sp>
      <p:sp>
        <p:nvSpPr>
          <p:cNvPr id="16" name="Text Placeholder 4">
            <a:extLst>
              <a:ext uri="{FF2B5EF4-FFF2-40B4-BE49-F238E27FC236}">
                <a16:creationId xmlns:a16="http://schemas.microsoft.com/office/drawing/2014/main" id="{7CB518A3-39CE-3A43-91A3-E855A204ED7F}"/>
              </a:ext>
            </a:extLst>
          </p:cNvPr>
          <p:cNvSpPr>
            <a:spLocks noGrp="1"/>
          </p:cNvSpPr>
          <p:nvPr>
            <p:ph type="body" sz="quarter" idx="14" hasCustomPrompt="1"/>
          </p:nvPr>
        </p:nvSpPr>
        <p:spPr>
          <a:xfrm>
            <a:off x="6480044" y="5270261"/>
            <a:ext cx="5376597" cy="749263"/>
          </a:xfrm>
        </p:spPr>
        <p:txBody>
          <a:bodyPr>
            <a:normAutofit/>
          </a:bodyPr>
          <a:lstStyle>
            <a:lvl1pPr marL="0" indent="0" algn="l">
              <a:buNone/>
              <a:defRPr sz="1050" b="0">
                <a:solidFill>
                  <a:srgbClr val="FFFFFF"/>
                </a:solidFill>
                <a:latin typeface="Open Sans"/>
                <a:cs typeface="Open Sans"/>
              </a:defRPr>
            </a:lvl1pPr>
          </a:lstStyle>
          <a:p>
            <a:pPr lvl="0"/>
            <a:r>
              <a:rPr lang="en-US" dirty="0"/>
              <a:t>RI / Entity / Programme</a:t>
            </a:r>
          </a:p>
        </p:txBody>
      </p:sp>
      <p:sp>
        <p:nvSpPr>
          <p:cNvPr id="2" name="TextBox 1"/>
          <p:cNvSpPr txBox="1"/>
          <p:nvPr userDrawn="1"/>
        </p:nvSpPr>
        <p:spPr>
          <a:xfrm>
            <a:off x="628954" y="822476"/>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1057590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76" userDrawn="1">
          <p15:clr>
            <a:srgbClr val="FBAE40"/>
          </p15:clr>
        </p15:guide>
        <p15:guide id="4" orient="horz" pos="3038" userDrawn="1">
          <p15:clr>
            <a:srgbClr val="FBAE40"/>
          </p15:clr>
        </p15:guide>
        <p15:guide id="5" pos="9839" userDrawn="1">
          <p15:clr>
            <a:srgbClr val="FBAE40"/>
          </p15:clr>
        </p15:guide>
        <p15:guide id="6" pos="5312" userDrawn="1">
          <p15:clr>
            <a:srgbClr val="FBAE40"/>
          </p15:clr>
        </p15:guide>
        <p15:guide id="10" orient="horz" pos="65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Back Cov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6214347" y="2660917"/>
            <a:ext cx="1552220" cy="369332"/>
          </a:xfrm>
          <a:prstGeom prst="rect">
            <a:avLst/>
          </a:prstGeom>
        </p:spPr>
        <p:txBody>
          <a:bodyPr wrap="none">
            <a:spAutoFit/>
          </a:bodyPr>
          <a:lstStyle/>
          <a:p>
            <a:pPr algn="l"/>
            <a:r>
              <a:rPr lang="en-US" sz="1800" b="1" kern="1200" baseline="0" dirty="0">
                <a:solidFill>
                  <a:srgbClr val="003087"/>
                </a:solidFill>
                <a:latin typeface="Open Sans"/>
                <a:ea typeface="+mj-ea"/>
                <a:cs typeface="Open Sans"/>
              </a:rPr>
              <a:t>THANK YOU</a:t>
            </a:r>
          </a:p>
        </p:txBody>
      </p:sp>
      <p:sp>
        <p:nvSpPr>
          <p:cNvPr id="7" name="Rectangle 6">
            <a:extLst>
              <a:ext uri="{FF2B5EF4-FFF2-40B4-BE49-F238E27FC236}">
                <a16:creationId xmlns:a16="http://schemas.microsoft.com/office/drawing/2014/main" id="{74075AD7-A0FE-C44E-AF02-9867EA4F9B5F}"/>
              </a:ext>
            </a:extLst>
          </p:cNvPr>
          <p:cNvSpPr/>
          <p:nvPr userDrawn="1"/>
        </p:nvSpPr>
        <p:spPr>
          <a:xfrm>
            <a:off x="6282106" y="3782579"/>
            <a:ext cx="1095172" cy="219291"/>
          </a:xfrm>
          <a:prstGeom prst="rect">
            <a:avLst/>
          </a:prstGeom>
        </p:spPr>
        <p:txBody>
          <a:bodyPr wrap="none">
            <a:spAutoFit/>
          </a:bodyPr>
          <a:lstStyle/>
          <a:p>
            <a:pPr algn="l"/>
            <a:r>
              <a:rPr lang="en-US" sz="825" b="0" kern="1200" baseline="0" dirty="0">
                <a:solidFill>
                  <a:srgbClr val="003087"/>
                </a:solidFill>
                <a:latin typeface="Open Sans"/>
                <a:ea typeface="+mj-ea"/>
                <a:cs typeface="Open Sans"/>
              </a:rPr>
              <a:t>www.a-star.edu.sg</a:t>
            </a:r>
          </a:p>
        </p:txBody>
      </p:sp>
      <p:cxnSp>
        <p:nvCxnSpPr>
          <p:cNvPr id="3" name="Straight Connector 2">
            <a:extLst>
              <a:ext uri="{FF2B5EF4-FFF2-40B4-BE49-F238E27FC236}">
                <a16:creationId xmlns:a16="http://schemas.microsoft.com/office/drawing/2014/main" id="{CB7ABC79-F056-DF4F-8786-B9175747C5D5}"/>
              </a:ext>
            </a:extLst>
          </p:cNvPr>
          <p:cNvCxnSpPr/>
          <p:nvPr userDrawn="1"/>
        </p:nvCxnSpPr>
        <p:spPr>
          <a:xfrm>
            <a:off x="6384033" y="3717032"/>
            <a:ext cx="2400267" cy="0"/>
          </a:xfrm>
          <a:prstGeom prst="line">
            <a:avLst/>
          </a:prstGeom>
          <a:ln w="3175">
            <a:solidFill>
              <a:srgbClr val="003087"/>
            </a:solidFill>
          </a:ln>
        </p:spPr>
        <p:style>
          <a:lnRef idx="1">
            <a:schemeClr val="accent1"/>
          </a:lnRef>
          <a:fillRef idx="0">
            <a:schemeClr val="accent1"/>
          </a:fillRef>
          <a:effectRef idx="0">
            <a:schemeClr val="accent1"/>
          </a:effectRef>
          <a:fontRef idx="minor">
            <a:schemeClr val="tx1"/>
          </a:fontRef>
        </p:style>
      </p:cxnSp>
      <p:pic>
        <p:nvPicPr>
          <p:cNvPr id="10" name="Picture 9" descr="AStar_Logo_RGB_LowRe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88026" y="543946"/>
            <a:ext cx="2304255" cy="727460"/>
          </a:xfrm>
          <a:prstGeom prst="rect">
            <a:avLst/>
          </a:prstGeom>
        </p:spPr>
      </p:pic>
    </p:spTree>
    <p:extLst>
      <p:ext uri="{BB962C8B-B14F-4D97-AF65-F5344CB8AC3E}">
        <p14:creationId xmlns:p14="http://schemas.microsoft.com/office/powerpoint/2010/main" val="4197060858"/>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F25546FD-3777-4A69-A2B0-3ADF4B3E454E}" type="datetimeFigureOut">
              <a:rPr lang="en-SG" smtClean="0">
                <a:solidFill>
                  <a:prstClr val="black">
                    <a:tint val="75000"/>
                  </a:prstClr>
                </a:solidFill>
              </a:rPr>
              <a:pPr/>
              <a:t>5/10/2023</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BC967547-7B0C-4E55-AE46-8B4D62E8AA32}"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3832893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p>
            <a:fld id="{F25546FD-3777-4A69-A2B0-3ADF4B3E454E}" type="datetimeFigureOut">
              <a:rPr lang="en-SG" smtClean="0">
                <a:solidFill>
                  <a:prstClr val="black">
                    <a:tint val="75000"/>
                  </a:prstClr>
                </a:solidFill>
              </a:rPr>
              <a:pPr/>
              <a:t>5/10/2023</a:t>
            </a:fld>
            <a:endParaRPr lang="en-SG">
              <a:solidFill>
                <a:prstClr val="black">
                  <a:tint val="75000"/>
                </a:prstClr>
              </a:solidFill>
            </a:endParaRPr>
          </a:p>
        </p:txBody>
      </p:sp>
      <p:sp>
        <p:nvSpPr>
          <p:cNvPr id="4" name="Footer Placeholder 3"/>
          <p:cNvSpPr>
            <a:spLocks noGrp="1"/>
          </p:cNvSpPr>
          <p:nvPr>
            <p:ph type="ftr" sz="quarter" idx="11"/>
          </p:nvPr>
        </p:nvSpPr>
        <p:spPr/>
        <p:txBody>
          <a:bodyPr/>
          <a:lstStyle/>
          <a:p>
            <a:endParaRPr lang="en-SG">
              <a:solidFill>
                <a:prstClr val="black">
                  <a:tint val="75000"/>
                </a:prstClr>
              </a:solidFill>
            </a:endParaRPr>
          </a:p>
        </p:txBody>
      </p:sp>
      <p:sp>
        <p:nvSpPr>
          <p:cNvPr id="5" name="Slide Number Placeholder 4"/>
          <p:cNvSpPr>
            <a:spLocks noGrp="1"/>
          </p:cNvSpPr>
          <p:nvPr>
            <p:ph type="sldNum" sz="quarter" idx="12"/>
          </p:nvPr>
        </p:nvSpPr>
        <p:spPr/>
        <p:txBody>
          <a:bodyPr/>
          <a:lstStyle/>
          <a:p>
            <a:fld id="{BC967547-7B0C-4E55-AE46-8B4D62E8AA32}"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3742580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04664"/>
            <a:ext cx="10972800" cy="864000"/>
          </a:xfrm>
        </p:spPr>
        <p:txBody>
          <a:bodyPr>
            <a:normAutofit/>
          </a:bodyPr>
          <a:lstStyle>
            <a:lvl1pPr algn="l">
              <a:defRPr sz="2100" baseline="0">
                <a:solidFill>
                  <a:srgbClr val="1E00AA"/>
                </a:solidFill>
                <a:latin typeface="Arial" panose="020B0604020202020204" pitchFamily="34" charset="0"/>
                <a:cs typeface="Arial" panose="020B0604020202020204" pitchFamily="34" charset="0"/>
              </a:defRPr>
            </a:lvl1pPr>
          </a:lstStyle>
          <a:p>
            <a:r>
              <a:rPr lang="en-US" dirty="0"/>
              <a:t>Content in Arial bold </a:t>
            </a:r>
            <a:r>
              <a:rPr lang="en-US"/>
              <a:t>size 28, </a:t>
            </a:r>
            <a:r>
              <a:rPr lang="en-US" dirty="0"/>
              <a:t>left aligned</a:t>
            </a:r>
            <a:endParaRPr lang="en-GB" dirty="0"/>
          </a:p>
        </p:txBody>
      </p:sp>
      <p:pic>
        <p:nvPicPr>
          <p:cNvPr id="11" name="Picture 2" descr="C:\Users\evonne-lim\Desktop\graphic elem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0418" y="4509120"/>
            <a:ext cx="1609855" cy="12554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evonne-lim\Desktop\graphic elem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0800000">
            <a:off x="719405" y="1337707"/>
            <a:ext cx="1609855" cy="1255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hasCustomPrompt="1"/>
          </p:nvPr>
        </p:nvSpPr>
        <p:spPr>
          <a:xfrm>
            <a:off x="1871133" y="1988841"/>
            <a:ext cx="6705600" cy="365760"/>
          </a:xfrm>
        </p:spPr>
        <p:txBody>
          <a:bodyPr>
            <a:normAutofit/>
          </a:bodyPr>
          <a:lstStyle>
            <a:lvl1pPr marL="0" indent="0">
              <a:buNone/>
              <a:defRPr sz="1350" b="1" baseline="0">
                <a:solidFill>
                  <a:srgbClr val="000FA5"/>
                </a:solidFill>
              </a:defRPr>
            </a:lvl1pPr>
          </a:lstStyle>
          <a:p>
            <a:pPr lvl="0"/>
            <a:r>
              <a:rPr lang="en-US"/>
              <a:t>Section One Header</a:t>
            </a:r>
          </a:p>
        </p:txBody>
      </p:sp>
      <p:sp>
        <p:nvSpPr>
          <p:cNvPr id="8" name="Text Placeholder 7"/>
          <p:cNvSpPr>
            <a:spLocks noGrp="1"/>
          </p:cNvSpPr>
          <p:nvPr>
            <p:ph type="body" sz="quarter" idx="14" hasCustomPrompt="1"/>
          </p:nvPr>
        </p:nvSpPr>
        <p:spPr>
          <a:xfrm>
            <a:off x="1871133" y="2649612"/>
            <a:ext cx="6705600" cy="365760"/>
          </a:xfrm>
        </p:spPr>
        <p:txBody>
          <a:bodyPr>
            <a:normAutofit/>
          </a:bodyPr>
          <a:lstStyle>
            <a:lvl1pPr marL="0" indent="0">
              <a:buNone/>
              <a:defRPr sz="1350" b="1" baseline="0">
                <a:solidFill>
                  <a:srgbClr val="000FA5"/>
                </a:solidFill>
              </a:defRPr>
            </a:lvl1pPr>
          </a:lstStyle>
          <a:p>
            <a:pPr lvl="0"/>
            <a:r>
              <a:rPr lang="en-US"/>
              <a:t>Section Two Header</a:t>
            </a:r>
          </a:p>
        </p:txBody>
      </p:sp>
      <p:sp>
        <p:nvSpPr>
          <p:cNvPr id="10" name="Text Placeholder 9"/>
          <p:cNvSpPr>
            <a:spLocks noGrp="1"/>
          </p:cNvSpPr>
          <p:nvPr>
            <p:ph type="body" sz="quarter" idx="15" hasCustomPrompt="1"/>
          </p:nvPr>
        </p:nvSpPr>
        <p:spPr>
          <a:xfrm>
            <a:off x="1871133" y="3325872"/>
            <a:ext cx="6705600" cy="365760"/>
          </a:xfrm>
        </p:spPr>
        <p:txBody>
          <a:bodyPr>
            <a:normAutofit/>
          </a:bodyPr>
          <a:lstStyle>
            <a:lvl1pPr marL="0" indent="0">
              <a:buNone/>
              <a:defRPr sz="1350" b="1" baseline="0">
                <a:solidFill>
                  <a:srgbClr val="000FA5"/>
                </a:solidFill>
              </a:defRPr>
            </a:lvl1pPr>
          </a:lstStyle>
          <a:p>
            <a:pPr lvl="0"/>
            <a:r>
              <a:rPr lang="en-US"/>
              <a:t>Section Three Header</a:t>
            </a:r>
          </a:p>
        </p:txBody>
      </p:sp>
      <p:sp>
        <p:nvSpPr>
          <p:cNvPr id="14" name="Text Placeholder 13"/>
          <p:cNvSpPr>
            <a:spLocks noGrp="1"/>
          </p:cNvSpPr>
          <p:nvPr>
            <p:ph type="body" sz="quarter" idx="16" hasCustomPrompt="1"/>
          </p:nvPr>
        </p:nvSpPr>
        <p:spPr>
          <a:xfrm>
            <a:off x="1871133" y="3992364"/>
            <a:ext cx="6705600" cy="365760"/>
          </a:xfrm>
        </p:spPr>
        <p:txBody>
          <a:bodyPr>
            <a:noAutofit/>
          </a:bodyPr>
          <a:lstStyle>
            <a:lvl1pPr marL="0" indent="0">
              <a:buNone/>
              <a:defRPr sz="1350" b="1" baseline="0">
                <a:solidFill>
                  <a:srgbClr val="000FA5"/>
                </a:solidFill>
              </a:defRPr>
            </a:lvl1pPr>
          </a:lstStyle>
          <a:p>
            <a:pPr lvl="0"/>
            <a:r>
              <a:rPr lang="en-US"/>
              <a:t>Section Four Header</a:t>
            </a:r>
          </a:p>
        </p:txBody>
      </p:sp>
      <p:sp>
        <p:nvSpPr>
          <p:cNvPr id="16" name="Text Placeholder 15"/>
          <p:cNvSpPr>
            <a:spLocks noGrp="1"/>
          </p:cNvSpPr>
          <p:nvPr>
            <p:ph type="body" sz="quarter" idx="17" hasCustomPrompt="1"/>
          </p:nvPr>
        </p:nvSpPr>
        <p:spPr>
          <a:xfrm>
            <a:off x="8976784" y="1988840"/>
            <a:ext cx="975360" cy="365760"/>
          </a:xfrm>
        </p:spPr>
        <p:txBody>
          <a:bodyPr>
            <a:noAutofit/>
          </a:bodyPr>
          <a:lstStyle>
            <a:lvl1pPr marL="0" indent="0">
              <a:buNone/>
              <a:defRPr sz="1350" b="1">
                <a:solidFill>
                  <a:srgbClr val="000FA5"/>
                </a:solidFill>
              </a:defRPr>
            </a:lvl1pPr>
          </a:lstStyle>
          <a:p>
            <a:pPr lvl="0"/>
            <a:r>
              <a:rPr lang="en-US"/>
              <a:t>Page</a:t>
            </a:r>
          </a:p>
        </p:txBody>
      </p:sp>
      <p:sp>
        <p:nvSpPr>
          <p:cNvPr id="18" name="Text Placeholder 17"/>
          <p:cNvSpPr>
            <a:spLocks noGrp="1"/>
          </p:cNvSpPr>
          <p:nvPr>
            <p:ph type="body" sz="quarter" idx="18" hasCustomPrompt="1"/>
          </p:nvPr>
        </p:nvSpPr>
        <p:spPr>
          <a:xfrm>
            <a:off x="8976784" y="2649612"/>
            <a:ext cx="975360" cy="365760"/>
          </a:xfrm>
        </p:spPr>
        <p:txBody>
          <a:bodyPr>
            <a:noAutofit/>
          </a:bodyPr>
          <a:lstStyle>
            <a:lvl1pPr marL="0" indent="0">
              <a:buNone/>
              <a:defRPr sz="1350" b="1">
                <a:solidFill>
                  <a:srgbClr val="000FA5"/>
                </a:solidFill>
              </a:defRPr>
            </a:lvl1pPr>
          </a:lstStyle>
          <a:p>
            <a:pPr lvl="0"/>
            <a:r>
              <a:rPr lang="en-US"/>
              <a:t>Page</a:t>
            </a:r>
          </a:p>
        </p:txBody>
      </p:sp>
      <p:sp>
        <p:nvSpPr>
          <p:cNvPr id="20" name="Text Placeholder 19"/>
          <p:cNvSpPr>
            <a:spLocks noGrp="1"/>
          </p:cNvSpPr>
          <p:nvPr>
            <p:ph type="body" sz="quarter" idx="19" hasCustomPrompt="1"/>
          </p:nvPr>
        </p:nvSpPr>
        <p:spPr>
          <a:xfrm>
            <a:off x="8976784" y="3325872"/>
            <a:ext cx="975360" cy="365760"/>
          </a:xfrm>
        </p:spPr>
        <p:txBody>
          <a:bodyPr>
            <a:noAutofit/>
          </a:bodyPr>
          <a:lstStyle>
            <a:lvl1pPr marL="0" indent="0">
              <a:buNone/>
              <a:defRPr sz="1350" b="1" i="0">
                <a:solidFill>
                  <a:srgbClr val="000FA5"/>
                </a:solidFill>
              </a:defRPr>
            </a:lvl1pPr>
          </a:lstStyle>
          <a:p>
            <a:pPr lvl="0"/>
            <a:r>
              <a:rPr lang="en-US"/>
              <a:t>Page</a:t>
            </a:r>
          </a:p>
        </p:txBody>
      </p:sp>
      <p:sp>
        <p:nvSpPr>
          <p:cNvPr id="22" name="Text Placeholder 21"/>
          <p:cNvSpPr>
            <a:spLocks noGrp="1"/>
          </p:cNvSpPr>
          <p:nvPr>
            <p:ph type="body" sz="quarter" idx="20" hasCustomPrompt="1"/>
          </p:nvPr>
        </p:nvSpPr>
        <p:spPr>
          <a:xfrm>
            <a:off x="8976784" y="3992364"/>
            <a:ext cx="975360" cy="365760"/>
          </a:xfrm>
        </p:spPr>
        <p:txBody>
          <a:bodyPr>
            <a:noAutofit/>
          </a:bodyPr>
          <a:lstStyle>
            <a:lvl1pPr marL="0" indent="0">
              <a:buNone/>
              <a:defRPr sz="1350" b="1">
                <a:solidFill>
                  <a:srgbClr val="000FA5"/>
                </a:solidFill>
              </a:defRPr>
            </a:lvl1pPr>
          </a:lstStyle>
          <a:p>
            <a:pPr lvl="0"/>
            <a:r>
              <a:rPr lang="en-US"/>
              <a:t>Page</a:t>
            </a:r>
          </a:p>
        </p:txBody>
      </p:sp>
      <p:sp>
        <p:nvSpPr>
          <p:cNvPr id="27" name="Text Placeholder 26"/>
          <p:cNvSpPr>
            <a:spLocks noGrp="1"/>
          </p:cNvSpPr>
          <p:nvPr>
            <p:ph type="body" sz="quarter" idx="21" hasCustomPrompt="1"/>
          </p:nvPr>
        </p:nvSpPr>
        <p:spPr>
          <a:xfrm>
            <a:off x="1871133" y="4632325"/>
            <a:ext cx="6705600" cy="365760"/>
          </a:xfrm>
        </p:spPr>
        <p:txBody>
          <a:bodyPr>
            <a:noAutofit/>
          </a:bodyPr>
          <a:lstStyle>
            <a:lvl1pPr marL="0" indent="0">
              <a:buNone/>
              <a:defRPr sz="1350" b="1" baseline="0">
                <a:solidFill>
                  <a:srgbClr val="000FA5"/>
                </a:solidFill>
              </a:defRPr>
            </a:lvl1pPr>
          </a:lstStyle>
          <a:p>
            <a:pPr lvl="0"/>
            <a:r>
              <a:rPr lang="en-US"/>
              <a:t>Section Five Header</a:t>
            </a:r>
          </a:p>
        </p:txBody>
      </p:sp>
      <p:sp>
        <p:nvSpPr>
          <p:cNvPr id="29" name="Text Placeholder 28"/>
          <p:cNvSpPr>
            <a:spLocks noGrp="1"/>
          </p:cNvSpPr>
          <p:nvPr>
            <p:ph type="body" sz="quarter" idx="22" hasCustomPrompt="1"/>
          </p:nvPr>
        </p:nvSpPr>
        <p:spPr>
          <a:xfrm>
            <a:off x="8976784" y="4627736"/>
            <a:ext cx="975360" cy="365760"/>
          </a:xfrm>
        </p:spPr>
        <p:txBody>
          <a:bodyPr>
            <a:normAutofit/>
          </a:bodyPr>
          <a:lstStyle>
            <a:lvl1pPr marL="0" indent="0">
              <a:buNone/>
              <a:defRPr sz="1350" b="1">
                <a:solidFill>
                  <a:srgbClr val="000FA5"/>
                </a:solidFill>
              </a:defRPr>
            </a:lvl1pPr>
          </a:lstStyle>
          <a:p>
            <a:pPr lvl="0"/>
            <a:r>
              <a:rPr lang="en-US"/>
              <a:t>Page</a:t>
            </a:r>
          </a:p>
        </p:txBody>
      </p:sp>
    </p:spTree>
    <p:extLst>
      <p:ext uri="{BB962C8B-B14F-4D97-AF65-F5344CB8AC3E}">
        <p14:creationId xmlns:p14="http://schemas.microsoft.com/office/powerpoint/2010/main" val="2514254572"/>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2667" y="115200"/>
            <a:ext cx="10972800" cy="864000"/>
          </a:xfrm>
        </p:spPr>
        <p:txBody>
          <a:bodyPr lIns="91440"/>
          <a:lstStyle>
            <a:lvl1pPr algn="l">
              <a:defRPr baseline="0">
                <a:latin typeface="Arial" panose="020B0604020202020204" pitchFamily="34" charset="0"/>
                <a:cs typeface="Arial" panose="020B0604020202020204" pitchFamily="34" charset="0"/>
              </a:defRPr>
            </a:lvl1pPr>
          </a:lstStyle>
          <a:p>
            <a:r>
              <a:rPr lang="en-US" dirty="0"/>
              <a:t>Title in Arial bold size 25, left aligned</a:t>
            </a:r>
            <a:endParaRPr lang="en-GB" dirty="0"/>
          </a:p>
        </p:txBody>
      </p:sp>
      <p:sp>
        <p:nvSpPr>
          <p:cNvPr id="3" name="Content Placeholder 2"/>
          <p:cNvSpPr>
            <a:spLocks noGrp="1"/>
          </p:cNvSpPr>
          <p:nvPr>
            <p:ph idx="1"/>
          </p:nvPr>
        </p:nvSpPr>
        <p:spPr>
          <a:xfrm>
            <a:off x="613708" y="1124744"/>
            <a:ext cx="10972800" cy="4612438"/>
          </a:xfrm>
        </p:spPr>
        <p:txBody>
          <a:bodyPr lIns="91440"/>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3511968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ontact Us">
    <p:spTree>
      <p:nvGrpSpPr>
        <p:cNvPr id="1" name=""/>
        <p:cNvGrpSpPr/>
        <p:nvPr/>
      </p:nvGrpSpPr>
      <p:grpSpPr>
        <a:xfrm>
          <a:off x="0" y="0"/>
          <a:ext cx="0" cy="0"/>
          <a:chOff x="0" y="0"/>
          <a:chExt cx="0" cy="0"/>
        </a:xfrm>
      </p:grpSpPr>
      <p:sp>
        <p:nvSpPr>
          <p:cNvPr id="5" name="Text Placeholder 8"/>
          <p:cNvSpPr>
            <a:spLocks noGrp="1"/>
          </p:cNvSpPr>
          <p:nvPr>
            <p:ph type="body" sz="quarter" idx="13" hasCustomPrompt="1"/>
          </p:nvPr>
        </p:nvSpPr>
        <p:spPr>
          <a:xfrm>
            <a:off x="624415" y="1560202"/>
            <a:ext cx="5486400" cy="274320"/>
          </a:xfrm>
        </p:spPr>
        <p:txBody>
          <a:bodyPr/>
          <a:lstStyle>
            <a:lvl1pPr marL="0" indent="0">
              <a:buNone/>
              <a:defRPr sz="1050" baseline="0"/>
            </a:lvl1pPr>
          </a:lstStyle>
          <a:p>
            <a:pPr lvl="0"/>
            <a:r>
              <a:rPr lang="en-US"/>
              <a:t>Research Institute</a:t>
            </a:r>
          </a:p>
        </p:txBody>
      </p:sp>
      <p:sp>
        <p:nvSpPr>
          <p:cNvPr id="7" name="Text Placeholder 10"/>
          <p:cNvSpPr>
            <a:spLocks noGrp="1"/>
          </p:cNvSpPr>
          <p:nvPr>
            <p:ph type="body" sz="quarter" idx="14" hasCustomPrompt="1"/>
          </p:nvPr>
        </p:nvSpPr>
        <p:spPr>
          <a:xfrm>
            <a:off x="624415" y="1851668"/>
            <a:ext cx="5486400" cy="274320"/>
          </a:xfrm>
        </p:spPr>
        <p:txBody>
          <a:bodyPr/>
          <a:lstStyle>
            <a:lvl1pPr marL="0" indent="0">
              <a:buNone/>
              <a:defRPr sz="1050"/>
            </a:lvl1pPr>
          </a:lstStyle>
          <a:p>
            <a:pPr lvl="0"/>
            <a:r>
              <a:rPr lang="en-US"/>
              <a:t>Designation</a:t>
            </a:r>
          </a:p>
        </p:txBody>
      </p:sp>
      <p:sp>
        <p:nvSpPr>
          <p:cNvPr id="8" name="Text Placeholder 12"/>
          <p:cNvSpPr>
            <a:spLocks noGrp="1"/>
          </p:cNvSpPr>
          <p:nvPr>
            <p:ph type="body" sz="quarter" idx="15" hasCustomPrompt="1"/>
          </p:nvPr>
        </p:nvSpPr>
        <p:spPr>
          <a:xfrm>
            <a:off x="624415" y="2143134"/>
            <a:ext cx="5486400" cy="274320"/>
          </a:xfrm>
        </p:spPr>
        <p:txBody>
          <a:bodyPr/>
          <a:lstStyle>
            <a:lvl1pPr marL="0" indent="0">
              <a:buNone/>
              <a:defRPr sz="1050"/>
            </a:lvl1pPr>
          </a:lstStyle>
          <a:p>
            <a:pPr lvl="0"/>
            <a:r>
              <a:rPr lang="en-US"/>
              <a:t>Tel:</a:t>
            </a:r>
          </a:p>
        </p:txBody>
      </p:sp>
      <p:sp>
        <p:nvSpPr>
          <p:cNvPr id="9" name="Text Placeholder 14"/>
          <p:cNvSpPr>
            <a:spLocks noGrp="1"/>
          </p:cNvSpPr>
          <p:nvPr>
            <p:ph type="body" sz="quarter" idx="16" hasCustomPrompt="1"/>
          </p:nvPr>
        </p:nvSpPr>
        <p:spPr>
          <a:xfrm>
            <a:off x="624415" y="2434600"/>
            <a:ext cx="5486400" cy="274320"/>
          </a:xfrm>
        </p:spPr>
        <p:txBody>
          <a:bodyPr/>
          <a:lstStyle>
            <a:lvl1pPr marL="0" indent="0">
              <a:buNone/>
              <a:defRPr sz="1050"/>
            </a:lvl1pPr>
          </a:lstStyle>
          <a:p>
            <a:pPr lvl="0"/>
            <a:r>
              <a:rPr lang="en-US"/>
              <a:t>Email:</a:t>
            </a:r>
          </a:p>
        </p:txBody>
      </p:sp>
      <p:sp>
        <p:nvSpPr>
          <p:cNvPr id="10" name="Text Placeholder 10"/>
          <p:cNvSpPr>
            <a:spLocks noGrp="1"/>
          </p:cNvSpPr>
          <p:nvPr>
            <p:ph type="body" sz="quarter" idx="25" hasCustomPrompt="1"/>
          </p:nvPr>
        </p:nvSpPr>
        <p:spPr>
          <a:xfrm>
            <a:off x="624415" y="1268736"/>
            <a:ext cx="5486400" cy="274320"/>
          </a:xfrm>
        </p:spPr>
        <p:txBody>
          <a:bodyPr/>
          <a:lstStyle>
            <a:lvl1pPr marL="0" indent="0">
              <a:buNone/>
              <a:defRPr sz="1050" b="1" baseline="0"/>
            </a:lvl1pPr>
          </a:lstStyle>
          <a:p>
            <a:pPr lvl="0"/>
            <a:r>
              <a:rPr lang="en-US"/>
              <a:t>Name</a:t>
            </a:r>
          </a:p>
        </p:txBody>
      </p:sp>
      <p:sp>
        <p:nvSpPr>
          <p:cNvPr id="11" name="Text Placeholder 8"/>
          <p:cNvSpPr>
            <a:spLocks noGrp="1"/>
          </p:cNvSpPr>
          <p:nvPr>
            <p:ph type="body" sz="quarter" idx="26" hasCustomPrompt="1"/>
          </p:nvPr>
        </p:nvSpPr>
        <p:spPr>
          <a:xfrm>
            <a:off x="623392" y="3288418"/>
            <a:ext cx="5486400" cy="274320"/>
          </a:xfrm>
        </p:spPr>
        <p:txBody>
          <a:bodyPr/>
          <a:lstStyle>
            <a:lvl1pPr marL="0" indent="0">
              <a:buNone/>
              <a:defRPr sz="1050" baseline="0"/>
            </a:lvl1pPr>
          </a:lstStyle>
          <a:p>
            <a:pPr lvl="0"/>
            <a:r>
              <a:rPr lang="en-US"/>
              <a:t>Research Institute</a:t>
            </a:r>
          </a:p>
        </p:txBody>
      </p:sp>
      <p:sp>
        <p:nvSpPr>
          <p:cNvPr id="12" name="Text Placeholder 10"/>
          <p:cNvSpPr>
            <a:spLocks noGrp="1"/>
          </p:cNvSpPr>
          <p:nvPr>
            <p:ph type="body" sz="quarter" idx="27" hasCustomPrompt="1"/>
          </p:nvPr>
        </p:nvSpPr>
        <p:spPr>
          <a:xfrm>
            <a:off x="623392" y="3579884"/>
            <a:ext cx="5486400" cy="274320"/>
          </a:xfrm>
        </p:spPr>
        <p:txBody>
          <a:bodyPr/>
          <a:lstStyle>
            <a:lvl1pPr marL="0" indent="0">
              <a:buNone/>
              <a:defRPr sz="1050"/>
            </a:lvl1pPr>
          </a:lstStyle>
          <a:p>
            <a:pPr lvl="0"/>
            <a:r>
              <a:rPr lang="en-US"/>
              <a:t>Designation</a:t>
            </a:r>
          </a:p>
        </p:txBody>
      </p:sp>
      <p:sp>
        <p:nvSpPr>
          <p:cNvPr id="13" name="Text Placeholder 12"/>
          <p:cNvSpPr>
            <a:spLocks noGrp="1"/>
          </p:cNvSpPr>
          <p:nvPr>
            <p:ph type="body" sz="quarter" idx="28" hasCustomPrompt="1"/>
          </p:nvPr>
        </p:nvSpPr>
        <p:spPr>
          <a:xfrm>
            <a:off x="623392" y="3871350"/>
            <a:ext cx="5486400" cy="274320"/>
          </a:xfrm>
        </p:spPr>
        <p:txBody>
          <a:bodyPr/>
          <a:lstStyle>
            <a:lvl1pPr marL="0" indent="0">
              <a:buNone/>
              <a:defRPr sz="1050"/>
            </a:lvl1pPr>
          </a:lstStyle>
          <a:p>
            <a:pPr lvl="0"/>
            <a:r>
              <a:rPr lang="en-US"/>
              <a:t>Tel:</a:t>
            </a:r>
          </a:p>
        </p:txBody>
      </p:sp>
      <p:sp>
        <p:nvSpPr>
          <p:cNvPr id="14" name="Text Placeholder 14"/>
          <p:cNvSpPr>
            <a:spLocks noGrp="1"/>
          </p:cNvSpPr>
          <p:nvPr>
            <p:ph type="body" sz="quarter" idx="29" hasCustomPrompt="1"/>
          </p:nvPr>
        </p:nvSpPr>
        <p:spPr>
          <a:xfrm>
            <a:off x="623392" y="4162816"/>
            <a:ext cx="5486400" cy="274320"/>
          </a:xfrm>
        </p:spPr>
        <p:txBody>
          <a:bodyPr/>
          <a:lstStyle>
            <a:lvl1pPr marL="0" indent="0">
              <a:buNone/>
              <a:defRPr sz="1050"/>
            </a:lvl1pPr>
          </a:lstStyle>
          <a:p>
            <a:pPr lvl="0"/>
            <a:r>
              <a:rPr lang="en-US"/>
              <a:t>Email:</a:t>
            </a:r>
          </a:p>
        </p:txBody>
      </p:sp>
      <p:sp>
        <p:nvSpPr>
          <p:cNvPr id="15" name="Text Placeholder 10"/>
          <p:cNvSpPr>
            <a:spLocks noGrp="1"/>
          </p:cNvSpPr>
          <p:nvPr>
            <p:ph type="body" sz="quarter" idx="30" hasCustomPrompt="1"/>
          </p:nvPr>
        </p:nvSpPr>
        <p:spPr>
          <a:xfrm>
            <a:off x="623392" y="2996952"/>
            <a:ext cx="5486400" cy="274320"/>
          </a:xfrm>
        </p:spPr>
        <p:txBody>
          <a:bodyPr/>
          <a:lstStyle>
            <a:lvl1pPr marL="0" indent="0">
              <a:buNone/>
              <a:defRPr sz="1050" b="1" baseline="0"/>
            </a:lvl1pPr>
          </a:lstStyle>
          <a:p>
            <a:pPr lvl="0"/>
            <a:r>
              <a:rPr lang="en-US"/>
              <a:t>Name</a:t>
            </a:r>
          </a:p>
        </p:txBody>
      </p:sp>
      <p:sp>
        <p:nvSpPr>
          <p:cNvPr id="16" name="Text Placeholder 39"/>
          <p:cNvSpPr>
            <a:spLocks noGrp="1"/>
          </p:cNvSpPr>
          <p:nvPr>
            <p:ph type="body" sz="quarter" idx="31" hasCustomPrompt="1"/>
          </p:nvPr>
        </p:nvSpPr>
        <p:spPr>
          <a:xfrm>
            <a:off x="6288021" y="1268761"/>
            <a:ext cx="3657600" cy="1371600"/>
          </a:xfrm>
        </p:spPr>
        <p:txBody>
          <a:bodyPr>
            <a:normAutofit/>
          </a:bodyPr>
          <a:lstStyle>
            <a:lvl1pPr marL="0" indent="0">
              <a:buNone/>
              <a:defRPr sz="900" baseline="0"/>
            </a:lvl1pPr>
          </a:lstStyle>
          <a:p>
            <a:pPr lvl="0"/>
            <a:r>
              <a:rPr lang="en-US"/>
              <a:t>Insert Research Institute logo here </a:t>
            </a:r>
          </a:p>
        </p:txBody>
      </p:sp>
      <p:sp>
        <p:nvSpPr>
          <p:cNvPr id="17" name="Text Placeholder 39"/>
          <p:cNvSpPr>
            <a:spLocks noGrp="1"/>
          </p:cNvSpPr>
          <p:nvPr>
            <p:ph type="body" sz="quarter" idx="32" hasCustomPrompt="1"/>
          </p:nvPr>
        </p:nvSpPr>
        <p:spPr>
          <a:xfrm>
            <a:off x="6288021" y="2996952"/>
            <a:ext cx="3657600" cy="1371600"/>
          </a:xfrm>
        </p:spPr>
        <p:txBody>
          <a:bodyPr>
            <a:normAutofit/>
          </a:bodyPr>
          <a:lstStyle>
            <a:lvl1pPr marL="0" indent="0">
              <a:buNone/>
              <a:defRPr sz="900" baseline="0"/>
            </a:lvl1pPr>
          </a:lstStyle>
          <a:p>
            <a:pPr lvl="0"/>
            <a:r>
              <a:rPr lang="en-US"/>
              <a:t>Insert Research Institute logo here </a:t>
            </a:r>
          </a:p>
        </p:txBody>
      </p:sp>
      <p:sp>
        <p:nvSpPr>
          <p:cNvPr id="18" name="Rectangle 17"/>
          <p:cNvSpPr/>
          <p:nvPr userDrawn="1"/>
        </p:nvSpPr>
        <p:spPr>
          <a:xfrm>
            <a:off x="518285" y="404666"/>
            <a:ext cx="1426994" cy="380873"/>
          </a:xfrm>
          <a:prstGeom prst="rect">
            <a:avLst/>
          </a:prstGeom>
        </p:spPr>
        <p:txBody>
          <a:bodyPr wrap="none">
            <a:spAutoFit/>
          </a:bodyPr>
          <a:lstStyle/>
          <a:p>
            <a:r>
              <a:rPr lang="en-US" sz="1875" b="1">
                <a:solidFill>
                  <a:srgbClr val="1E00AA"/>
                </a:solidFill>
                <a:latin typeface="Arial" panose="020B0604020202020204" pitchFamily="34" charset="0"/>
                <a:cs typeface="Arial" panose="020B0604020202020204" pitchFamily="34" charset="0"/>
              </a:rPr>
              <a:t>Contact us</a:t>
            </a:r>
          </a:p>
        </p:txBody>
      </p:sp>
    </p:spTree>
    <p:extLst>
      <p:ext uri="{BB962C8B-B14F-4D97-AF65-F5344CB8AC3E}">
        <p14:creationId xmlns:p14="http://schemas.microsoft.com/office/powerpoint/2010/main" val="68942005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Cov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480046" y="1718458"/>
            <a:ext cx="5376599" cy="2244711"/>
          </a:xfrm>
        </p:spPr>
        <p:txBody>
          <a:bodyPr anchor="t">
            <a:noAutofit/>
          </a:bodyPr>
          <a:lstStyle>
            <a:lvl1pPr algn="l">
              <a:lnSpc>
                <a:spcPct val="90000"/>
              </a:lnSpc>
              <a:defRPr sz="2175" b="1" cap="all" baseline="0">
                <a:solidFill>
                  <a:srgbClr val="FFFFFF"/>
                </a:solidFill>
                <a:latin typeface="Open Sans"/>
                <a:cs typeface="Open Sans"/>
              </a:defRPr>
            </a:lvl1pPr>
          </a:lstStyle>
          <a:p>
            <a:r>
              <a:rPr lang="en-US" dirty="0"/>
              <a:t>TITLE IN OPEN SANS, BOLD, CAPS,</a:t>
            </a:r>
            <a:br>
              <a:rPr lang="en-US" dirty="0"/>
            </a:br>
            <a:r>
              <a:rPr lang="en-US" dirty="0"/>
              <a:t>SIZE 29,</a:t>
            </a:r>
            <a:br>
              <a:rPr lang="en-US" dirty="0"/>
            </a:br>
            <a:r>
              <a:rPr lang="en-US" dirty="0"/>
              <a:t>left ALIGN</a:t>
            </a:r>
            <a:endParaRPr lang="en-GB" dirty="0"/>
          </a:p>
        </p:txBody>
      </p:sp>
      <p:sp>
        <p:nvSpPr>
          <p:cNvPr id="9" name="Text Placeholder 4">
            <a:extLst>
              <a:ext uri="{FF2B5EF4-FFF2-40B4-BE49-F238E27FC236}">
                <a16:creationId xmlns:a16="http://schemas.microsoft.com/office/drawing/2014/main" id="{03CA90A6-A426-EA4C-9C16-C8BD80098F5D}"/>
              </a:ext>
            </a:extLst>
          </p:cNvPr>
          <p:cNvSpPr>
            <a:spLocks noGrp="1"/>
          </p:cNvSpPr>
          <p:nvPr>
            <p:ph type="body" sz="quarter" idx="11" hasCustomPrompt="1"/>
          </p:nvPr>
        </p:nvSpPr>
        <p:spPr>
          <a:xfrm>
            <a:off x="6480046" y="6021291"/>
            <a:ext cx="2335585" cy="384043"/>
          </a:xfrm>
        </p:spPr>
        <p:txBody>
          <a:bodyPr>
            <a:normAutofit/>
          </a:bodyPr>
          <a:lstStyle>
            <a:lvl1pPr marL="0" indent="0" algn="l">
              <a:buNone/>
              <a:defRPr sz="788">
                <a:solidFill>
                  <a:srgbClr val="FFFFFF"/>
                </a:solidFill>
                <a:latin typeface="Open Sans"/>
                <a:cs typeface="Open Sans"/>
              </a:defRPr>
            </a:lvl1pPr>
          </a:lstStyle>
          <a:p>
            <a:pPr lvl="0"/>
            <a:r>
              <a:rPr lang="en-US" dirty="0"/>
              <a:t>Date</a:t>
            </a:r>
          </a:p>
        </p:txBody>
      </p:sp>
      <p:sp>
        <p:nvSpPr>
          <p:cNvPr id="10" name="Text Placeholder 4">
            <a:extLst>
              <a:ext uri="{FF2B5EF4-FFF2-40B4-BE49-F238E27FC236}">
                <a16:creationId xmlns:a16="http://schemas.microsoft.com/office/drawing/2014/main" id="{7CE97A19-E0D7-CD47-9414-E73C0F164E6A}"/>
              </a:ext>
            </a:extLst>
          </p:cNvPr>
          <p:cNvSpPr>
            <a:spLocks noGrp="1"/>
          </p:cNvSpPr>
          <p:nvPr>
            <p:ph type="body" sz="quarter" idx="12" hasCustomPrompt="1"/>
          </p:nvPr>
        </p:nvSpPr>
        <p:spPr>
          <a:xfrm>
            <a:off x="6480044" y="4613188"/>
            <a:ext cx="5376597" cy="638400"/>
          </a:xfrm>
        </p:spPr>
        <p:txBody>
          <a:bodyPr>
            <a:normAutofit/>
          </a:bodyPr>
          <a:lstStyle>
            <a:lvl1pPr marL="0" indent="0" algn="l">
              <a:buNone/>
              <a:defRPr sz="1050" b="0" baseline="0">
                <a:solidFill>
                  <a:srgbClr val="FFFFFF"/>
                </a:solidFill>
                <a:latin typeface="Open Sans"/>
                <a:cs typeface="Open Sans"/>
              </a:defRPr>
            </a:lvl1pPr>
          </a:lstStyle>
          <a:p>
            <a:pPr lvl="0"/>
            <a:r>
              <a:rPr lang="en-US" dirty="0"/>
              <a:t>Designation, Department</a:t>
            </a:r>
          </a:p>
        </p:txBody>
      </p:sp>
      <p:sp>
        <p:nvSpPr>
          <p:cNvPr id="11" name="Text Placeholder 2">
            <a:extLst>
              <a:ext uri="{FF2B5EF4-FFF2-40B4-BE49-F238E27FC236}">
                <a16:creationId xmlns:a16="http://schemas.microsoft.com/office/drawing/2014/main" id="{385EE222-D0FA-3B43-9135-02B23C74073B}"/>
              </a:ext>
            </a:extLst>
          </p:cNvPr>
          <p:cNvSpPr>
            <a:spLocks noGrp="1"/>
          </p:cNvSpPr>
          <p:nvPr>
            <p:ph type="body" sz="quarter" idx="13" hasCustomPrompt="1"/>
          </p:nvPr>
        </p:nvSpPr>
        <p:spPr>
          <a:xfrm>
            <a:off x="6480044" y="4293100"/>
            <a:ext cx="5376597" cy="384935"/>
          </a:xfrm>
        </p:spPr>
        <p:txBody>
          <a:bodyPr>
            <a:normAutofit/>
          </a:bodyPr>
          <a:lstStyle>
            <a:lvl1pPr marL="0" indent="0" algn="l">
              <a:buNone/>
              <a:defRPr sz="1200" b="1">
                <a:solidFill>
                  <a:srgbClr val="FFFFFF"/>
                </a:solidFill>
                <a:latin typeface="Open Sans"/>
                <a:cs typeface="Open Sans"/>
              </a:defRPr>
            </a:lvl1pPr>
          </a:lstStyle>
          <a:p>
            <a:pPr lvl="0"/>
            <a:r>
              <a:rPr lang="en-US" dirty="0"/>
              <a:t>Name of Presenter</a:t>
            </a:r>
          </a:p>
        </p:txBody>
      </p:sp>
      <p:sp>
        <p:nvSpPr>
          <p:cNvPr id="12" name="Text Placeholder 4">
            <a:extLst>
              <a:ext uri="{FF2B5EF4-FFF2-40B4-BE49-F238E27FC236}">
                <a16:creationId xmlns:a16="http://schemas.microsoft.com/office/drawing/2014/main" id="{7CB518A3-39CE-3A43-91A3-E855A204ED7F}"/>
              </a:ext>
            </a:extLst>
          </p:cNvPr>
          <p:cNvSpPr>
            <a:spLocks noGrp="1"/>
          </p:cNvSpPr>
          <p:nvPr>
            <p:ph type="body" sz="quarter" idx="14" hasCustomPrompt="1"/>
          </p:nvPr>
        </p:nvSpPr>
        <p:spPr>
          <a:xfrm>
            <a:off x="6480044" y="5270261"/>
            <a:ext cx="5376597" cy="749263"/>
          </a:xfrm>
        </p:spPr>
        <p:txBody>
          <a:bodyPr>
            <a:normAutofit/>
          </a:bodyPr>
          <a:lstStyle>
            <a:lvl1pPr marL="0" indent="0" algn="l">
              <a:buNone/>
              <a:defRPr sz="1050" b="0">
                <a:solidFill>
                  <a:srgbClr val="FFFFFF"/>
                </a:solidFill>
                <a:latin typeface="Open Sans"/>
                <a:cs typeface="Open Sans"/>
              </a:defRPr>
            </a:lvl1pPr>
          </a:lstStyle>
          <a:p>
            <a:pPr lvl="0"/>
            <a:r>
              <a:rPr lang="en-US" dirty="0"/>
              <a:t>RI / Entity / Programme</a:t>
            </a:r>
          </a:p>
        </p:txBody>
      </p:sp>
    </p:spTree>
    <p:extLst>
      <p:ext uri="{BB962C8B-B14F-4D97-AF65-F5344CB8AC3E}">
        <p14:creationId xmlns:p14="http://schemas.microsoft.com/office/powerpoint/2010/main" val="3087306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76" userDrawn="1">
          <p15:clr>
            <a:srgbClr val="FBAE40"/>
          </p15:clr>
        </p15:guide>
        <p15:guide id="4" orient="horz" pos="3038" userDrawn="1">
          <p15:clr>
            <a:srgbClr val="FBAE40"/>
          </p15:clr>
        </p15:guide>
        <p15:guide id="5" pos="9839" userDrawn="1">
          <p15:clr>
            <a:srgbClr val="FBAE40"/>
          </p15:clr>
        </p15:guide>
        <p15:guide id="6" pos="5312" userDrawn="1">
          <p15:clr>
            <a:srgbClr val="FBAE40"/>
          </p15:clr>
        </p15:guide>
        <p15:guide id="10" orient="horz" pos="6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ov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6480046" y="1718458"/>
            <a:ext cx="5376599" cy="2244711"/>
          </a:xfrm>
        </p:spPr>
        <p:txBody>
          <a:bodyPr anchor="t">
            <a:noAutofit/>
          </a:bodyPr>
          <a:lstStyle>
            <a:lvl1pPr algn="l">
              <a:lnSpc>
                <a:spcPct val="90000"/>
              </a:lnSpc>
              <a:defRPr sz="2175" b="1" cap="all" baseline="0">
                <a:solidFill>
                  <a:srgbClr val="FFFFFF"/>
                </a:solidFill>
                <a:latin typeface="Open Sans"/>
                <a:cs typeface="Open Sans"/>
              </a:defRPr>
            </a:lvl1pPr>
          </a:lstStyle>
          <a:p>
            <a:r>
              <a:rPr lang="en-US" dirty="0"/>
              <a:t>TITLE IN OPEN SANS, BOLD, CAPS,</a:t>
            </a:r>
            <a:br>
              <a:rPr lang="en-US" dirty="0"/>
            </a:br>
            <a:r>
              <a:rPr lang="en-US" dirty="0"/>
              <a:t>SIZE 29,</a:t>
            </a:r>
            <a:br>
              <a:rPr lang="en-US" dirty="0"/>
            </a:br>
            <a:r>
              <a:rPr lang="en-US" dirty="0"/>
              <a:t>left ALIGN</a:t>
            </a:r>
            <a:endParaRPr lang="en-GB" dirty="0"/>
          </a:p>
        </p:txBody>
      </p:sp>
      <p:sp>
        <p:nvSpPr>
          <p:cNvPr id="14" name="Text Placeholder 4">
            <a:extLst>
              <a:ext uri="{FF2B5EF4-FFF2-40B4-BE49-F238E27FC236}">
                <a16:creationId xmlns:a16="http://schemas.microsoft.com/office/drawing/2014/main" id="{03CA90A6-A426-EA4C-9C16-C8BD80098F5D}"/>
              </a:ext>
            </a:extLst>
          </p:cNvPr>
          <p:cNvSpPr>
            <a:spLocks noGrp="1"/>
          </p:cNvSpPr>
          <p:nvPr>
            <p:ph type="body" sz="quarter" idx="11" hasCustomPrompt="1"/>
          </p:nvPr>
        </p:nvSpPr>
        <p:spPr>
          <a:xfrm>
            <a:off x="6480046" y="6021291"/>
            <a:ext cx="2335585" cy="384043"/>
          </a:xfrm>
        </p:spPr>
        <p:txBody>
          <a:bodyPr>
            <a:normAutofit/>
          </a:bodyPr>
          <a:lstStyle>
            <a:lvl1pPr marL="0" indent="0" algn="l">
              <a:buNone/>
              <a:defRPr sz="788">
                <a:solidFill>
                  <a:srgbClr val="FFFFFF"/>
                </a:solidFill>
                <a:latin typeface="Open Sans"/>
                <a:cs typeface="Open Sans"/>
              </a:defRPr>
            </a:lvl1pPr>
          </a:lstStyle>
          <a:p>
            <a:pPr lvl="0"/>
            <a:r>
              <a:rPr lang="en-US" dirty="0"/>
              <a:t>Date</a:t>
            </a:r>
          </a:p>
        </p:txBody>
      </p:sp>
      <p:sp>
        <p:nvSpPr>
          <p:cNvPr id="15" name="Text Placeholder 4">
            <a:extLst>
              <a:ext uri="{FF2B5EF4-FFF2-40B4-BE49-F238E27FC236}">
                <a16:creationId xmlns:a16="http://schemas.microsoft.com/office/drawing/2014/main" id="{7CE97A19-E0D7-CD47-9414-E73C0F164E6A}"/>
              </a:ext>
            </a:extLst>
          </p:cNvPr>
          <p:cNvSpPr>
            <a:spLocks noGrp="1"/>
          </p:cNvSpPr>
          <p:nvPr>
            <p:ph type="body" sz="quarter" idx="12" hasCustomPrompt="1"/>
          </p:nvPr>
        </p:nvSpPr>
        <p:spPr>
          <a:xfrm>
            <a:off x="6480044" y="4613188"/>
            <a:ext cx="5376597" cy="638400"/>
          </a:xfrm>
        </p:spPr>
        <p:txBody>
          <a:bodyPr>
            <a:normAutofit/>
          </a:bodyPr>
          <a:lstStyle>
            <a:lvl1pPr marL="0" indent="0" algn="l">
              <a:buNone/>
              <a:defRPr sz="1050" b="0" baseline="0">
                <a:solidFill>
                  <a:srgbClr val="FFFFFF"/>
                </a:solidFill>
                <a:latin typeface="Open Sans"/>
                <a:cs typeface="Open Sans"/>
              </a:defRPr>
            </a:lvl1pPr>
          </a:lstStyle>
          <a:p>
            <a:pPr lvl="0"/>
            <a:r>
              <a:rPr lang="en-US" dirty="0"/>
              <a:t>Designation, Department</a:t>
            </a:r>
          </a:p>
        </p:txBody>
      </p:sp>
      <p:sp>
        <p:nvSpPr>
          <p:cNvPr id="22" name="Text Placeholder 2">
            <a:extLst>
              <a:ext uri="{FF2B5EF4-FFF2-40B4-BE49-F238E27FC236}">
                <a16:creationId xmlns:a16="http://schemas.microsoft.com/office/drawing/2014/main" id="{385EE222-D0FA-3B43-9135-02B23C74073B}"/>
              </a:ext>
            </a:extLst>
          </p:cNvPr>
          <p:cNvSpPr>
            <a:spLocks noGrp="1"/>
          </p:cNvSpPr>
          <p:nvPr>
            <p:ph type="body" sz="quarter" idx="13" hasCustomPrompt="1"/>
          </p:nvPr>
        </p:nvSpPr>
        <p:spPr>
          <a:xfrm>
            <a:off x="6480044" y="4293100"/>
            <a:ext cx="5376597" cy="384935"/>
          </a:xfrm>
        </p:spPr>
        <p:txBody>
          <a:bodyPr>
            <a:normAutofit/>
          </a:bodyPr>
          <a:lstStyle>
            <a:lvl1pPr marL="0" indent="0" algn="l">
              <a:buNone/>
              <a:defRPr sz="1200" b="1">
                <a:solidFill>
                  <a:srgbClr val="FFFFFF"/>
                </a:solidFill>
                <a:latin typeface="Open Sans"/>
                <a:cs typeface="Open Sans"/>
              </a:defRPr>
            </a:lvl1pPr>
          </a:lstStyle>
          <a:p>
            <a:pPr lvl="0"/>
            <a:r>
              <a:rPr lang="en-US" dirty="0"/>
              <a:t>Name of Presenter</a:t>
            </a:r>
          </a:p>
        </p:txBody>
      </p:sp>
      <p:sp>
        <p:nvSpPr>
          <p:cNvPr id="23" name="Text Placeholder 4">
            <a:extLst>
              <a:ext uri="{FF2B5EF4-FFF2-40B4-BE49-F238E27FC236}">
                <a16:creationId xmlns:a16="http://schemas.microsoft.com/office/drawing/2014/main" id="{7CB518A3-39CE-3A43-91A3-E855A204ED7F}"/>
              </a:ext>
            </a:extLst>
          </p:cNvPr>
          <p:cNvSpPr>
            <a:spLocks noGrp="1"/>
          </p:cNvSpPr>
          <p:nvPr>
            <p:ph type="body" sz="quarter" idx="14" hasCustomPrompt="1"/>
          </p:nvPr>
        </p:nvSpPr>
        <p:spPr>
          <a:xfrm>
            <a:off x="6480044" y="5270261"/>
            <a:ext cx="5376597" cy="749263"/>
          </a:xfrm>
        </p:spPr>
        <p:txBody>
          <a:bodyPr>
            <a:normAutofit/>
          </a:bodyPr>
          <a:lstStyle>
            <a:lvl1pPr marL="0" indent="0" algn="l">
              <a:buNone/>
              <a:defRPr sz="1050" b="0">
                <a:solidFill>
                  <a:srgbClr val="FFFFFF"/>
                </a:solidFill>
                <a:latin typeface="Open Sans"/>
                <a:cs typeface="Open Sans"/>
              </a:defRPr>
            </a:lvl1pPr>
          </a:lstStyle>
          <a:p>
            <a:pPr lvl="0"/>
            <a:r>
              <a:rPr lang="en-US" dirty="0"/>
              <a:t>RI / Entity / Programme</a:t>
            </a:r>
          </a:p>
        </p:txBody>
      </p:sp>
    </p:spTree>
    <p:extLst>
      <p:ext uri="{BB962C8B-B14F-4D97-AF65-F5344CB8AC3E}">
        <p14:creationId xmlns:p14="http://schemas.microsoft.com/office/powerpoint/2010/main" val="1394022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76" userDrawn="1">
          <p15:clr>
            <a:srgbClr val="FBAE40"/>
          </p15:clr>
        </p15:guide>
        <p15:guide id="4" orient="horz" pos="3038" userDrawn="1">
          <p15:clr>
            <a:srgbClr val="FBAE40"/>
          </p15:clr>
        </p15:guide>
        <p15:guide id="5" pos="9839" userDrawn="1">
          <p15:clr>
            <a:srgbClr val="FBAE40"/>
          </p15:clr>
        </p15:guide>
        <p15:guide id="6" pos="5313" userDrawn="1">
          <p15:clr>
            <a:srgbClr val="FBAE40"/>
          </p15:clr>
        </p15:guide>
        <p15:guide id="10" orient="horz" pos="65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Cov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6480046" y="1718458"/>
            <a:ext cx="5376599" cy="2244711"/>
          </a:xfrm>
        </p:spPr>
        <p:txBody>
          <a:bodyPr anchor="t">
            <a:noAutofit/>
          </a:bodyPr>
          <a:lstStyle>
            <a:lvl1pPr algn="l">
              <a:lnSpc>
                <a:spcPct val="90000"/>
              </a:lnSpc>
              <a:defRPr sz="2175" b="1" cap="all" baseline="0">
                <a:solidFill>
                  <a:srgbClr val="FFFFFF"/>
                </a:solidFill>
                <a:latin typeface="Open Sans"/>
                <a:cs typeface="Open Sans"/>
              </a:defRPr>
            </a:lvl1pPr>
          </a:lstStyle>
          <a:p>
            <a:r>
              <a:rPr lang="en-US" dirty="0"/>
              <a:t>TITLE IN OPEN SANS, BOLD, CAPS,</a:t>
            </a:r>
            <a:br>
              <a:rPr lang="en-US" dirty="0"/>
            </a:br>
            <a:r>
              <a:rPr lang="en-US" dirty="0"/>
              <a:t>SIZE 29,</a:t>
            </a:r>
            <a:br>
              <a:rPr lang="en-US" dirty="0"/>
            </a:br>
            <a:r>
              <a:rPr lang="en-US" dirty="0"/>
              <a:t>left ALIGN</a:t>
            </a:r>
            <a:endParaRPr lang="en-GB" dirty="0"/>
          </a:p>
        </p:txBody>
      </p:sp>
      <p:sp>
        <p:nvSpPr>
          <p:cNvPr id="14" name="Text Placeholder 4">
            <a:extLst>
              <a:ext uri="{FF2B5EF4-FFF2-40B4-BE49-F238E27FC236}">
                <a16:creationId xmlns:a16="http://schemas.microsoft.com/office/drawing/2014/main" id="{03CA90A6-A426-EA4C-9C16-C8BD80098F5D}"/>
              </a:ext>
            </a:extLst>
          </p:cNvPr>
          <p:cNvSpPr>
            <a:spLocks noGrp="1"/>
          </p:cNvSpPr>
          <p:nvPr>
            <p:ph type="body" sz="quarter" idx="11" hasCustomPrompt="1"/>
          </p:nvPr>
        </p:nvSpPr>
        <p:spPr>
          <a:xfrm>
            <a:off x="6480046" y="6021291"/>
            <a:ext cx="2335585" cy="384043"/>
          </a:xfrm>
        </p:spPr>
        <p:txBody>
          <a:bodyPr>
            <a:normAutofit/>
          </a:bodyPr>
          <a:lstStyle>
            <a:lvl1pPr marL="0" indent="0" algn="l">
              <a:buNone/>
              <a:defRPr sz="788">
                <a:solidFill>
                  <a:srgbClr val="FFFFFF"/>
                </a:solidFill>
                <a:latin typeface="Open Sans"/>
                <a:cs typeface="Open Sans"/>
              </a:defRPr>
            </a:lvl1pPr>
          </a:lstStyle>
          <a:p>
            <a:pPr lvl="0"/>
            <a:r>
              <a:rPr lang="en-US" dirty="0"/>
              <a:t>Date</a:t>
            </a:r>
          </a:p>
        </p:txBody>
      </p:sp>
      <p:sp>
        <p:nvSpPr>
          <p:cNvPr id="15" name="Text Placeholder 4">
            <a:extLst>
              <a:ext uri="{FF2B5EF4-FFF2-40B4-BE49-F238E27FC236}">
                <a16:creationId xmlns:a16="http://schemas.microsoft.com/office/drawing/2014/main" id="{7CE97A19-E0D7-CD47-9414-E73C0F164E6A}"/>
              </a:ext>
            </a:extLst>
          </p:cNvPr>
          <p:cNvSpPr>
            <a:spLocks noGrp="1"/>
          </p:cNvSpPr>
          <p:nvPr>
            <p:ph type="body" sz="quarter" idx="12" hasCustomPrompt="1"/>
          </p:nvPr>
        </p:nvSpPr>
        <p:spPr>
          <a:xfrm>
            <a:off x="6480044" y="4613188"/>
            <a:ext cx="5376597" cy="638400"/>
          </a:xfrm>
        </p:spPr>
        <p:txBody>
          <a:bodyPr>
            <a:normAutofit/>
          </a:bodyPr>
          <a:lstStyle>
            <a:lvl1pPr marL="0" indent="0" algn="l">
              <a:buNone/>
              <a:defRPr sz="1050" b="0" baseline="0">
                <a:solidFill>
                  <a:srgbClr val="FFFFFF"/>
                </a:solidFill>
                <a:latin typeface="Open Sans"/>
                <a:cs typeface="Open Sans"/>
              </a:defRPr>
            </a:lvl1pPr>
          </a:lstStyle>
          <a:p>
            <a:pPr lvl="0"/>
            <a:r>
              <a:rPr lang="en-US" dirty="0"/>
              <a:t>Designation, Department</a:t>
            </a:r>
          </a:p>
        </p:txBody>
      </p:sp>
      <p:sp>
        <p:nvSpPr>
          <p:cNvPr id="22" name="Text Placeholder 2">
            <a:extLst>
              <a:ext uri="{FF2B5EF4-FFF2-40B4-BE49-F238E27FC236}">
                <a16:creationId xmlns:a16="http://schemas.microsoft.com/office/drawing/2014/main" id="{385EE222-D0FA-3B43-9135-02B23C74073B}"/>
              </a:ext>
            </a:extLst>
          </p:cNvPr>
          <p:cNvSpPr>
            <a:spLocks noGrp="1"/>
          </p:cNvSpPr>
          <p:nvPr>
            <p:ph type="body" sz="quarter" idx="13" hasCustomPrompt="1"/>
          </p:nvPr>
        </p:nvSpPr>
        <p:spPr>
          <a:xfrm>
            <a:off x="6480044" y="4293100"/>
            <a:ext cx="5376597" cy="384935"/>
          </a:xfrm>
        </p:spPr>
        <p:txBody>
          <a:bodyPr>
            <a:normAutofit/>
          </a:bodyPr>
          <a:lstStyle>
            <a:lvl1pPr marL="0" indent="0" algn="l">
              <a:buNone/>
              <a:defRPr sz="1200" b="1">
                <a:solidFill>
                  <a:srgbClr val="FFFFFF"/>
                </a:solidFill>
                <a:latin typeface="Open Sans"/>
                <a:cs typeface="Open Sans"/>
              </a:defRPr>
            </a:lvl1pPr>
          </a:lstStyle>
          <a:p>
            <a:pPr lvl="0"/>
            <a:r>
              <a:rPr lang="en-US" dirty="0"/>
              <a:t>Name of Presenter</a:t>
            </a:r>
          </a:p>
        </p:txBody>
      </p:sp>
      <p:sp>
        <p:nvSpPr>
          <p:cNvPr id="23" name="Text Placeholder 4">
            <a:extLst>
              <a:ext uri="{FF2B5EF4-FFF2-40B4-BE49-F238E27FC236}">
                <a16:creationId xmlns:a16="http://schemas.microsoft.com/office/drawing/2014/main" id="{7CB518A3-39CE-3A43-91A3-E855A204ED7F}"/>
              </a:ext>
            </a:extLst>
          </p:cNvPr>
          <p:cNvSpPr>
            <a:spLocks noGrp="1"/>
          </p:cNvSpPr>
          <p:nvPr>
            <p:ph type="body" sz="quarter" idx="14" hasCustomPrompt="1"/>
          </p:nvPr>
        </p:nvSpPr>
        <p:spPr>
          <a:xfrm>
            <a:off x="6480044" y="5270261"/>
            <a:ext cx="5376597" cy="749263"/>
          </a:xfrm>
        </p:spPr>
        <p:txBody>
          <a:bodyPr>
            <a:normAutofit/>
          </a:bodyPr>
          <a:lstStyle>
            <a:lvl1pPr marL="0" indent="0" algn="l">
              <a:buNone/>
              <a:defRPr sz="1050" b="0">
                <a:solidFill>
                  <a:srgbClr val="FFFFFF"/>
                </a:solidFill>
                <a:latin typeface="Open Sans"/>
                <a:cs typeface="Open Sans"/>
              </a:defRPr>
            </a:lvl1pPr>
          </a:lstStyle>
          <a:p>
            <a:pPr lvl="0"/>
            <a:r>
              <a:rPr lang="en-US" dirty="0"/>
              <a:t>RI / Entity / Programme</a:t>
            </a:r>
          </a:p>
        </p:txBody>
      </p:sp>
    </p:spTree>
    <p:extLst>
      <p:ext uri="{BB962C8B-B14F-4D97-AF65-F5344CB8AC3E}">
        <p14:creationId xmlns:p14="http://schemas.microsoft.com/office/powerpoint/2010/main" val="2913505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76" userDrawn="1">
          <p15:clr>
            <a:srgbClr val="FBAE40"/>
          </p15:clr>
        </p15:guide>
        <p15:guide id="4" orient="horz" pos="3038" userDrawn="1">
          <p15:clr>
            <a:srgbClr val="FBAE40"/>
          </p15:clr>
        </p15:guide>
        <p15:guide id="5" pos="9839" userDrawn="1">
          <p15:clr>
            <a:srgbClr val="FBAE40"/>
          </p15:clr>
        </p15:guide>
        <p15:guide id="6" pos="5312" userDrawn="1">
          <p15:clr>
            <a:srgbClr val="FBAE40"/>
          </p15:clr>
        </p15:guide>
        <p15:guide id="10" orient="horz" pos="6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page">
    <p:spTree>
      <p:nvGrpSpPr>
        <p:cNvPr id="1" name=""/>
        <p:cNvGrpSpPr/>
        <p:nvPr/>
      </p:nvGrpSpPr>
      <p:grpSpPr>
        <a:xfrm>
          <a:off x="0" y="0"/>
          <a:ext cx="0" cy="0"/>
          <a:chOff x="0" y="0"/>
          <a:chExt cx="0" cy="0"/>
        </a:xfrm>
      </p:grpSpPr>
      <p:sp>
        <p:nvSpPr>
          <p:cNvPr id="4" name="Text Placeholder 3"/>
          <p:cNvSpPr>
            <a:spLocks noGrp="1"/>
          </p:cNvSpPr>
          <p:nvPr>
            <p:ph type="body" sz="quarter" idx="13" hasCustomPrompt="1"/>
          </p:nvPr>
        </p:nvSpPr>
        <p:spPr>
          <a:xfrm>
            <a:off x="1871133" y="1571884"/>
            <a:ext cx="6705600" cy="365760"/>
          </a:xfrm>
        </p:spPr>
        <p:txBody>
          <a:bodyPr anchor="ctr">
            <a:normAutofit/>
          </a:bodyPr>
          <a:lstStyle>
            <a:lvl1pPr marL="0" indent="0">
              <a:buNone/>
              <a:defRPr sz="1200" b="1" baseline="0">
                <a:solidFill>
                  <a:srgbClr val="003087"/>
                </a:solidFill>
              </a:defRPr>
            </a:lvl1pPr>
          </a:lstStyle>
          <a:p>
            <a:pPr lvl="0"/>
            <a:r>
              <a:rPr lang="en-US" dirty="0"/>
              <a:t>Section One Header</a:t>
            </a:r>
          </a:p>
        </p:txBody>
      </p:sp>
      <p:sp>
        <p:nvSpPr>
          <p:cNvPr id="8" name="Text Placeholder 7"/>
          <p:cNvSpPr>
            <a:spLocks noGrp="1"/>
          </p:cNvSpPr>
          <p:nvPr>
            <p:ph type="body" sz="quarter" idx="14" hasCustomPrompt="1"/>
          </p:nvPr>
        </p:nvSpPr>
        <p:spPr>
          <a:xfrm>
            <a:off x="1871133" y="2232655"/>
            <a:ext cx="6705600" cy="365760"/>
          </a:xfrm>
        </p:spPr>
        <p:txBody>
          <a:bodyPr anchor="ctr">
            <a:normAutofit/>
          </a:bodyPr>
          <a:lstStyle>
            <a:lvl1pPr marL="0" indent="0">
              <a:buNone/>
              <a:defRPr sz="1200" b="1" baseline="0">
                <a:solidFill>
                  <a:srgbClr val="003087"/>
                </a:solidFill>
              </a:defRPr>
            </a:lvl1pPr>
          </a:lstStyle>
          <a:p>
            <a:pPr lvl="0"/>
            <a:r>
              <a:rPr lang="en-US" dirty="0"/>
              <a:t>Section Two Header</a:t>
            </a:r>
          </a:p>
        </p:txBody>
      </p:sp>
      <p:sp>
        <p:nvSpPr>
          <p:cNvPr id="10" name="Text Placeholder 9"/>
          <p:cNvSpPr>
            <a:spLocks noGrp="1"/>
          </p:cNvSpPr>
          <p:nvPr>
            <p:ph type="body" sz="quarter" idx="15" hasCustomPrompt="1"/>
          </p:nvPr>
        </p:nvSpPr>
        <p:spPr>
          <a:xfrm>
            <a:off x="1871133" y="2908915"/>
            <a:ext cx="6705600" cy="365760"/>
          </a:xfrm>
        </p:spPr>
        <p:txBody>
          <a:bodyPr anchor="ctr">
            <a:normAutofit/>
          </a:bodyPr>
          <a:lstStyle>
            <a:lvl1pPr marL="0" indent="0">
              <a:buNone/>
              <a:defRPr sz="1200" b="1" baseline="0">
                <a:solidFill>
                  <a:srgbClr val="003087"/>
                </a:solidFill>
              </a:defRPr>
            </a:lvl1pPr>
          </a:lstStyle>
          <a:p>
            <a:pPr lvl="0"/>
            <a:r>
              <a:rPr lang="en-US" dirty="0"/>
              <a:t>Section Three Header</a:t>
            </a:r>
          </a:p>
        </p:txBody>
      </p:sp>
      <p:sp>
        <p:nvSpPr>
          <p:cNvPr id="14" name="Text Placeholder 13"/>
          <p:cNvSpPr>
            <a:spLocks noGrp="1"/>
          </p:cNvSpPr>
          <p:nvPr>
            <p:ph type="body" sz="quarter" idx="16" hasCustomPrompt="1"/>
          </p:nvPr>
        </p:nvSpPr>
        <p:spPr>
          <a:xfrm>
            <a:off x="1871133" y="3575407"/>
            <a:ext cx="6705600" cy="365760"/>
          </a:xfrm>
        </p:spPr>
        <p:txBody>
          <a:bodyPr anchor="ctr">
            <a:noAutofit/>
          </a:bodyPr>
          <a:lstStyle>
            <a:lvl1pPr marL="0" indent="0">
              <a:buNone/>
              <a:defRPr sz="1200" b="1" baseline="0">
                <a:solidFill>
                  <a:srgbClr val="003087"/>
                </a:solidFill>
              </a:defRPr>
            </a:lvl1pPr>
          </a:lstStyle>
          <a:p>
            <a:pPr lvl="0"/>
            <a:r>
              <a:rPr lang="en-US" dirty="0"/>
              <a:t>Section Four Header</a:t>
            </a:r>
          </a:p>
        </p:txBody>
      </p:sp>
      <p:sp>
        <p:nvSpPr>
          <p:cNvPr id="16" name="Text Placeholder 15"/>
          <p:cNvSpPr>
            <a:spLocks noGrp="1"/>
          </p:cNvSpPr>
          <p:nvPr>
            <p:ph type="body" sz="quarter" idx="17" hasCustomPrompt="1"/>
          </p:nvPr>
        </p:nvSpPr>
        <p:spPr>
          <a:xfrm>
            <a:off x="8976784" y="1571883"/>
            <a:ext cx="1439696" cy="365760"/>
          </a:xfrm>
        </p:spPr>
        <p:txBody>
          <a:bodyPr anchor="ctr">
            <a:noAutofit/>
          </a:bodyPr>
          <a:lstStyle>
            <a:lvl1pPr marL="0" indent="0">
              <a:buNone/>
              <a:defRPr sz="1200" b="1">
                <a:solidFill>
                  <a:srgbClr val="003087"/>
                </a:solidFill>
              </a:defRPr>
            </a:lvl1pPr>
          </a:lstStyle>
          <a:p>
            <a:pPr lvl="0"/>
            <a:r>
              <a:rPr lang="en-US" dirty="0"/>
              <a:t>Page</a:t>
            </a:r>
          </a:p>
        </p:txBody>
      </p:sp>
      <p:sp>
        <p:nvSpPr>
          <p:cNvPr id="18" name="Text Placeholder 17"/>
          <p:cNvSpPr>
            <a:spLocks noGrp="1"/>
          </p:cNvSpPr>
          <p:nvPr>
            <p:ph type="body" sz="quarter" idx="18" hasCustomPrompt="1"/>
          </p:nvPr>
        </p:nvSpPr>
        <p:spPr>
          <a:xfrm>
            <a:off x="8976784" y="2232655"/>
            <a:ext cx="1439696" cy="365760"/>
          </a:xfrm>
        </p:spPr>
        <p:txBody>
          <a:bodyPr anchor="ctr">
            <a:noAutofit/>
          </a:bodyPr>
          <a:lstStyle>
            <a:lvl1pPr marL="0" indent="0">
              <a:buNone/>
              <a:defRPr sz="1200" b="1">
                <a:solidFill>
                  <a:srgbClr val="003087"/>
                </a:solidFill>
              </a:defRPr>
            </a:lvl1pPr>
          </a:lstStyle>
          <a:p>
            <a:pPr lvl="0"/>
            <a:r>
              <a:rPr lang="en-US" dirty="0"/>
              <a:t>Page</a:t>
            </a:r>
          </a:p>
        </p:txBody>
      </p:sp>
      <p:sp>
        <p:nvSpPr>
          <p:cNvPr id="20" name="Text Placeholder 19"/>
          <p:cNvSpPr>
            <a:spLocks noGrp="1"/>
          </p:cNvSpPr>
          <p:nvPr>
            <p:ph type="body" sz="quarter" idx="19" hasCustomPrompt="1"/>
          </p:nvPr>
        </p:nvSpPr>
        <p:spPr>
          <a:xfrm>
            <a:off x="8976784" y="2908915"/>
            <a:ext cx="1439696" cy="365760"/>
          </a:xfrm>
        </p:spPr>
        <p:txBody>
          <a:bodyPr anchor="ctr">
            <a:noAutofit/>
          </a:bodyPr>
          <a:lstStyle>
            <a:lvl1pPr marL="0" indent="0">
              <a:buNone/>
              <a:defRPr sz="1200" b="1" i="0">
                <a:solidFill>
                  <a:srgbClr val="003087"/>
                </a:solidFill>
              </a:defRPr>
            </a:lvl1pPr>
          </a:lstStyle>
          <a:p>
            <a:pPr lvl="0"/>
            <a:r>
              <a:rPr lang="en-US" dirty="0"/>
              <a:t>Page</a:t>
            </a:r>
          </a:p>
        </p:txBody>
      </p:sp>
      <p:sp>
        <p:nvSpPr>
          <p:cNvPr id="22" name="Text Placeholder 21"/>
          <p:cNvSpPr>
            <a:spLocks noGrp="1"/>
          </p:cNvSpPr>
          <p:nvPr>
            <p:ph type="body" sz="quarter" idx="20" hasCustomPrompt="1"/>
          </p:nvPr>
        </p:nvSpPr>
        <p:spPr>
          <a:xfrm>
            <a:off x="8976784" y="3575407"/>
            <a:ext cx="1439696" cy="365760"/>
          </a:xfrm>
        </p:spPr>
        <p:txBody>
          <a:bodyPr anchor="ctr">
            <a:noAutofit/>
          </a:bodyPr>
          <a:lstStyle>
            <a:lvl1pPr marL="0" indent="0">
              <a:buNone/>
              <a:defRPr sz="1200" b="1">
                <a:solidFill>
                  <a:srgbClr val="003087"/>
                </a:solidFill>
              </a:defRPr>
            </a:lvl1pPr>
          </a:lstStyle>
          <a:p>
            <a:pPr lvl="0"/>
            <a:r>
              <a:rPr lang="en-US" dirty="0"/>
              <a:t>Page</a:t>
            </a:r>
          </a:p>
        </p:txBody>
      </p:sp>
      <p:sp>
        <p:nvSpPr>
          <p:cNvPr id="27" name="Text Placeholder 26"/>
          <p:cNvSpPr>
            <a:spLocks noGrp="1"/>
          </p:cNvSpPr>
          <p:nvPr>
            <p:ph type="body" sz="quarter" idx="21" hasCustomPrompt="1"/>
          </p:nvPr>
        </p:nvSpPr>
        <p:spPr>
          <a:xfrm>
            <a:off x="1871133" y="4215368"/>
            <a:ext cx="6705600" cy="365760"/>
          </a:xfrm>
        </p:spPr>
        <p:txBody>
          <a:bodyPr anchor="ctr">
            <a:noAutofit/>
          </a:bodyPr>
          <a:lstStyle>
            <a:lvl1pPr marL="0" indent="0">
              <a:buNone/>
              <a:defRPr sz="1200" b="1" baseline="0">
                <a:solidFill>
                  <a:srgbClr val="003087"/>
                </a:solidFill>
              </a:defRPr>
            </a:lvl1pPr>
          </a:lstStyle>
          <a:p>
            <a:pPr lvl="0"/>
            <a:r>
              <a:rPr lang="en-US" dirty="0"/>
              <a:t>Section Five Header</a:t>
            </a:r>
          </a:p>
        </p:txBody>
      </p:sp>
      <p:sp>
        <p:nvSpPr>
          <p:cNvPr id="29" name="Text Placeholder 28"/>
          <p:cNvSpPr>
            <a:spLocks noGrp="1"/>
          </p:cNvSpPr>
          <p:nvPr>
            <p:ph type="body" sz="quarter" idx="22" hasCustomPrompt="1"/>
          </p:nvPr>
        </p:nvSpPr>
        <p:spPr>
          <a:xfrm>
            <a:off x="8976784" y="4210779"/>
            <a:ext cx="1439696" cy="365760"/>
          </a:xfrm>
        </p:spPr>
        <p:txBody>
          <a:bodyPr anchor="ctr">
            <a:noAutofit/>
          </a:bodyPr>
          <a:lstStyle>
            <a:lvl1pPr marL="0" indent="0">
              <a:buNone/>
              <a:defRPr sz="1200" b="1">
                <a:solidFill>
                  <a:srgbClr val="003087"/>
                </a:solidFill>
              </a:defRPr>
            </a:lvl1pPr>
          </a:lstStyle>
          <a:p>
            <a:pPr lvl="0"/>
            <a:r>
              <a:rPr lang="en-US" dirty="0"/>
              <a:t>Page</a:t>
            </a:r>
          </a:p>
        </p:txBody>
      </p:sp>
      <p:sp>
        <p:nvSpPr>
          <p:cNvPr id="23" name="Title Placeholder 1"/>
          <p:cNvSpPr>
            <a:spLocks noGrp="1"/>
          </p:cNvSpPr>
          <p:nvPr>
            <p:ph type="title" hasCustomPrompt="1"/>
          </p:nvPr>
        </p:nvSpPr>
        <p:spPr>
          <a:xfrm>
            <a:off x="1199456" y="448551"/>
            <a:ext cx="10561173" cy="625501"/>
          </a:xfrm>
          <a:prstGeom prst="rect">
            <a:avLst/>
          </a:prstGeom>
        </p:spPr>
        <p:txBody>
          <a:bodyPr vert="horz" lIns="91440" tIns="45720" rIns="91440" bIns="45720" rtlCol="0" anchor="t">
            <a:normAutofit/>
          </a:bodyPr>
          <a:lstStyle>
            <a:lvl1pPr>
              <a:defRPr>
                <a:solidFill>
                  <a:srgbClr val="003087"/>
                </a:solidFill>
              </a:defRPr>
            </a:lvl1pPr>
          </a:lstStyle>
          <a:p>
            <a:r>
              <a:rPr lang="en-US" dirty="0"/>
              <a:t>Content in Open Sans, bold, size 20, left align</a:t>
            </a:r>
            <a:endParaRPr lang="en-GB" dirty="0"/>
          </a:p>
        </p:txBody>
      </p:sp>
    </p:spTree>
    <p:extLst>
      <p:ext uri="{BB962C8B-B14F-4D97-AF65-F5344CB8AC3E}">
        <p14:creationId xmlns:p14="http://schemas.microsoft.com/office/powerpoint/2010/main" val="4206057398"/>
      </p:ext>
    </p:extLst>
  </p:cSld>
  <p:clrMapOvr>
    <a:masterClrMapping/>
  </p:clrMapOvr>
  <p:transition spd="slow">
    <p:push dir="u"/>
  </p:transition>
  <p:extLst>
    <p:ext uri="{DCECCB84-F9BA-43D5-87BE-67443E8EF086}">
      <p15:sldGuideLst xmlns:p15="http://schemas.microsoft.com/office/powerpoint/2012/main">
        <p15:guide id="2" pos="68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1199456" y="452672"/>
            <a:ext cx="10561173" cy="960107"/>
          </a:xfrm>
          <a:prstGeom prst="rect">
            <a:avLst/>
          </a:prstGeom>
        </p:spPr>
        <p:txBody>
          <a:bodyPr vert="horz" lIns="91440" tIns="45720" rIns="91440" bIns="45720" rtlCol="0" anchor="t">
            <a:normAutofit/>
          </a:bodyPr>
          <a:lstStyle>
            <a:lvl1pPr>
              <a:defRPr baseline="0">
                <a:solidFill>
                  <a:srgbClr val="003087"/>
                </a:solidFill>
              </a:defRPr>
            </a:lvl1pPr>
          </a:lstStyle>
          <a:p>
            <a:r>
              <a:rPr lang="en-US" dirty="0"/>
              <a:t>Title in Open Sans, bold, size 20, left align</a:t>
            </a:r>
            <a:endParaRPr lang="en-GB" dirty="0"/>
          </a:p>
        </p:txBody>
      </p:sp>
      <p:sp>
        <p:nvSpPr>
          <p:cNvPr id="6" name="Text Placeholder 2"/>
          <p:cNvSpPr>
            <a:spLocks noGrp="1"/>
          </p:cNvSpPr>
          <p:nvPr>
            <p:ph idx="1" hasCustomPrompt="1"/>
          </p:nvPr>
        </p:nvSpPr>
        <p:spPr>
          <a:xfrm>
            <a:off x="1199456" y="1508787"/>
            <a:ext cx="10561173" cy="4320480"/>
          </a:xfrm>
          <a:prstGeom prst="rect">
            <a:avLst/>
          </a:prstGeom>
        </p:spPr>
        <p:txBody>
          <a:bodyPr vert="horz" lIns="91440" tIns="45720" rIns="91440" bIns="45720" rtlCol="0">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Click to input content (min. text size 16)</a:t>
            </a:r>
          </a:p>
        </p:txBody>
      </p:sp>
    </p:spTree>
    <p:extLst>
      <p:ext uri="{BB962C8B-B14F-4D97-AF65-F5344CB8AC3E}">
        <p14:creationId xmlns:p14="http://schemas.microsoft.com/office/powerpoint/2010/main" val="1849788978"/>
      </p:ext>
    </p:extLst>
  </p:cSld>
  <p:clrMapOvr>
    <a:masterClrMapping/>
  </p:clrMapOvr>
  <p:transition spd="slow">
    <p:push dir="u"/>
  </p:transition>
  <p:extLst>
    <p:ext uri="{DCECCB84-F9BA-43D5-87BE-67443E8EF086}">
      <p15:sldGuideLst xmlns:p15="http://schemas.microsoft.com/office/powerpoint/2012/main">
        <p15:guide id="2" pos="69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D31065-48EE-3E44-8580-C08AEC29A78A}"/>
              </a:ext>
            </a:extLst>
          </p:cNvPr>
          <p:cNvSpPr/>
          <p:nvPr userDrawn="1"/>
        </p:nvSpPr>
        <p:spPr>
          <a:xfrm>
            <a:off x="0" y="0"/>
            <a:ext cx="110344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Placeholder 1"/>
          <p:cNvSpPr>
            <a:spLocks noGrp="1"/>
          </p:cNvSpPr>
          <p:nvPr>
            <p:ph type="title" hasCustomPrompt="1"/>
          </p:nvPr>
        </p:nvSpPr>
        <p:spPr>
          <a:xfrm>
            <a:off x="431372" y="452672"/>
            <a:ext cx="11329259" cy="960107"/>
          </a:xfrm>
          <a:prstGeom prst="rect">
            <a:avLst/>
          </a:prstGeom>
        </p:spPr>
        <p:txBody>
          <a:bodyPr vert="horz" lIns="91440" tIns="45720" rIns="91440" bIns="45720" rtlCol="0" anchor="t">
            <a:normAutofit/>
          </a:bodyPr>
          <a:lstStyle>
            <a:lvl1pPr>
              <a:defRPr>
                <a:solidFill>
                  <a:srgbClr val="003087"/>
                </a:solidFill>
              </a:defRPr>
            </a:lvl1pPr>
          </a:lstStyle>
          <a:p>
            <a:r>
              <a:rPr lang="en-US" dirty="0"/>
              <a:t>Title in Open Sans, bold, size 20, left align</a:t>
            </a:r>
            <a:endParaRPr lang="en-GB" dirty="0"/>
          </a:p>
        </p:txBody>
      </p:sp>
      <p:sp>
        <p:nvSpPr>
          <p:cNvPr id="6" name="Text Placeholder 2"/>
          <p:cNvSpPr>
            <a:spLocks noGrp="1"/>
          </p:cNvSpPr>
          <p:nvPr>
            <p:ph idx="1" hasCustomPrompt="1"/>
          </p:nvPr>
        </p:nvSpPr>
        <p:spPr>
          <a:xfrm>
            <a:off x="431372" y="1508787"/>
            <a:ext cx="11329259" cy="4320480"/>
          </a:xfrm>
          <a:prstGeom prst="rect">
            <a:avLst/>
          </a:prstGeom>
        </p:spPr>
        <p:txBody>
          <a:bodyPr vert="horz" lIns="91440" tIns="45720" rIns="91440" bIns="45720" rtlCol="0">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Click to input content (min. text size 16)</a:t>
            </a:r>
          </a:p>
        </p:txBody>
      </p:sp>
    </p:spTree>
    <p:extLst>
      <p:ext uri="{BB962C8B-B14F-4D97-AF65-F5344CB8AC3E}">
        <p14:creationId xmlns:p14="http://schemas.microsoft.com/office/powerpoint/2010/main" val="2231977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Section Divider">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815413" y="1700811"/>
            <a:ext cx="7323600" cy="415498"/>
          </a:xfrm>
        </p:spPr>
        <p:txBody>
          <a:bodyPr wrap="square" anchor="t">
            <a:spAutoFit/>
          </a:bodyPr>
          <a:lstStyle>
            <a:lvl1pPr algn="l">
              <a:defRPr sz="2100" baseline="0">
                <a:solidFill>
                  <a:srgbClr val="003087"/>
                </a:solidFill>
                <a:latin typeface="Open Sans"/>
                <a:cs typeface="Open Sans"/>
              </a:defRPr>
            </a:lvl1pPr>
          </a:lstStyle>
          <a:p>
            <a:r>
              <a:rPr lang="en-US" dirty="0"/>
              <a:t>Section header in Open Sans, bold, size 28, left align</a:t>
            </a:r>
            <a:endParaRPr lang="en-GB" dirty="0"/>
          </a:p>
        </p:txBody>
      </p:sp>
    </p:spTree>
    <p:extLst>
      <p:ext uri="{BB962C8B-B14F-4D97-AF65-F5344CB8AC3E}">
        <p14:creationId xmlns:p14="http://schemas.microsoft.com/office/powerpoint/2010/main" val="189030738"/>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act Us">
    <p:spTree>
      <p:nvGrpSpPr>
        <p:cNvPr id="1" name=""/>
        <p:cNvGrpSpPr/>
        <p:nvPr/>
      </p:nvGrpSpPr>
      <p:grpSpPr>
        <a:xfrm>
          <a:off x="0" y="0"/>
          <a:ext cx="0" cy="0"/>
          <a:chOff x="0" y="0"/>
          <a:chExt cx="0" cy="0"/>
        </a:xfrm>
      </p:grpSpPr>
      <p:sp>
        <p:nvSpPr>
          <p:cNvPr id="5" name="Text Placeholder 8"/>
          <p:cNvSpPr>
            <a:spLocks noGrp="1"/>
          </p:cNvSpPr>
          <p:nvPr>
            <p:ph type="body" sz="quarter" idx="13" hasCustomPrompt="1"/>
          </p:nvPr>
        </p:nvSpPr>
        <p:spPr>
          <a:xfrm>
            <a:off x="1392500" y="2040965"/>
            <a:ext cx="5486400" cy="274320"/>
          </a:xfrm>
        </p:spPr>
        <p:txBody>
          <a:bodyPr anchor="ctr"/>
          <a:lstStyle>
            <a:lvl1pPr marL="0" indent="0">
              <a:buNone/>
              <a:defRPr sz="1125" baseline="0"/>
            </a:lvl1pPr>
          </a:lstStyle>
          <a:p>
            <a:pPr lvl="0"/>
            <a:r>
              <a:rPr lang="en-US" dirty="0"/>
              <a:t>Research Institute</a:t>
            </a:r>
          </a:p>
        </p:txBody>
      </p:sp>
      <p:sp>
        <p:nvSpPr>
          <p:cNvPr id="7" name="Text Placeholder 10"/>
          <p:cNvSpPr>
            <a:spLocks noGrp="1"/>
          </p:cNvSpPr>
          <p:nvPr>
            <p:ph type="body" sz="quarter" idx="14" hasCustomPrompt="1"/>
          </p:nvPr>
        </p:nvSpPr>
        <p:spPr>
          <a:xfrm>
            <a:off x="1392500" y="1724133"/>
            <a:ext cx="5486400" cy="274320"/>
          </a:xfrm>
        </p:spPr>
        <p:txBody>
          <a:bodyPr anchor="ctr">
            <a:noAutofit/>
          </a:bodyPr>
          <a:lstStyle>
            <a:lvl1pPr marL="0" indent="0">
              <a:buNone/>
              <a:defRPr sz="1125"/>
            </a:lvl1pPr>
          </a:lstStyle>
          <a:p>
            <a:pPr lvl="0"/>
            <a:r>
              <a:rPr lang="en-US" dirty="0"/>
              <a:t>Designation</a:t>
            </a:r>
          </a:p>
        </p:txBody>
      </p:sp>
      <p:sp>
        <p:nvSpPr>
          <p:cNvPr id="8" name="Text Placeholder 12"/>
          <p:cNvSpPr>
            <a:spLocks noGrp="1"/>
          </p:cNvSpPr>
          <p:nvPr>
            <p:ph type="body" sz="quarter" idx="15" hasCustomPrompt="1"/>
          </p:nvPr>
        </p:nvSpPr>
        <p:spPr>
          <a:xfrm>
            <a:off x="1392500" y="2357797"/>
            <a:ext cx="5486400" cy="274320"/>
          </a:xfrm>
        </p:spPr>
        <p:txBody>
          <a:bodyPr anchor="ctr">
            <a:noAutofit/>
          </a:bodyPr>
          <a:lstStyle>
            <a:lvl1pPr marL="0" indent="0">
              <a:buNone/>
              <a:defRPr sz="1125"/>
            </a:lvl1pPr>
          </a:lstStyle>
          <a:p>
            <a:pPr lvl="0"/>
            <a:r>
              <a:rPr lang="en-US" dirty="0"/>
              <a:t>Tel:</a:t>
            </a:r>
          </a:p>
        </p:txBody>
      </p:sp>
      <p:sp>
        <p:nvSpPr>
          <p:cNvPr id="9" name="Text Placeholder 14"/>
          <p:cNvSpPr>
            <a:spLocks noGrp="1"/>
          </p:cNvSpPr>
          <p:nvPr>
            <p:ph type="body" sz="quarter" idx="16" hasCustomPrompt="1"/>
          </p:nvPr>
        </p:nvSpPr>
        <p:spPr>
          <a:xfrm>
            <a:off x="1392500" y="2674627"/>
            <a:ext cx="5486400" cy="274320"/>
          </a:xfrm>
        </p:spPr>
        <p:txBody>
          <a:bodyPr anchor="ctr">
            <a:noAutofit/>
          </a:bodyPr>
          <a:lstStyle>
            <a:lvl1pPr marL="0" indent="0">
              <a:buNone/>
              <a:defRPr sz="1125"/>
            </a:lvl1pPr>
          </a:lstStyle>
          <a:p>
            <a:pPr lvl="0"/>
            <a:r>
              <a:rPr lang="en-US" dirty="0"/>
              <a:t>Email:</a:t>
            </a:r>
          </a:p>
        </p:txBody>
      </p:sp>
      <p:sp>
        <p:nvSpPr>
          <p:cNvPr id="10" name="Text Placeholder 10"/>
          <p:cNvSpPr>
            <a:spLocks noGrp="1"/>
          </p:cNvSpPr>
          <p:nvPr>
            <p:ph type="body" sz="quarter" idx="25" hasCustomPrompt="1"/>
          </p:nvPr>
        </p:nvSpPr>
        <p:spPr>
          <a:xfrm>
            <a:off x="1392500" y="1407301"/>
            <a:ext cx="5486400" cy="274320"/>
          </a:xfrm>
        </p:spPr>
        <p:txBody>
          <a:bodyPr anchor="ctr">
            <a:noAutofit/>
          </a:bodyPr>
          <a:lstStyle>
            <a:lvl1pPr marL="0" indent="0">
              <a:buNone/>
              <a:defRPr sz="1125" b="1" baseline="0"/>
            </a:lvl1pPr>
          </a:lstStyle>
          <a:p>
            <a:pPr lvl="0"/>
            <a:r>
              <a:rPr lang="en-US" dirty="0"/>
              <a:t>Name</a:t>
            </a:r>
          </a:p>
        </p:txBody>
      </p:sp>
      <p:sp>
        <p:nvSpPr>
          <p:cNvPr id="11" name="Text Placeholder 8"/>
          <p:cNvSpPr>
            <a:spLocks noGrp="1"/>
          </p:cNvSpPr>
          <p:nvPr>
            <p:ph type="body" sz="quarter" idx="26" hasCustomPrompt="1"/>
          </p:nvPr>
        </p:nvSpPr>
        <p:spPr>
          <a:xfrm>
            <a:off x="1391477" y="4254673"/>
            <a:ext cx="5486400" cy="274320"/>
          </a:xfrm>
        </p:spPr>
        <p:txBody>
          <a:bodyPr anchor="ctr"/>
          <a:lstStyle>
            <a:lvl1pPr marL="0" indent="0">
              <a:buNone/>
              <a:defRPr sz="1125" baseline="0"/>
            </a:lvl1pPr>
          </a:lstStyle>
          <a:p>
            <a:pPr lvl="0"/>
            <a:r>
              <a:rPr lang="en-US" dirty="0"/>
              <a:t>Research Institute</a:t>
            </a:r>
          </a:p>
        </p:txBody>
      </p:sp>
      <p:sp>
        <p:nvSpPr>
          <p:cNvPr id="12" name="Text Placeholder 10"/>
          <p:cNvSpPr>
            <a:spLocks noGrp="1"/>
          </p:cNvSpPr>
          <p:nvPr>
            <p:ph type="body" sz="quarter" idx="27" hasCustomPrompt="1"/>
          </p:nvPr>
        </p:nvSpPr>
        <p:spPr>
          <a:xfrm>
            <a:off x="1391477" y="3937848"/>
            <a:ext cx="5486400" cy="274320"/>
          </a:xfrm>
        </p:spPr>
        <p:txBody>
          <a:bodyPr anchor="ctr">
            <a:noAutofit/>
          </a:bodyPr>
          <a:lstStyle>
            <a:lvl1pPr marL="0" indent="0">
              <a:buNone/>
              <a:defRPr sz="1125"/>
            </a:lvl1pPr>
          </a:lstStyle>
          <a:p>
            <a:pPr lvl="0"/>
            <a:r>
              <a:rPr lang="en-US" dirty="0"/>
              <a:t>Designation</a:t>
            </a:r>
          </a:p>
        </p:txBody>
      </p:sp>
      <p:sp>
        <p:nvSpPr>
          <p:cNvPr id="13" name="Text Placeholder 12"/>
          <p:cNvSpPr>
            <a:spLocks noGrp="1"/>
          </p:cNvSpPr>
          <p:nvPr>
            <p:ph type="body" sz="quarter" idx="28" hasCustomPrompt="1"/>
          </p:nvPr>
        </p:nvSpPr>
        <p:spPr>
          <a:xfrm>
            <a:off x="1391477" y="4571499"/>
            <a:ext cx="5486400" cy="274320"/>
          </a:xfrm>
        </p:spPr>
        <p:txBody>
          <a:bodyPr anchor="ctr">
            <a:noAutofit/>
          </a:bodyPr>
          <a:lstStyle>
            <a:lvl1pPr marL="0" indent="0">
              <a:buNone/>
              <a:defRPr sz="1125"/>
            </a:lvl1pPr>
          </a:lstStyle>
          <a:p>
            <a:pPr lvl="0"/>
            <a:r>
              <a:rPr lang="en-US" dirty="0"/>
              <a:t>Tel:</a:t>
            </a:r>
          </a:p>
        </p:txBody>
      </p:sp>
      <p:sp>
        <p:nvSpPr>
          <p:cNvPr id="14" name="Text Placeholder 14"/>
          <p:cNvSpPr>
            <a:spLocks noGrp="1"/>
          </p:cNvSpPr>
          <p:nvPr>
            <p:ph type="body" sz="quarter" idx="29" hasCustomPrompt="1"/>
          </p:nvPr>
        </p:nvSpPr>
        <p:spPr>
          <a:xfrm>
            <a:off x="1391477" y="4888324"/>
            <a:ext cx="5486400" cy="274320"/>
          </a:xfrm>
        </p:spPr>
        <p:txBody>
          <a:bodyPr anchor="ctr">
            <a:noAutofit/>
          </a:bodyPr>
          <a:lstStyle>
            <a:lvl1pPr marL="0" indent="0">
              <a:buNone/>
              <a:defRPr sz="1125"/>
            </a:lvl1pPr>
          </a:lstStyle>
          <a:p>
            <a:pPr lvl="0"/>
            <a:r>
              <a:rPr lang="en-US" dirty="0"/>
              <a:t>Email:</a:t>
            </a:r>
          </a:p>
        </p:txBody>
      </p:sp>
      <p:sp>
        <p:nvSpPr>
          <p:cNvPr id="15" name="Text Placeholder 10"/>
          <p:cNvSpPr>
            <a:spLocks noGrp="1"/>
          </p:cNvSpPr>
          <p:nvPr>
            <p:ph type="body" sz="quarter" idx="30" hasCustomPrompt="1"/>
          </p:nvPr>
        </p:nvSpPr>
        <p:spPr>
          <a:xfrm>
            <a:off x="1391477" y="3621023"/>
            <a:ext cx="5486400" cy="274320"/>
          </a:xfrm>
        </p:spPr>
        <p:txBody>
          <a:bodyPr anchor="ctr">
            <a:noAutofit/>
          </a:bodyPr>
          <a:lstStyle>
            <a:lvl1pPr marL="0" indent="0">
              <a:buNone/>
              <a:defRPr sz="1125" b="1" baseline="0"/>
            </a:lvl1pPr>
          </a:lstStyle>
          <a:p>
            <a:pPr lvl="0"/>
            <a:r>
              <a:rPr lang="en-US" dirty="0"/>
              <a:t>Name</a:t>
            </a:r>
          </a:p>
        </p:txBody>
      </p:sp>
      <p:sp>
        <p:nvSpPr>
          <p:cNvPr id="16" name="Text Placeholder 39"/>
          <p:cNvSpPr>
            <a:spLocks noGrp="1"/>
          </p:cNvSpPr>
          <p:nvPr>
            <p:ph type="body" sz="quarter" idx="31" hasCustomPrompt="1"/>
          </p:nvPr>
        </p:nvSpPr>
        <p:spPr>
          <a:xfrm>
            <a:off x="7056107" y="1407329"/>
            <a:ext cx="3657600" cy="1541621"/>
          </a:xfrm>
        </p:spPr>
        <p:txBody>
          <a:bodyPr anchor="ctr">
            <a:normAutofit/>
          </a:bodyPr>
          <a:lstStyle>
            <a:lvl1pPr marL="0" indent="0" algn="ctr">
              <a:buNone/>
              <a:defRPr sz="1125" baseline="0"/>
            </a:lvl1pPr>
          </a:lstStyle>
          <a:p>
            <a:pPr lvl="0"/>
            <a:r>
              <a:rPr lang="en-US" dirty="0"/>
              <a:t>Insert Research Institute logo here </a:t>
            </a:r>
          </a:p>
        </p:txBody>
      </p:sp>
      <p:sp>
        <p:nvSpPr>
          <p:cNvPr id="17" name="Text Placeholder 39"/>
          <p:cNvSpPr>
            <a:spLocks noGrp="1"/>
          </p:cNvSpPr>
          <p:nvPr>
            <p:ph type="body" sz="quarter" idx="32" hasCustomPrompt="1"/>
          </p:nvPr>
        </p:nvSpPr>
        <p:spPr>
          <a:xfrm>
            <a:off x="7056107" y="3621025"/>
            <a:ext cx="3657600" cy="1541623"/>
          </a:xfrm>
        </p:spPr>
        <p:txBody>
          <a:bodyPr anchor="ctr">
            <a:normAutofit/>
          </a:bodyPr>
          <a:lstStyle>
            <a:lvl1pPr marL="0" indent="0" algn="ctr">
              <a:buNone/>
              <a:defRPr sz="1125" baseline="0"/>
            </a:lvl1pPr>
          </a:lstStyle>
          <a:p>
            <a:pPr lvl="0"/>
            <a:r>
              <a:rPr lang="en-US" dirty="0"/>
              <a:t>Insert Research Institute logo here </a:t>
            </a:r>
          </a:p>
        </p:txBody>
      </p:sp>
      <p:sp>
        <p:nvSpPr>
          <p:cNvPr id="18" name="Rectangle 17"/>
          <p:cNvSpPr/>
          <p:nvPr userDrawn="1"/>
        </p:nvSpPr>
        <p:spPr>
          <a:xfrm>
            <a:off x="1295468" y="444622"/>
            <a:ext cx="1465466" cy="380873"/>
          </a:xfrm>
          <a:prstGeom prst="rect">
            <a:avLst/>
          </a:prstGeom>
        </p:spPr>
        <p:txBody>
          <a:bodyPr wrap="none">
            <a:spAutoFit/>
          </a:bodyPr>
          <a:lstStyle/>
          <a:p>
            <a:pPr algn="l"/>
            <a:r>
              <a:rPr lang="en-US" sz="1875" b="1" kern="1200" baseline="0" dirty="0">
                <a:solidFill>
                  <a:srgbClr val="003087"/>
                </a:solidFill>
                <a:latin typeface="Open Sans"/>
                <a:ea typeface="+mj-ea"/>
                <a:cs typeface="Open Sans"/>
              </a:rPr>
              <a:t>Contact us</a:t>
            </a:r>
          </a:p>
        </p:txBody>
      </p:sp>
    </p:spTree>
    <p:extLst>
      <p:ext uri="{BB962C8B-B14F-4D97-AF65-F5344CB8AC3E}">
        <p14:creationId xmlns:p14="http://schemas.microsoft.com/office/powerpoint/2010/main" val="320696493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99456" y="452672"/>
            <a:ext cx="10561173" cy="960107"/>
          </a:xfrm>
          <a:prstGeom prst="rect">
            <a:avLst/>
          </a:prstGeom>
        </p:spPr>
        <p:txBody>
          <a:bodyPr vert="horz" lIns="91440" tIns="45720" rIns="91440" bIns="45720" rtlCol="0" anchor="t">
            <a:normAutofit/>
          </a:bodyPr>
          <a:lstStyle/>
          <a:p>
            <a:r>
              <a:rPr lang="en-US" dirty="0"/>
              <a:t>Title in Open Sans, bold, size 20, left align</a:t>
            </a:r>
            <a:endParaRPr lang="en-GB" dirty="0"/>
          </a:p>
        </p:txBody>
      </p:sp>
      <p:sp>
        <p:nvSpPr>
          <p:cNvPr id="3" name="Text Placeholder 2"/>
          <p:cNvSpPr>
            <a:spLocks noGrp="1"/>
          </p:cNvSpPr>
          <p:nvPr>
            <p:ph type="body" idx="1"/>
          </p:nvPr>
        </p:nvSpPr>
        <p:spPr>
          <a:xfrm>
            <a:off x="1199456" y="1508787"/>
            <a:ext cx="10561173" cy="4320480"/>
          </a:xfrm>
          <a:prstGeom prst="rect">
            <a:avLst/>
          </a:prstGeom>
        </p:spPr>
        <p:txBody>
          <a:bodyPr vert="horz" lIns="91440" tIns="45720" rIns="91440" bIns="45720" rtlCol="0">
            <a:normAutofit/>
          </a:body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Click to input content (min. text size 16)</a:t>
            </a:r>
          </a:p>
          <a:p>
            <a:pPr lvl="4"/>
            <a:endParaRPr lang="en-GB" dirty="0"/>
          </a:p>
        </p:txBody>
      </p:sp>
      <p:sp>
        <p:nvSpPr>
          <p:cNvPr id="9" name="Slide Number Placeholder 5"/>
          <p:cNvSpPr txBox="1">
            <a:spLocks/>
          </p:cNvSpPr>
          <p:nvPr userDrawn="1"/>
        </p:nvSpPr>
        <p:spPr>
          <a:xfrm>
            <a:off x="9107851" y="6309323"/>
            <a:ext cx="28448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78BDA8-D60F-4FDE-A05C-5882F3D646E1}" type="slidenum">
              <a:rPr lang="en-US" sz="525" smtClean="0">
                <a:latin typeface="Arial" panose="020B0604020202020204" pitchFamily="34" charset="0"/>
                <a:cs typeface="Arial" panose="020B0604020202020204" pitchFamily="34" charset="0"/>
              </a:rPr>
              <a:pPr/>
              <a:t>‹#›</a:t>
            </a:fld>
            <a:endParaRPr lang="en-US" sz="525" dirty="0">
              <a:latin typeface="Arial" panose="020B0604020202020204" pitchFamily="34" charset="0"/>
              <a:cs typeface="Arial" panose="020B0604020202020204" pitchFamily="34" charset="0"/>
            </a:endParaRPr>
          </a:p>
        </p:txBody>
      </p:sp>
      <p:pic>
        <p:nvPicPr>
          <p:cNvPr id="4" name="Picture 3" descr="AStar_Powerpoint_Image Template05.jp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0" y="0"/>
            <a:ext cx="828320" cy="6858000"/>
          </a:xfrm>
          <a:prstGeom prst="rect">
            <a:avLst/>
          </a:prstGeom>
        </p:spPr>
      </p:pic>
    </p:spTree>
    <p:extLst>
      <p:ext uri="{BB962C8B-B14F-4D97-AF65-F5344CB8AC3E}">
        <p14:creationId xmlns:p14="http://schemas.microsoft.com/office/powerpoint/2010/main" val="1302288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3" r:id="rId11"/>
    <p:sldLayoutId id="2147483674" r:id="rId12"/>
    <p:sldLayoutId id="2147483675" r:id="rId13"/>
    <p:sldLayoutId id="2147483676" r:id="rId14"/>
    <p:sldLayoutId id="2147483678" r:id="rId15"/>
  </p:sldLayoutIdLst>
  <p:transition spd="slow">
    <p:push dir="u"/>
  </p:transition>
  <p:hf hdr="0" ftr="0" dt="0"/>
  <p:txStyles>
    <p:titleStyle>
      <a:lvl1pPr algn="l" defTabSz="685800" rtl="0" eaLnBrk="1" latinLnBrk="0" hangingPunct="1">
        <a:spcBef>
          <a:spcPct val="0"/>
        </a:spcBef>
        <a:buNone/>
        <a:defRPr sz="1500" b="1" kern="1200" baseline="0">
          <a:solidFill>
            <a:srgbClr val="003087"/>
          </a:solidFill>
          <a:latin typeface="Open Sans"/>
          <a:ea typeface="+mj-ea"/>
          <a:cs typeface="Open Sans"/>
        </a:defRPr>
      </a:lvl1pPr>
    </p:titleStyle>
    <p:body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200" kern="1200">
          <a:solidFill>
            <a:schemeClr val="tx1"/>
          </a:solidFill>
          <a:latin typeface="Open Sans"/>
          <a:ea typeface="+mn-ea"/>
          <a:cs typeface="Open Sans"/>
        </a:defRPr>
      </a:lvl1pPr>
      <a:lvl2pPr marL="342900" indent="-171450" algn="l" defTabSz="685800" rtl="0" eaLnBrk="1" latinLnBrk="0" hangingPunct="1">
        <a:spcBef>
          <a:spcPct val="20000"/>
        </a:spcBef>
        <a:buFont typeface="Arial" pitchFamily="34" charset="0"/>
        <a:buChar char="–"/>
        <a:defRPr sz="1350" kern="1200">
          <a:solidFill>
            <a:schemeClr val="tx1"/>
          </a:solidFill>
          <a:latin typeface="Arial" pitchFamily="34" charset="0"/>
          <a:ea typeface="+mn-ea"/>
          <a:cs typeface="Arial" pitchFamily="34" charset="0"/>
        </a:defRPr>
      </a:lvl2pPr>
      <a:lvl3pPr marL="514350" indent="-171450" algn="l" defTabSz="6858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685800" indent="-171450" algn="l" defTabSz="6858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4pPr>
      <a:lvl5pPr marL="857250" indent="-171450" algn="l" defTabSz="6858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24" y="44624"/>
            <a:ext cx="8784976" cy="548680"/>
          </a:xfrm>
        </p:spPr>
        <p:txBody>
          <a:bodyPr anchor="t">
            <a:noAutofit/>
          </a:bodyPr>
          <a:lstStyle/>
          <a:p>
            <a:pPr algn="l"/>
            <a:r>
              <a:rPr lang="en-SG" sz="1600" dirty="0">
                <a:solidFill>
                  <a:srgbClr val="000000"/>
                </a:solidFill>
                <a:latin typeface="Arial" panose="020B0604020202020204" pitchFamily="34" charset="0"/>
                <a:cs typeface="Arial" panose="020B0604020202020204" pitchFamily="34" charset="0"/>
              </a:rPr>
              <a:t>INDUSTRY ALIGNMENT FUND – PRE-POSITIONING PROGRAMME </a:t>
            </a:r>
            <a:br>
              <a:rPr lang="en-SG" sz="1600" dirty="0">
                <a:solidFill>
                  <a:srgbClr val="000000"/>
                </a:solidFill>
                <a:latin typeface="Arial" panose="020B0604020202020204" pitchFamily="34" charset="0"/>
                <a:cs typeface="Arial" panose="020B0604020202020204" pitchFamily="34" charset="0"/>
              </a:rPr>
            </a:br>
            <a:r>
              <a:rPr lang="en-SG" sz="1600" dirty="0">
                <a:solidFill>
                  <a:srgbClr val="000000"/>
                </a:solidFill>
                <a:latin typeface="Arial" panose="020B0604020202020204" pitchFamily="34" charset="0"/>
                <a:cs typeface="Arial" panose="020B0604020202020204" pitchFamily="34" charset="0"/>
              </a:rPr>
              <a:t>LETTER OF INTENT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9621502"/>
              </p:ext>
            </p:extLst>
          </p:nvPr>
        </p:nvGraphicFramePr>
        <p:xfrm>
          <a:off x="911424" y="683937"/>
          <a:ext cx="11089232" cy="5386970"/>
        </p:xfrm>
        <a:graphic>
          <a:graphicData uri="http://schemas.openxmlformats.org/drawingml/2006/table">
            <a:tbl>
              <a:tblPr firstRow="1" bandRow="1">
                <a:tableStyleId>{5C22544A-7EE6-4342-B048-85BDC9FD1C3A}</a:tableStyleId>
              </a:tblPr>
              <a:tblGrid>
                <a:gridCol w="1694188">
                  <a:extLst>
                    <a:ext uri="{9D8B030D-6E8A-4147-A177-3AD203B41FA5}">
                      <a16:colId xmlns:a16="http://schemas.microsoft.com/office/drawing/2014/main" val="20000"/>
                    </a:ext>
                  </a:extLst>
                </a:gridCol>
                <a:gridCol w="1618180">
                  <a:extLst>
                    <a:ext uri="{9D8B030D-6E8A-4147-A177-3AD203B41FA5}">
                      <a16:colId xmlns:a16="http://schemas.microsoft.com/office/drawing/2014/main" val="20001"/>
                    </a:ext>
                  </a:extLst>
                </a:gridCol>
                <a:gridCol w="2088232">
                  <a:extLst>
                    <a:ext uri="{9D8B030D-6E8A-4147-A177-3AD203B41FA5}">
                      <a16:colId xmlns:a16="http://schemas.microsoft.com/office/drawing/2014/main" val="3017889657"/>
                    </a:ext>
                  </a:extLst>
                </a:gridCol>
                <a:gridCol w="2223247">
                  <a:extLst>
                    <a:ext uri="{9D8B030D-6E8A-4147-A177-3AD203B41FA5}">
                      <a16:colId xmlns:a16="http://schemas.microsoft.com/office/drawing/2014/main" val="3086690197"/>
                    </a:ext>
                  </a:extLst>
                </a:gridCol>
                <a:gridCol w="3465385">
                  <a:extLst>
                    <a:ext uri="{9D8B030D-6E8A-4147-A177-3AD203B41FA5}">
                      <a16:colId xmlns:a16="http://schemas.microsoft.com/office/drawing/2014/main" val="20003"/>
                    </a:ext>
                  </a:extLst>
                </a:gridCol>
              </a:tblGrid>
              <a:tr h="307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ysClr val="windowText" lastClr="000000"/>
                          </a:solidFill>
                          <a:latin typeface="Arial" panose="020B0604020202020204" pitchFamily="34" charset="0"/>
                          <a:cs typeface="Arial" panose="020B0604020202020204" pitchFamily="34" charset="0"/>
                        </a:rPr>
                        <a:t>Project Title</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endParaRPr lang="en-SG"/>
                    </a:p>
                  </a:txBody>
                  <a:tcPr/>
                </a:tc>
                <a:tc hMerge="1">
                  <a:txBody>
                    <a:bodyPr/>
                    <a:lstStyle/>
                    <a:p>
                      <a:endParaRPr lang="en-SG"/>
                    </a:p>
                  </a:txBody>
                  <a:tcPr/>
                </a:tc>
                <a:tc hMerge="1">
                  <a:txBody>
                    <a:bodyPr/>
                    <a:lstStyle/>
                    <a:p>
                      <a:endParaRPr lang="en-SG" sz="100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6"/>
                  </a:ext>
                </a:extLst>
              </a:tr>
              <a:tr h="512999">
                <a:tc>
                  <a:txBody>
                    <a:bodyPr/>
                    <a:lstStyle/>
                    <a:p>
                      <a:r>
                        <a:rPr lang="en-GB" sz="1200" b="1" dirty="0">
                          <a:solidFill>
                            <a:sysClr val="windowText" lastClr="000000"/>
                          </a:solidFill>
                          <a:latin typeface="Arial" panose="020B0604020202020204" pitchFamily="34" charset="0"/>
                          <a:cs typeface="Arial" panose="020B0604020202020204" pitchFamily="34" charset="0"/>
                        </a:rPr>
                        <a:t>Lead PI(s) / Host</a:t>
                      </a:r>
                      <a:r>
                        <a:rPr lang="en-GB" sz="1200" b="1" baseline="0" dirty="0">
                          <a:solidFill>
                            <a:sysClr val="windowText" lastClr="000000"/>
                          </a:solidFill>
                          <a:latin typeface="Arial" panose="020B0604020202020204" pitchFamily="34" charset="0"/>
                          <a:cs typeface="Arial" panose="020B0604020202020204" pitchFamily="34" charset="0"/>
                        </a:rPr>
                        <a:t> Institution (HI)</a:t>
                      </a:r>
                      <a:endParaRPr lang="en-GB" sz="1200" b="1"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gridSpan="2">
                  <a:txBody>
                    <a:bodyPr/>
                    <a:lstStyle/>
                    <a:p>
                      <a:r>
                        <a:rPr lang="en-SG" sz="1000" b="0" dirty="0">
                          <a:solidFill>
                            <a:schemeClr val="bg1">
                              <a:lumMod val="50000"/>
                            </a:schemeClr>
                          </a:solidFill>
                          <a:latin typeface="Arial" panose="020B0604020202020204" pitchFamily="34" charset="0"/>
                          <a:cs typeface="Arial" panose="020B0604020202020204" pitchFamily="34" charset="0"/>
                        </a:rPr>
                        <a:t> </a:t>
                      </a:r>
                      <a:endParaRPr lang="en-US" sz="1000" b="0" dirty="0">
                        <a:solidFill>
                          <a:schemeClr val="bg1">
                            <a:lumMod val="50000"/>
                          </a:schemeClr>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SG" sz="1000" dirty="0">
                          <a:solidFill>
                            <a:schemeClr val="bg1">
                              <a:lumMod val="50000"/>
                            </a:schemeClr>
                          </a:solidFill>
                          <a:latin typeface="Arial" panose="020B0604020202020204" pitchFamily="34" charset="0"/>
                          <a:cs typeface="Arial" panose="020B0604020202020204" pitchFamily="34" charset="0"/>
                        </a:rPr>
                        <a:t>List the name</a:t>
                      </a:r>
                      <a:r>
                        <a:rPr lang="en-SG" sz="1000" baseline="0" dirty="0">
                          <a:solidFill>
                            <a:schemeClr val="bg1">
                              <a:lumMod val="50000"/>
                            </a:schemeClr>
                          </a:solidFill>
                          <a:latin typeface="Arial" panose="020B0604020202020204" pitchFamily="34" charset="0"/>
                          <a:cs typeface="Arial" panose="020B0604020202020204" pitchFamily="34" charset="0"/>
                        </a:rPr>
                        <a:t> and institution of the</a:t>
                      </a:r>
                      <a:r>
                        <a:rPr lang="en-SG" sz="1000" dirty="0">
                          <a:solidFill>
                            <a:schemeClr val="bg1">
                              <a:lumMod val="50000"/>
                            </a:schemeClr>
                          </a:solidFill>
                          <a:latin typeface="Arial" panose="020B0604020202020204" pitchFamily="34" charset="0"/>
                          <a:cs typeface="Arial" panose="020B0604020202020204" pitchFamily="34" charset="0"/>
                        </a:rPr>
                        <a:t> Lead PI(s)</a:t>
                      </a:r>
                      <a:endParaRPr lang="en-GB"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lang="en-US" sz="1200" b="1" dirty="0">
                          <a:solidFill>
                            <a:schemeClr val="tx1"/>
                          </a:solidFill>
                          <a:latin typeface="Arial" panose="020B0604020202020204" pitchFamily="34" charset="0"/>
                          <a:cs typeface="Arial" panose="020B0604020202020204" pitchFamily="34" charset="0"/>
                        </a:rPr>
                        <a:t>Team PI(s) / Co-I(s) / </a:t>
                      </a:r>
                      <a:r>
                        <a:rPr lang="en-US" sz="1200" b="1" baseline="0" dirty="0">
                          <a:solidFill>
                            <a:schemeClr val="tx1"/>
                          </a:solidFill>
                          <a:latin typeface="Arial" panose="020B0604020202020204" pitchFamily="34" charset="0"/>
                          <a:cs typeface="Arial" panose="020B0604020202020204" pitchFamily="34" charset="0"/>
                        </a:rPr>
                        <a:t>Collaborator(s)</a:t>
                      </a:r>
                      <a:endParaRPr lang="en-SG" sz="12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en-SG" sz="1000" dirty="0">
                          <a:solidFill>
                            <a:schemeClr val="bg1">
                              <a:lumMod val="50000"/>
                            </a:schemeClr>
                          </a:solidFill>
                          <a:latin typeface="Arial" panose="020B0604020202020204" pitchFamily="34" charset="0"/>
                          <a:cs typeface="Arial" panose="020B0604020202020204" pitchFamily="34" charset="0"/>
                        </a:rPr>
                        <a:t>List the name</a:t>
                      </a:r>
                      <a:r>
                        <a:rPr lang="en-SG" sz="1000" baseline="0" dirty="0">
                          <a:solidFill>
                            <a:schemeClr val="bg1">
                              <a:lumMod val="50000"/>
                            </a:schemeClr>
                          </a:solidFill>
                          <a:latin typeface="Arial" panose="020B0604020202020204" pitchFamily="34" charset="0"/>
                          <a:cs typeface="Arial" panose="020B0604020202020204" pitchFamily="34" charset="0"/>
                        </a:rPr>
                        <a:t> and institution of the</a:t>
                      </a:r>
                      <a:r>
                        <a:rPr lang="en-SG" sz="1000" dirty="0">
                          <a:solidFill>
                            <a:schemeClr val="bg1">
                              <a:lumMod val="50000"/>
                            </a:schemeClr>
                          </a:solidFill>
                          <a:latin typeface="Arial" panose="020B0604020202020204" pitchFamily="34" charset="0"/>
                          <a:cs typeface="Arial" panose="020B0604020202020204" pitchFamily="34" charset="0"/>
                        </a:rPr>
                        <a:t> Team PI(s) / Co-I(s) / Collaborator(s),</a:t>
                      </a:r>
                      <a:r>
                        <a:rPr lang="en-SG" sz="1000" baseline="0" dirty="0">
                          <a:solidFill>
                            <a:schemeClr val="bg1">
                              <a:lumMod val="50000"/>
                            </a:schemeClr>
                          </a:solidFill>
                          <a:latin typeface="Arial" panose="020B0604020202020204" pitchFamily="34" charset="0"/>
                          <a:cs typeface="Arial" panose="020B0604020202020204" pitchFamily="34" charset="0"/>
                        </a:rPr>
                        <a:t> if any</a:t>
                      </a:r>
                      <a:endParaRPr lang="en-SG" sz="100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7"/>
                  </a:ext>
                </a:extLst>
              </a:tr>
              <a:tr h="307800">
                <a:tc>
                  <a:txBody>
                    <a:bodyPr/>
                    <a:lstStyle/>
                    <a:p>
                      <a:r>
                        <a:rPr lang="en-GB" sz="1200" b="1" dirty="0">
                          <a:solidFill>
                            <a:sysClr val="windowText" lastClr="000000"/>
                          </a:solidFill>
                          <a:latin typeface="Arial" panose="020B0604020202020204" pitchFamily="34" charset="0"/>
                          <a:cs typeface="Arial" panose="020B0604020202020204" pitchFamily="34" charset="0"/>
                        </a:rPr>
                        <a:t>Duration of Project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gridSpan="2">
                  <a:txBody>
                    <a:bodyPr/>
                    <a:lstStyle/>
                    <a:p>
                      <a:r>
                        <a:rPr lang="en-GB" sz="1000" b="0" dirty="0">
                          <a:solidFill>
                            <a:schemeClr val="bg1">
                              <a:lumMod val="50000"/>
                            </a:schemeClr>
                          </a:solidFill>
                          <a:latin typeface="Arial" panose="020B0604020202020204" pitchFamily="34" charset="0"/>
                          <a:cs typeface="Arial" panose="020B0604020202020204" pitchFamily="34" charset="0"/>
                        </a:rPr>
                        <a:t> </a:t>
                      </a:r>
                      <a:r>
                        <a:rPr lang="en-GB" sz="1000" b="0" baseline="0" dirty="0">
                          <a:solidFill>
                            <a:schemeClr val="bg1">
                              <a:lumMod val="50000"/>
                            </a:schemeClr>
                          </a:solidFill>
                          <a:latin typeface="Arial" panose="020B0604020202020204" pitchFamily="34" charset="0"/>
                          <a:cs typeface="Arial" panose="020B0604020202020204" pitchFamily="34" charset="0"/>
                        </a:rPr>
                        <a:t>    </a:t>
                      </a:r>
                      <a:r>
                        <a:rPr lang="en-GB" sz="1000" b="0" dirty="0">
                          <a:solidFill>
                            <a:schemeClr val="bg1">
                              <a:lumMod val="50000"/>
                            </a:schemeClr>
                          </a:solidFill>
                          <a:latin typeface="Arial" panose="020B0604020202020204" pitchFamily="34" charset="0"/>
                          <a:cs typeface="Arial" panose="020B0604020202020204" pitchFamily="34" charset="0"/>
                        </a:rPr>
                        <a:t>  months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endParaRPr lang="en-GB"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rowSpan="2">
                  <a:txBody>
                    <a:bodyPr/>
                    <a:lstStyle/>
                    <a:p>
                      <a:r>
                        <a:rPr lang="en-SG" sz="1200" b="1" dirty="0">
                          <a:solidFill>
                            <a:schemeClr val="tx1"/>
                          </a:solidFill>
                          <a:latin typeface="Arial" panose="020B0604020202020204" pitchFamily="34" charset="0"/>
                          <a:cs typeface="Arial" panose="020B0604020202020204" pitchFamily="34" charset="0"/>
                        </a:rPr>
                        <a:t>Proposed IAF-PP Funding </a:t>
                      </a:r>
                    </a:p>
                    <a:p>
                      <a:r>
                        <a:rPr lang="en-SG" sz="1200" b="1" dirty="0">
                          <a:solidFill>
                            <a:schemeClr val="tx1"/>
                          </a:solidFill>
                          <a:latin typeface="Arial" panose="020B0604020202020204" pitchFamily="34" charset="0"/>
                          <a:cs typeface="Arial" panose="020B0604020202020204" pitchFamily="34" charset="0"/>
                        </a:rPr>
                        <a:t>(direct costs only)</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rowSpan="2">
                  <a:txBody>
                    <a:bodyPr/>
                    <a:lstStyle/>
                    <a:p>
                      <a:r>
                        <a:rPr lang="en-US" sz="1000" dirty="0">
                          <a:solidFill>
                            <a:schemeClr val="bg1">
                              <a:lumMod val="50000"/>
                            </a:schemeClr>
                          </a:solidFill>
                          <a:latin typeface="Arial" panose="020B0604020202020204" pitchFamily="34" charset="0"/>
                          <a:cs typeface="Arial" panose="020B0604020202020204" pitchFamily="34" charset="0"/>
                        </a:rPr>
                        <a:t>S$</a:t>
                      </a:r>
                    </a:p>
                    <a:p>
                      <a:r>
                        <a:rPr lang="en-US" sz="1000" dirty="0">
                          <a:solidFill>
                            <a:schemeClr val="bg1">
                              <a:lumMod val="50000"/>
                            </a:schemeClr>
                          </a:solidFill>
                          <a:latin typeface="Arial" panose="020B0604020202020204" pitchFamily="34" charset="0"/>
                          <a:cs typeface="Arial" panose="020B0604020202020204" pitchFamily="34" charset="0"/>
                        </a:rPr>
                        <a:t>Proposals requesting for ≥$10M (incl. overheads) must set up a Scientific Advisory Board (SAB) and provide a list of proposed SAB members and their credentials. Please refer to the Terms of Reference for SAB on slide 5.</a:t>
                      </a:r>
                      <a:endParaRPr lang="en-SG" sz="100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1514315">
                <a:tc>
                  <a:txBody>
                    <a:bodyPr/>
                    <a:lstStyle/>
                    <a:p>
                      <a:r>
                        <a:rPr lang="en-GB" sz="1200" b="1" dirty="0">
                          <a:solidFill>
                            <a:schemeClr val="tx1"/>
                          </a:solidFill>
                          <a:latin typeface="Arial" panose="020B0604020202020204" pitchFamily="34" charset="0"/>
                          <a:cs typeface="Arial" panose="020B0604020202020204" pitchFamily="34" charset="0"/>
                        </a:rPr>
                        <a:t>MTC Sector</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en-GB" sz="1000" b="0" dirty="0">
                          <a:solidFill>
                            <a:schemeClr val="bg1">
                              <a:lumMod val="50000"/>
                            </a:schemeClr>
                          </a:solidFill>
                          <a:latin typeface="Arial" panose="020B0604020202020204" pitchFamily="34" charset="0"/>
                          <a:cs typeface="Arial" panose="020B0604020202020204" pitchFamily="34" charset="0"/>
                        </a:rPr>
                        <a:t>Please select </a:t>
                      </a:r>
                      <a:r>
                        <a:rPr lang="en-GB" sz="1000" b="1" u="sng" dirty="0">
                          <a:solidFill>
                            <a:schemeClr val="bg1">
                              <a:lumMod val="50000"/>
                            </a:schemeClr>
                          </a:solidFill>
                          <a:latin typeface="Arial" panose="020B0604020202020204" pitchFamily="34" charset="0"/>
                          <a:cs typeface="Arial" panose="020B0604020202020204" pitchFamily="34" charset="0"/>
                        </a:rPr>
                        <a:t>one</a:t>
                      </a:r>
                      <a:r>
                        <a:rPr lang="en-GB" sz="1000" b="0" dirty="0">
                          <a:solidFill>
                            <a:schemeClr val="bg1">
                              <a:lumMod val="50000"/>
                            </a:schemeClr>
                          </a:solidFill>
                          <a:latin typeface="Arial" panose="020B0604020202020204" pitchFamily="34" charset="0"/>
                          <a:cs typeface="Arial" panose="020B0604020202020204" pitchFamily="34" charset="0"/>
                        </a:rPr>
                        <a:t> of the following sectors:</a:t>
                      </a:r>
                    </a:p>
                    <a:p>
                      <a:pPr marL="171450" indent="-171450">
                        <a:buFontTx/>
                        <a:buChar char="-"/>
                      </a:pPr>
                      <a:r>
                        <a:rPr lang="en-GB" sz="1000" b="0" dirty="0">
                          <a:solidFill>
                            <a:schemeClr val="bg1">
                              <a:lumMod val="50000"/>
                            </a:schemeClr>
                          </a:solidFill>
                          <a:latin typeface="Arial" panose="020B0604020202020204" pitchFamily="34" charset="0"/>
                          <a:cs typeface="Arial" panose="020B0604020202020204" pitchFamily="34" charset="0"/>
                        </a:rPr>
                        <a:t>Aerospace</a:t>
                      </a:r>
                    </a:p>
                    <a:p>
                      <a:pPr marL="171450" indent="-171450">
                        <a:buFontTx/>
                        <a:buChar char="-"/>
                      </a:pPr>
                      <a:r>
                        <a:rPr lang="en-GB" sz="1000" b="0" dirty="0">
                          <a:solidFill>
                            <a:schemeClr val="bg1">
                              <a:lumMod val="50000"/>
                            </a:schemeClr>
                          </a:solidFill>
                          <a:latin typeface="Arial" panose="020B0604020202020204" pitchFamily="34" charset="0"/>
                          <a:cs typeface="Arial" panose="020B0604020202020204" pitchFamily="34" charset="0"/>
                        </a:rPr>
                        <a:t>Aviation</a:t>
                      </a:r>
                    </a:p>
                    <a:p>
                      <a:pPr marL="171450" indent="-171450">
                        <a:buFontTx/>
                        <a:buChar char="-"/>
                      </a:pPr>
                      <a:r>
                        <a:rPr lang="en-GB" sz="1000" b="0" dirty="0">
                          <a:solidFill>
                            <a:schemeClr val="bg1">
                              <a:lumMod val="50000"/>
                            </a:schemeClr>
                          </a:solidFill>
                          <a:latin typeface="Arial" panose="020B0604020202020204" pitchFamily="34" charset="0"/>
                          <a:cs typeface="Arial" panose="020B0604020202020204" pitchFamily="34" charset="0"/>
                        </a:rPr>
                        <a:t>Biopharmaceutical Manufacturing</a:t>
                      </a:r>
                    </a:p>
                    <a:p>
                      <a:pPr marL="171450" indent="-171450">
                        <a:buFontTx/>
                        <a:buChar char="-"/>
                      </a:pPr>
                      <a:r>
                        <a:rPr lang="en-GB" sz="1000" b="0" dirty="0">
                          <a:solidFill>
                            <a:schemeClr val="bg1">
                              <a:lumMod val="50000"/>
                            </a:schemeClr>
                          </a:solidFill>
                          <a:latin typeface="Arial" panose="020B0604020202020204" pitchFamily="34" charset="0"/>
                          <a:cs typeface="Arial" panose="020B0604020202020204" pitchFamily="34" charset="0"/>
                        </a:rPr>
                        <a:t>Electronics</a:t>
                      </a:r>
                    </a:p>
                    <a:p>
                      <a:pPr marL="171450" indent="-171450">
                        <a:buFontTx/>
                        <a:buChar char="-"/>
                      </a:pPr>
                      <a:r>
                        <a:rPr lang="en-GB" sz="1000" b="0" dirty="0">
                          <a:solidFill>
                            <a:schemeClr val="bg1">
                              <a:lumMod val="50000"/>
                            </a:schemeClr>
                          </a:solidFill>
                          <a:latin typeface="Arial" panose="020B0604020202020204" pitchFamily="34" charset="0"/>
                          <a:cs typeface="Arial" panose="020B0604020202020204" pitchFamily="34" charset="0"/>
                        </a:rPr>
                        <a:t>Energy &amp; Chemicals</a:t>
                      </a:r>
                    </a:p>
                  </a:txBody>
                  <a:tcPr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GB" sz="1000" b="0" dirty="0">
                          <a:solidFill>
                            <a:schemeClr val="bg1">
                              <a:lumMod val="50000"/>
                            </a:schemeClr>
                          </a:solidFill>
                          <a:latin typeface="Arial" panose="020B0604020202020204" pitchFamily="34" charset="0"/>
                          <a:cs typeface="Arial" panose="020B0604020202020204" pitchFamily="34" charset="0"/>
                        </a:rPr>
                        <a:t>Food Manufacturing</a:t>
                      </a:r>
                    </a:p>
                    <a:p>
                      <a:pPr marL="171450" indent="-171450">
                        <a:buFontTx/>
                        <a:buChar char="-"/>
                      </a:pPr>
                      <a:r>
                        <a:rPr lang="en-GB" sz="1000" b="0" dirty="0">
                          <a:solidFill>
                            <a:schemeClr val="bg1">
                              <a:lumMod val="50000"/>
                            </a:schemeClr>
                          </a:solidFill>
                          <a:latin typeface="Arial" panose="020B0604020202020204" pitchFamily="34" charset="0"/>
                          <a:cs typeface="Arial" panose="020B0604020202020204" pitchFamily="34" charset="0"/>
                        </a:rPr>
                        <a:t>Logistics</a:t>
                      </a:r>
                    </a:p>
                    <a:p>
                      <a:pPr marL="171450" indent="-171450">
                        <a:buFontTx/>
                        <a:buChar char="-"/>
                      </a:pPr>
                      <a:r>
                        <a:rPr lang="en-GB" sz="1000" b="0" dirty="0">
                          <a:solidFill>
                            <a:schemeClr val="bg1">
                              <a:lumMod val="50000"/>
                            </a:schemeClr>
                          </a:solidFill>
                          <a:latin typeface="Arial" panose="020B0604020202020204" pitchFamily="34" charset="0"/>
                          <a:cs typeface="Arial" panose="020B0604020202020204" pitchFamily="34" charset="0"/>
                        </a:rPr>
                        <a:t>Marine &amp; Offshore</a:t>
                      </a:r>
                    </a:p>
                    <a:p>
                      <a:pPr marL="171450" indent="-171450">
                        <a:buFontTx/>
                        <a:buChar char="-"/>
                      </a:pPr>
                      <a:r>
                        <a:rPr lang="en-GB" sz="1000" b="0" dirty="0">
                          <a:solidFill>
                            <a:schemeClr val="bg1">
                              <a:lumMod val="50000"/>
                            </a:schemeClr>
                          </a:solidFill>
                          <a:latin typeface="Arial" panose="020B0604020202020204" pitchFamily="34" charset="0"/>
                          <a:cs typeface="Arial" panose="020B0604020202020204" pitchFamily="34" charset="0"/>
                        </a:rPr>
                        <a:t>Precision Engineering (Additive Manufacturing)</a:t>
                      </a:r>
                    </a:p>
                    <a:p>
                      <a:pPr marL="171450" indent="-171450">
                        <a:buFontTx/>
                        <a:buChar char="-"/>
                      </a:pPr>
                      <a:r>
                        <a:rPr lang="en-GB" sz="1000" b="0" dirty="0">
                          <a:solidFill>
                            <a:schemeClr val="bg1">
                              <a:lumMod val="50000"/>
                            </a:schemeClr>
                          </a:solidFill>
                          <a:latin typeface="Arial" panose="020B0604020202020204" pitchFamily="34" charset="0"/>
                          <a:cs typeface="Arial" panose="020B0604020202020204" pitchFamily="34" charset="0"/>
                        </a:rPr>
                        <a:t>Precision Engineering (Laser &amp; Optics)</a:t>
                      </a:r>
                      <a:endParaRPr lang="en-GB" sz="1000" b="0" dirty="0">
                        <a:solidFill>
                          <a:srgbClr val="FF0000"/>
                        </a:solidFill>
                        <a:latin typeface="Arial" panose="020B0604020202020204" pitchFamily="34" charset="0"/>
                        <a:cs typeface="Arial" panose="020B0604020202020204" pitchFamily="34" charset="0"/>
                      </a:endParaRPr>
                    </a:p>
                    <a:p>
                      <a:pPr marL="171450" indent="-171450">
                        <a:buFontTx/>
                        <a:buChar char="-"/>
                      </a:pPr>
                      <a:r>
                        <a:rPr lang="en-GB" sz="1000" b="0" dirty="0">
                          <a:solidFill>
                            <a:schemeClr val="bg1">
                              <a:lumMod val="50000"/>
                            </a:schemeClr>
                          </a:solidFill>
                          <a:latin typeface="Arial" panose="020B0604020202020204" pitchFamily="34" charset="0"/>
                          <a:cs typeface="Arial" panose="020B0604020202020204" pitchFamily="34" charset="0"/>
                        </a:rPr>
                        <a:t>Sea Transport</a:t>
                      </a:r>
                    </a:p>
                  </a:txBody>
                  <a:tcPr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pPr marL="171450" indent="-171450">
                        <a:buFontTx/>
                        <a:buChar char="-"/>
                      </a:pPr>
                      <a:endParaRPr lang="en-GB"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endParaRPr lang="en-SG" sz="1000" dirty="0">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310786073"/>
                  </a:ext>
                </a:extLst>
              </a:tr>
              <a:tr h="79465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Arial" panose="020B0604020202020204" pitchFamily="34" charset="0"/>
                          <a:cs typeface="Arial" panose="020B0604020202020204" pitchFamily="34" charset="0"/>
                        </a:rPr>
                        <a:t>Type of Submission</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baseline="0" dirty="0">
                        <a:solidFill>
                          <a:schemeClr val="tx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baseline="0" dirty="0">
                        <a:solidFill>
                          <a:schemeClr val="tx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a:solidFill>
                            <a:schemeClr val="tx1"/>
                          </a:solidFill>
                          <a:latin typeface="Arial" panose="020B0604020202020204" pitchFamily="34" charset="0"/>
                          <a:ea typeface="+mn-ea"/>
                          <a:cs typeface="Arial" panose="020B0604020202020204" pitchFamily="34" charset="0"/>
                        </a:rPr>
                        <a:t>Please note that resubmission refers to proposals resubmitted based on the LOI Review Panel’s comments. It is not a re-written proposal from a new perspective.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a:solidFill>
                            <a:schemeClr val="tx1"/>
                          </a:solidFill>
                          <a:latin typeface="Arial" panose="020B0604020202020204" pitchFamily="34" charset="0"/>
                          <a:ea typeface="+mn-ea"/>
                          <a:cs typeface="Arial" panose="020B0604020202020204" pitchFamily="34" charset="0"/>
                        </a:rPr>
                        <a:t>If the current submission is a RESUBMISSION or a SUBMISSION FOR PHASE 2 FUNDING, please ensure slide 7 is filled.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endParaRPr lang="en-SG"/>
                    </a:p>
                  </a:txBody>
                  <a:tcPr/>
                </a:tc>
                <a:tc hMerge="1">
                  <a:txBody>
                    <a:bodyPr/>
                    <a:lstStyle/>
                    <a:p>
                      <a:endParaRPr lang="en-SG"/>
                    </a:p>
                  </a:txBody>
                  <a:tcPr/>
                </a:tc>
                <a:tc hMerge="1">
                  <a:txBody>
                    <a:bodyPr/>
                    <a:lstStyle/>
                    <a:p>
                      <a:endParaRPr lang="en-SG"/>
                    </a:p>
                  </a:txBody>
                  <a:tcPr/>
                </a:tc>
                <a:extLst>
                  <a:ext uri="{0D108BD9-81ED-4DB2-BD59-A6C34878D82A}">
                    <a16:rowId xmlns:a16="http://schemas.microsoft.com/office/drawing/2014/main" val="1511483132"/>
                  </a:ext>
                </a:extLst>
              </a:tr>
              <a:tr h="1949399">
                <a:tc>
                  <a:txBody>
                    <a:bodyPr/>
                    <a:lstStyle/>
                    <a:p>
                      <a:r>
                        <a:rPr lang="en-GB" sz="1200" b="1" baseline="0" dirty="0">
                          <a:solidFill>
                            <a:schemeClr val="tx1"/>
                          </a:solidFill>
                          <a:latin typeface="Arial" panose="020B0604020202020204" pitchFamily="34" charset="0"/>
                          <a:cs typeface="Arial" panose="020B0604020202020204" pitchFamily="34" charset="0"/>
                        </a:rPr>
                        <a:t>Lay Abstract</a:t>
                      </a:r>
                      <a:endParaRPr lang="en-GB" sz="12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000" dirty="0">
                          <a:solidFill>
                            <a:schemeClr val="bg1">
                              <a:lumMod val="50000"/>
                            </a:schemeClr>
                          </a:solidFill>
                          <a:latin typeface="Arial" panose="020B0604020202020204" pitchFamily="34" charset="0"/>
                          <a:cs typeface="Arial" panose="020B0604020202020204" pitchFamily="34" charset="0"/>
                        </a:rPr>
                        <a:t>Provide a brief lay abstract (maximum 500 words) of this proposal.</a:t>
                      </a:r>
                      <a:endParaRPr lang="en-US" sz="1000" baseline="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endParaRPr lang="en-SG"/>
                    </a:p>
                  </a:txBody>
                  <a:tcPr/>
                </a:tc>
                <a:tc hMerge="1">
                  <a:txBody>
                    <a:bodyPr/>
                    <a:lstStyle/>
                    <a:p>
                      <a:endParaRPr lang="en-SG"/>
                    </a:p>
                  </a:txBody>
                  <a:tcPr/>
                </a:tc>
                <a:tc hMerge="1">
                  <a:txBody>
                    <a:bodyPr/>
                    <a:lstStyle/>
                    <a:p>
                      <a:endParaRPr lang="en-SG" dirty="0"/>
                    </a:p>
                  </a:txBody>
                  <a:tcPr>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sp>
        <p:nvSpPr>
          <p:cNvPr id="5" name="Rectangle 4"/>
          <p:cNvSpPr/>
          <p:nvPr/>
        </p:nvSpPr>
        <p:spPr>
          <a:xfrm>
            <a:off x="1703512" y="6093296"/>
            <a:ext cx="8784976" cy="707886"/>
          </a:xfrm>
          <a:prstGeom prst="rect">
            <a:avLst/>
          </a:prstGeom>
        </p:spPr>
        <p:txBody>
          <a:bodyPr wrap="square">
            <a:spAutoFit/>
          </a:bodyPr>
          <a:lstStyle/>
          <a:p>
            <a:pPr marL="171450" indent="-171450">
              <a:buFont typeface="Arial" panose="020B0604020202020204" pitchFamily="34" charset="0"/>
              <a:buChar char="•"/>
              <a:defRPr/>
            </a:pPr>
            <a:r>
              <a:rPr lang="en-SG" sz="800" dirty="0">
                <a:solidFill>
                  <a:prstClr val="black"/>
                </a:solidFill>
                <a:latin typeface="Arial" panose="020B0604020202020204" pitchFamily="34" charset="0"/>
                <a:cs typeface="Arial" panose="020B0604020202020204" pitchFamily="34" charset="0"/>
              </a:rPr>
              <a:t>Please keep </a:t>
            </a:r>
            <a:r>
              <a:rPr lang="en-SG" sz="800" dirty="0">
                <a:latin typeface="Arial" panose="020B0604020202020204" pitchFamily="34" charset="0"/>
                <a:cs typeface="Arial" panose="020B0604020202020204" pitchFamily="34" charset="0"/>
              </a:rPr>
              <a:t>to a maximum of </a:t>
            </a:r>
            <a:r>
              <a:rPr lang="en-SG" sz="800" u="sng" dirty="0">
                <a:latin typeface="Arial" panose="020B0604020202020204" pitchFamily="34" charset="0"/>
                <a:cs typeface="Arial" panose="020B0604020202020204" pitchFamily="34" charset="0"/>
              </a:rPr>
              <a:t>three</a:t>
            </a:r>
            <a:r>
              <a:rPr lang="en-SG" sz="800" dirty="0">
                <a:latin typeface="Arial" panose="020B0604020202020204" pitchFamily="34" charset="0"/>
                <a:cs typeface="Arial" panose="020B0604020202020204" pitchFamily="34" charset="0"/>
              </a:rPr>
              <a:t> slides for this LOI. Use Arial font size 10.</a:t>
            </a:r>
          </a:p>
          <a:p>
            <a:pPr marL="171450" indent="-171450">
              <a:buFont typeface="Arial" panose="020B0604020202020204" pitchFamily="34" charset="0"/>
              <a:buChar char="•"/>
              <a:defRPr/>
            </a:pPr>
            <a:r>
              <a:rPr lang="en-SG" sz="800" dirty="0">
                <a:latin typeface="Arial" panose="020B0604020202020204" pitchFamily="34" charset="0"/>
                <a:cs typeface="Arial" panose="020B0604020202020204" pitchFamily="34" charset="0"/>
              </a:rPr>
              <a:t>Please append email(s) documenting </a:t>
            </a:r>
            <a:r>
              <a:rPr lang="en-SG" sz="800" b="1" dirty="0">
                <a:latin typeface="Arial" panose="020B0604020202020204" pitchFamily="34" charset="0"/>
                <a:cs typeface="Arial" panose="020B0604020202020204" pitchFamily="34" charset="0"/>
              </a:rPr>
              <a:t>endorsement</a:t>
            </a:r>
            <a:r>
              <a:rPr lang="en-SG" sz="800" dirty="0">
                <a:latin typeface="Arial" panose="020B0604020202020204" pitchFamily="34" charset="0"/>
                <a:cs typeface="Arial" panose="020B0604020202020204" pitchFamily="34" charset="0"/>
              </a:rPr>
              <a:t> from Host Institution’s Director of Research (DOR) or equivalent in your submission. </a:t>
            </a:r>
            <a:r>
              <a:rPr lang="en-SG" sz="800" b="1" dirty="0">
                <a:latin typeface="Arial" panose="020B0604020202020204" pitchFamily="34" charset="0"/>
                <a:cs typeface="Arial" panose="020B0604020202020204" pitchFamily="34" charset="0"/>
              </a:rPr>
              <a:t>(mandatory)</a:t>
            </a:r>
          </a:p>
          <a:p>
            <a:pPr marL="171450" indent="-171450">
              <a:buFont typeface="Arial" panose="020B0604020202020204" pitchFamily="34" charset="0"/>
              <a:buChar char="•"/>
              <a:defRPr/>
            </a:pPr>
            <a:r>
              <a:rPr lang="en-SG" sz="800" dirty="0">
                <a:latin typeface="Arial" panose="020B0604020202020204" pitchFamily="34" charset="0"/>
                <a:cs typeface="Arial" panose="020B0604020202020204" pitchFamily="34" charset="0"/>
              </a:rPr>
              <a:t>Supplementary information (e.g., background on industry and technology, project plans and budgets) may be appended as slides where necessary, but limit to </a:t>
            </a:r>
            <a:r>
              <a:rPr lang="en-SG" sz="800" u="sng" dirty="0">
                <a:latin typeface="Arial" panose="020B0604020202020204" pitchFamily="34" charset="0"/>
                <a:cs typeface="Arial" panose="020B0604020202020204" pitchFamily="34" charset="0"/>
              </a:rPr>
              <a:t>ten</a:t>
            </a:r>
            <a:r>
              <a:rPr lang="en-SG" sz="800" dirty="0">
                <a:latin typeface="Arial" panose="020B0604020202020204" pitchFamily="34" charset="0"/>
                <a:cs typeface="Arial" panose="020B0604020202020204" pitchFamily="34" charset="0"/>
              </a:rPr>
              <a:t> additional slides only.</a:t>
            </a:r>
            <a:r>
              <a:rPr lang="en-US" sz="800" dirty="0">
                <a:latin typeface="Arial" panose="020B0604020202020204" pitchFamily="34" charset="0"/>
                <a:cs typeface="Arial" panose="020B0604020202020204" pitchFamily="34" charset="0"/>
              </a:rPr>
              <a:t> Additional information submitted beyond the slide count and beyond the information requested may be disregarded from the LOI assessment.</a:t>
            </a:r>
          </a:p>
          <a:p>
            <a:pPr marL="171450" indent="-171450">
              <a:buFont typeface="Arial" panose="020B0604020202020204" pitchFamily="34" charset="0"/>
              <a:buChar char="•"/>
              <a:defRPr/>
            </a:pPr>
            <a:r>
              <a:rPr lang="en-US" sz="800" dirty="0">
                <a:latin typeface="Arial" panose="020B0604020202020204" pitchFamily="34" charset="0"/>
                <a:cs typeface="Arial" panose="020B0604020202020204" pitchFamily="34" charset="0"/>
              </a:rPr>
              <a:t>Details of the MTC sectors can be found in the Annex of the MTC IAF-PP Info deck on our website.</a:t>
            </a:r>
            <a:endParaRPr lang="en-SG" sz="800" dirty="0">
              <a:latin typeface="Arial" panose="020B0604020202020204" pitchFamily="34" charset="0"/>
              <a:cs typeface="Arial" panose="020B0604020202020204" pitchFamily="34" charset="0"/>
            </a:endParaRPr>
          </a:p>
        </p:txBody>
      </p:sp>
      <p:sp>
        <p:nvSpPr>
          <p:cNvPr id="3" name="TextBox 2"/>
          <p:cNvSpPr txBox="1"/>
          <p:nvPr/>
        </p:nvSpPr>
        <p:spPr>
          <a:xfrm>
            <a:off x="10632504" y="6488907"/>
            <a:ext cx="1368152" cy="261610"/>
          </a:xfrm>
          <a:prstGeom prst="rect">
            <a:avLst/>
          </a:prstGeom>
          <a:noFill/>
        </p:spPr>
        <p:txBody>
          <a:bodyPr wrap="square" rtlCol="0">
            <a:spAutoFit/>
          </a:bodyPr>
          <a:lstStyle/>
          <a:p>
            <a:pPr algn="r">
              <a:defRPr/>
            </a:pPr>
            <a:r>
              <a:rPr lang="en-US" sz="1050" dirty="0">
                <a:solidFill>
                  <a:prstClr val="black"/>
                </a:solidFill>
                <a:latin typeface="Arial" panose="020B0604020202020204" pitchFamily="34" charset="0"/>
                <a:cs typeface="Arial" panose="020B0604020202020204" pitchFamily="34" charset="0"/>
              </a:rPr>
              <a:t>Page 1 of 3</a:t>
            </a:r>
            <a:endParaRPr lang="en-SG" sz="1050" dirty="0">
              <a:solidFill>
                <a:prstClr val="black"/>
              </a:solidFill>
              <a:latin typeface="Arial" panose="020B0604020202020204" pitchFamily="34" charset="0"/>
              <a:cs typeface="Arial" panose="020B0604020202020204" pitchFamily="34" charset="0"/>
            </a:endParaRPr>
          </a:p>
        </p:txBody>
      </p:sp>
      <p:sp>
        <p:nvSpPr>
          <p:cNvPr id="8" name="Rectangle 7"/>
          <p:cNvSpPr/>
          <p:nvPr/>
        </p:nvSpPr>
        <p:spPr>
          <a:xfrm>
            <a:off x="2423592" y="6680393"/>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
        <p:nvSpPr>
          <p:cNvPr id="10" name="Action Button: Blank 9">
            <a:hlinkClick r:id="" action="ppaction://noaction" highlightClick="1"/>
            <a:extLst>
              <a:ext uri="{FF2B5EF4-FFF2-40B4-BE49-F238E27FC236}">
                <a16:creationId xmlns:a16="http://schemas.microsoft.com/office/drawing/2014/main" id="{63D514F0-FE86-21A8-6A2C-B045990210B9}"/>
              </a:ext>
            </a:extLst>
          </p:cNvPr>
          <p:cNvSpPr/>
          <p:nvPr/>
        </p:nvSpPr>
        <p:spPr>
          <a:xfrm>
            <a:off x="2711624" y="3543166"/>
            <a:ext cx="144016" cy="143321"/>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TextBox 10">
            <a:extLst>
              <a:ext uri="{FF2B5EF4-FFF2-40B4-BE49-F238E27FC236}">
                <a16:creationId xmlns:a16="http://schemas.microsoft.com/office/drawing/2014/main" id="{DEB21F92-450E-13F0-D01A-71CD03AB4690}"/>
              </a:ext>
            </a:extLst>
          </p:cNvPr>
          <p:cNvSpPr txBox="1"/>
          <p:nvPr/>
        </p:nvSpPr>
        <p:spPr>
          <a:xfrm>
            <a:off x="2855640" y="3470811"/>
            <a:ext cx="720080" cy="246221"/>
          </a:xfrm>
          <a:prstGeom prst="rect">
            <a:avLst/>
          </a:prstGeom>
          <a:noFill/>
        </p:spPr>
        <p:txBody>
          <a:bodyPr wrap="square" rtlCol="0">
            <a:spAutoFit/>
          </a:bodyPr>
          <a:lstStyle/>
          <a:p>
            <a:r>
              <a:rPr lang="en-US" sz="1000" dirty="0"/>
              <a:t>NEW LOI</a:t>
            </a:r>
            <a:endParaRPr lang="en-SG" sz="1000" dirty="0"/>
          </a:p>
        </p:txBody>
      </p:sp>
      <p:sp>
        <p:nvSpPr>
          <p:cNvPr id="12" name="Action Button: Blank 11">
            <a:hlinkClick r:id="" action="ppaction://noaction" highlightClick="1"/>
            <a:extLst>
              <a:ext uri="{FF2B5EF4-FFF2-40B4-BE49-F238E27FC236}">
                <a16:creationId xmlns:a16="http://schemas.microsoft.com/office/drawing/2014/main" id="{1EA91E1C-0F4A-8611-2821-13EDF74DF0C2}"/>
              </a:ext>
            </a:extLst>
          </p:cNvPr>
          <p:cNvSpPr/>
          <p:nvPr/>
        </p:nvSpPr>
        <p:spPr>
          <a:xfrm>
            <a:off x="4007768" y="3543166"/>
            <a:ext cx="144016" cy="143321"/>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 name="TextBox 12">
            <a:extLst>
              <a:ext uri="{FF2B5EF4-FFF2-40B4-BE49-F238E27FC236}">
                <a16:creationId xmlns:a16="http://schemas.microsoft.com/office/drawing/2014/main" id="{842437D6-78DC-B5D5-857A-7B3B8C0299C6}"/>
              </a:ext>
            </a:extLst>
          </p:cNvPr>
          <p:cNvSpPr txBox="1"/>
          <p:nvPr/>
        </p:nvSpPr>
        <p:spPr>
          <a:xfrm>
            <a:off x="4151784" y="3470811"/>
            <a:ext cx="1224136" cy="246221"/>
          </a:xfrm>
          <a:prstGeom prst="rect">
            <a:avLst/>
          </a:prstGeom>
          <a:noFill/>
        </p:spPr>
        <p:txBody>
          <a:bodyPr wrap="square" rtlCol="0">
            <a:spAutoFit/>
          </a:bodyPr>
          <a:lstStyle/>
          <a:p>
            <a:r>
              <a:rPr lang="en-US" sz="1000" dirty="0"/>
              <a:t>RESUBMISSION</a:t>
            </a:r>
            <a:endParaRPr lang="en-SG" sz="1000" dirty="0"/>
          </a:p>
        </p:txBody>
      </p:sp>
      <p:sp>
        <p:nvSpPr>
          <p:cNvPr id="14" name="Action Button: Blank 13">
            <a:hlinkClick r:id="" action="ppaction://noaction" highlightClick="1"/>
            <a:extLst>
              <a:ext uri="{FF2B5EF4-FFF2-40B4-BE49-F238E27FC236}">
                <a16:creationId xmlns:a16="http://schemas.microsoft.com/office/drawing/2014/main" id="{BF5A150D-7281-B9B2-B461-602E426E0827}"/>
              </a:ext>
            </a:extLst>
          </p:cNvPr>
          <p:cNvSpPr/>
          <p:nvPr/>
        </p:nvSpPr>
        <p:spPr>
          <a:xfrm>
            <a:off x="5807968" y="3543166"/>
            <a:ext cx="144016" cy="143321"/>
          </a:xfrm>
          <a:prstGeom prst="actionButtonBlan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5" name="TextBox 14">
            <a:extLst>
              <a:ext uri="{FF2B5EF4-FFF2-40B4-BE49-F238E27FC236}">
                <a16:creationId xmlns:a16="http://schemas.microsoft.com/office/drawing/2014/main" id="{CAFC8684-DECD-21BE-B460-7D66D78C6F0C}"/>
              </a:ext>
            </a:extLst>
          </p:cNvPr>
          <p:cNvSpPr txBox="1"/>
          <p:nvPr/>
        </p:nvSpPr>
        <p:spPr>
          <a:xfrm>
            <a:off x="5951984" y="3470811"/>
            <a:ext cx="2664298" cy="246221"/>
          </a:xfrm>
          <a:prstGeom prst="rect">
            <a:avLst/>
          </a:prstGeom>
          <a:noFill/>
        </p:spPr>
        <p:txBody>
          <a:bodyPr wrap="square" rtlCol="0">
            <a:spAutoFit/>
          </a:bodyPr>
          <a:lstStyle/>
          <a:p>
            <a:r>
              <a:rPr lang="en-US" sz="1000" dirty="0"/>
              <a:t>SUBMISSION FOR PHASE 2 FUNDING</a:t>
            </a:r>
            <a:endParaRPr lang="en-SG" sz="1000" dirty="0"/>
          </a:p>
        </p:txBody>
      </p:sp>
    </p:spTree>
    <p:extLst>
      <p:ext uri="{BB962C8B-B14F-4D97-AF65-F5344CB8AC3E}">
        <p14:creationId xmlns:p14="http://schemas.microsoft.com/office/powerpoint/2010/main" val="2890765232"/>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007533" y="1316567"/>
            <a:ext cx="7323667" cy="2246577"/>
          </a:xfrm>
        </p:spPr>
        <p:txBody>
          <a:bodyPr wrap="square" anchor="t">
            <a:spAutoFit/>
          </a:bodyPr>
          <a:lstStyle>
            <a:lvl1pPr algn="l">
              <a:defRPr sz="2800" baseline="0">
                <a:solidFill>
                  <a:srgbClr val="003087"/>
                </a:solidFill>
                <a:latin typeface="Open Sans"/>
                <a:cs typeface="Open Sans"/>
              </a:defRPr>
            </a:lvl1pPr>
          </a:lstStyle>
          <a:p>
            <a:br>
              <a:rPr lang="en-GB" dirty="0"/>
            </a:br>
            <a:r>
              <a:rPr lang="en-US" sz="3733" dirty="0"/>
              <a:t>Additional Supporting Slides</a:t>
            </a:r>
            <a:br>
              <a:rPr lang="en-US" sz="3733" dirty="0"/>
            </a:br>
            <a:br>
              <a:rPr lang="en-US" sz="3733" dirty="0"/>
            </a:br>
            <a:r>
              <a:rPr lang="en-US" sz="3733" dirty="0"/>
              <a:t>(Up to 10 slides)</a:t>
            </a:r>
            <a:endParaRPr lang="en-GB" dirty="0"/>
          </a:p>
        </p:txBody>
      </p:sp>
    </p:spTree>
    <p:extLst>
      <p:ext uri="{BB962C8B-B14F-4D97-AF65-F5344CB8AC3E}">
        <p14:creationId xmlns:p14="http://schemas.microsoft.com/office/powerpoint/2010/main" val="890465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7356472"/>
              </p:ext>
            </p:extLst>
          </p:nvPr>
        </p:nvGraphicFramePr>
        <p:xfrm>
          <a:off x="1055440" y="697504"/>
          <a:ext cx="10945216" cy="5800987"/>
        </p:xfrm>
        <a:graphic>
          <a:graphicData uri="http://schemas.openxmlformats.org/drawingml/2006/table">
            <a:tbl>
              <a:tblPr firstRow="1" bandRow="1">
                <a:tableStyleId>{5C22544A-7EE6-4342-B048-85BDC9FD1C3A}</a:tableStyleId>
              </a:tblPr>
              <a:tblGrid>
                <a:gridCol w="1672763">
                  <a:extLst>
                    <a:ext uri="{9D8B030D-6E8A-4147-A177-3AD203B41FA5}">
                      <a16:colId xmlns:a16="http://schemas.microsoft.com/office/drawing/2014/main" val="20000"/>
                    </a:ext>
                  </a:extLst>
                </a:gridCol>
                <a:gridCol w="9272453">
                  <a:extLst>
                    <a:ext uri="{9D8B030D-6E8A-4147-A177-3AD203B41FA5}">
                      <a16:colId xmlns:a16="http://schemas.microsoft.com/office/drawing/2014/main" val="20001"/>
                    </a:ext>
                  </a:extLst>
                </a:gridCol>
              </a:tblGrid>
              <a:tr h="109847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Arial" panose="020B0604020202020204" pitchFamily="34" charset="0"/>
                          <a:cs typeface="Arial" panose="020B0604020202020204" pitchFamily="34" charset="0"/>
                        </a:rPr>
                        <a:t>Project Deliverables and Outcomes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SG" sz="1000" b="0" dirty="0">
                          <a:solidFill>
                            <a:schemeClr val="bg1">
                              <a:lumMod val="50000"/>
                            </a:schemeClr>
                          </a:solidFill>
                          <a:latin typeface="Arial" panose="020B0604020202020204" pitchFamily="34" charset="0"/>
                          <a:cs typeface="Arial" panose="020B0604020202020204" pitchFamily="34" charset="0"/>
                        </a:rPr>
                        <a:t>(maximum 3 bullet points)</a:t>
                      </a:r>
                    </a:p>
                    <a:p>
                      <a:endParaRPr lang="en-US"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996980472"/>
                  </a:ext>
                </a:extLst>
              </a:tr>
              <a:tr h="133386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Arial" panose="020B0604020202020204" pitchFamily="34" charset="0"/>
                          <a:cs typeface="Arial" panose="020B0604020202020204" pitchFamily="34" charset="0"/>
                        </a:rPr>
                        <a:t>Competitive</a:t>
                      </a:r>
                      <a:r>
                        <a:rPr lang="en-GB" sz="1200" b="1" baseline="0" dirty="0">
                          <a:solidFill>
                            <a:schemeClr val="tx1"/>
                          </a:solidFill>
                          <a:latin typeface="Arial" panose="020B0604020202020204" pitchFamily="34" charset="0"/>
                          <a:cs typeface="Arial" panose="020B0604020202020204" pitchFamily="34" charset="0"/>
                        </a:rPr>
                        <a:t> Landscape</a:t>
                      </a:r>
                      <a:endParaRPr lang="en-GB" sz="12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en-SG" sz="1000" b="0" dirty="0">
                          <a:solidFill>
                            <a:schemeClr val="bg1">
                              <a:lumMod val="50000"/>
                            </a:schemeClr>
                          </a:solidFill>
                          <a:latin typeface="Arial" panose="020B0604020202020204" pitchFamily="34" charset="0"/>
                          <a:cs typeface="Arial" panose="020B0604020202020204" pitchFamily="34" charset="0"/>
                        </a:rPr>
                        <a:t>(maximum 3 bullet points)</a:t>
                      </a:r>
                    </a:p>
                    <a:p>
                      <a:r>
                        <a:rPr lang="en-SG" sz="1000" b="0" dirty="0">
                          <a:solidFill>
                            <a:schemeClr val="bg1">
                              <a:lumMod val="50000"/>
                            </a:schemeClr>
                          </a:solidFill>
                          <a:latin typeface="Arial" panose="020B0604020202020204" pitchFamily="34" charset="0"/>
                          <a:cs typeface="Arial" panose="020B0604020202020204" pitchFamily="34" charset="0"/>
                        </a:rPr>
                        <a:t>1.</a:t>
                      </a:r>
                      <a:r>
                        <a:rPr lang="en-US" sz="1000" b="0" dirty="0">
                          <a:solidFill>
                            <a:schemeClr val="bg1">
                              <a:lumMod val="50000"/>
                            </a:schemeClr>
                          </a:solidFill>
                          <a:latin typeface="Arial" panose="020B0604020202020204" pitchFamily="34" charset="0"/>
                          <a:cs typeface="Arial" panose="020B0604020202020204" pitchFamily="34" charset="0"/>
                        </a:rPr>
                        <a:t> Address the global competitive landscape, and explain how the programme will set Singapore apart from competitors. </a:t>
                      </a:r>
                      <a:endParaRPr lang="en-SG" sz="1000" b="0" dirty="0">
                        <a:solidFill>
                          <a:schemeClr val="bg1">
                            <a:lumMod val="50000"/>
                          </a:schemeClr>
                        </a:solidFill>
                        <a:latin typeface="Arial" panose="020B0604020202020204" pitchFamily="34" charset="0"/>
                        <a:cs typeface="Arial" panose="020B0604020202020204" pitchFamily="34" charset="0"/>
                      </a:endParaRPr>
                    </a:p>
                    <a:p>
                      <a:r>
                        <a:rPr lang="en-SG" sz="1000" b="0" dirty="0">
                          <a:solidFill>
                            <a:schemeClr val="bg1">
                              <a:lumMod val="50000"/>
                            </a:schemeClr>
                          </a:solidFill>
                          <a:latin typeface="Arial" panose="020B0604020202020204" pitchFamily="34" charset="0"/>
                          <a:cs typeface="Arial" panose="020B0604020202020204" pitchFamily="34" charset="0"/>
                        </a:rPr>
                        <a:t>2.</a:t>
                      </a:r>
                      <a:r>
                        <a:rPr lang="en-US" sz="1000" b="0" dirty="0">
                          <a:solidFill>
                            <a:schemeClr val="bg1">
                              <a:lumMod val="50000"/>
                            </a:schemeClr>
                          </a:solidFill>
                          <a:latin typeface="Arial" panose="020B0604020202020204" pitchFamily="34" charset="0"/>
                          <a:cs typeface="Arial" panose="020B0604020202020204" pitchFamily="34" charset="0"/>
                        </a:rPr>
                        <a:t> Provide an assessment of the local landscape in Singapore.</a:t>
                      </a:r>
                    </a:p>
                    <a:p>
                      <a:r>
                        <a:rPr lang="en-US" sz="1000" b="0" dirty="0">
                          <a:solidFill>
                            <a:schemeClr val="bg1">
                              <a:lumMod val="50000"/>
                            </a:schemeClr>
                          </a:solidFill>
                          <a:latin typeface="Arial" panose="020B0604020202020204" pitchFamily="34" charset="0"/>
                          <a:cs typeface="Arial" panose="020B0604020202020204" pitchFamily="34" charset="0"/>
                        </a:rPr>
                        <a:t>3.</a:t>
                      </a:r>
                      <a:r>
                        <a:rPr lang="en-US" sz="1000" b="0" baseline="0" dirty="0">
                          <a:solidFill>
                            <a:schemeClr val="bg1">
                              <a:lumMod val="50000"/>
                            </a:schemeClr>
                          </a:solidFill>
                          <a:latin typeface="Arial" panose="020B0604020202020204" pitchFamily="34" charset="0"/>
                          <a:cs typeface="Arial" panose="020B0604020202020204" pitchFamily="34" charset="0"/>
                        </a:rPr>
                        <a:t> Describe </a:t>
                      </a:r>
                      <a:r>
                        <a:rPr lang="en-US" sz="1000" b="0" dirty="0">
                          <a:solidFill>
                            <a:schemeClr val="bg1">
                              <a:lumMod val="50000"/>
                            </a:schemeClr>
                          </a:solidFill>
                          <a:latin typeface="Arial" panose="020B0604020202020204" pitchFamily="34" charset="0"/>
                          <a:cs typeface="Arial" panose="020B0604020202020204" pitchFamily="34" charset="0"/>
                        </a:rPr>
                        <a:t>how the</a:t>
                      </a:r>
                      <a:r>
                        <a:rPr lang="en-US" sz="1000" b="0" baseline="0" dirty="0">
                          <a:solidFill>
                            <a:schemeClr val="bg1">
                              <a:lumMod val="50000"/>
                            </a:schemeClr>
                          </a:solidFill>
                          <a:latin typeface="Arial" panose="020B0604020202020204" pitchFamily="34" charset="0"/>
                          <a:cs typeface="Arial" panose="020B0604020202020204" pitchFamily="34" charset="0"/>
                        </a:rPr>
                        <a:t> programme</a:t>
                      </a:r>
                      <a:r>
                        <a:rPr lang="en-US" sz="1000" b="0" dirty="0">
                          <a:solidFill>
                            <a:schemeClr val="bg1">
                              <a:lumMod val="50000"/>
                            </a:schemeClr>
                          </a:solidFill>
                          <a:latin typeface="Arial" panose="020B0604020202020204" pitchFamily="34" charset="0"/>
                          <a:cs typeface="Arial" panose="020B0604020202020204" pitchFamily="34" charset="0"/>
                        </a:rPr>
                        <a:t> </a:t>
                      </a:r>
                      <a:r>
                        <a:rPr lang="en-US" sz="1000" b="0" dirty="0" err="1">
                          <a:solidFill>
                            <a:schemeClr val="bg1">
                              <a:lumMod val="50000"/>
                            </a:schemeClr>
                          </a:solidFill>
                          <a:latin typeface="Arial" panose="020B0604020202020204" pitchFamily="34" charset="0"/>
                          <a:cs typeface="Arial" panose="020B0604020202020204" pitchFamily="34" charset="0"/>
                        </a:rPr>
                        <a:t>synergises</a:t>
                      </a:r>
                      <a:r>
                        <a:rPr lang="en-US" sz="1000" b="0" dirty="0">
                          <a:solidFill>
                            <a:schemeClr val="bg1">
                              <a:lumMod val="50000"/>
                            </a:schemeClr>
                          </a:solidFill>
                          <a:latin typeface="Arial" panose="020B0604020202020204" pitchFamily="34" charset="0"/>
                          <a:cs typeface="Arial" panose="020B0604020202020204" pitchFamily="34" charset="0"/>
                        </a:rPr>
                        <a:t> and brings together similar capabilities and/or develop new capabilities.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612752882"/>
                  </a:ext>
                </a:extLst>
              </a:tr>
              <a:tr h="1569250">
                <a:tc>
                  <a:txBody>
                    <a:bodyPr/>
                    <a:lstStyle/>
                    <a:p>
                      <a:r>
                        <a:rPr lang="en-GB" sz="1200" b="1" dirty="0">
                          <a:solidFill>
                            <a:schemeClr val="tx1"/>
                          </a:solidFill>
                          <a:latin typeface="Arial" panose="020B0604020202020204" pitchFamily="34" charset="0"/>
                          <a:cs typeface="Arial" panose="020B0604020202020204" pitchFamily="34" charset="0"/>
                        </a:rPr>
                        <a:t>Relevance</a:t>
                      </a:r>
                      <a:r>
                        <a:rPr lang="en-GB" sz="1200" b="1" baseline="0" dirty="0">
                          <a:solidFill>
                            <a:schemeClr val="tx1"/>
                          </a:solidFill>
                          <a:latin typeface="Arial" panose="020B0604020202020204" pitchFamily="34" charset="0"/>
                          <a:cs typeface="Arial" panose="020B0604020202020204" pitchFamily="34" charset="0"/>
                        </a:rPr>
                        <a:t> to Industry </a:t>
                      </a:r>
                      <a:endParaRPr lang="en-GB" sz="12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SG" sz="1000" b="0" dirty="0">
                          <a:solidFill>
                            <a:schemeClr val="bg1">
                              <a:lumMod val="50000"/>
                            </a:schemeClr>
                          </a:solidFill>
                          <a:latin typeface="Arial" panose="020B0604020202020204" pitchFamily="34" charset="0"/>
                          <a:cs typeface="Arial" panose="020B0604020202020204" pitchFamily="34" charset="0"/>
                        </a:rPr>
                        <a:t>(maximum 3 bullet points)</a:t>
                      </a:r>
                    </a:p>
                    <a:p>
                      <a:r>
                        <a:rPr lang="en-US" sz="1000" b="0" dirty="0">
                          <a:solidFill>
                            <a:schemeClr val="bg1">
                              <a:lumMod val="50000"/>
                            </a:schemeClr>
                          </a:solidFill>
                          <a:latin typeface="Arial" panose="020B0604020202020204" pitchFamily="34" charset="0"/>
                          <a:cs typeface="Arial" panose="020B0604020202020204" pitchFamily="34" charset="0"/>
                        </a:rPr>
                        <a:t>Indicate how the proposed </a:t>
                      </a:r>
                      <a:r>
                        <a:rPr lang="en-US" sz="1000" b="0" dirty="0" err="1">
                          <a:solidFill>
                            <a:schemeClr val="bg1">
                              <a:lumMod val="50000"/>
                            </a:schemeClr>
                          </a:solidFill>
                          <a:latin typeface="Arial" panose="020B0604020202020204" pitchFamily="34" charset="0"/>
                          <a:cs typeface="Arial" panose="020B0604020202020204" pitchFamily="34" charset="0"/>
                        </a:rPr>
                        <a:t>programme</a:t>
                      </a:r>
                      <a:r>
                        <a:rPr lang="en-US" sz="1000" b="0" dirty="0">
                          <a:solidFill>
                            <a:schemeClr val="bg1">
                              <a:lumMod val="50000"/>
                            </a:schemeClr>
                          </a:solidFill>
                          <a:latin typeface="Arial" panose="020B0604020202020204" pitchFamily="34" charset="0"/>
                          <a:cs typeface="Arial" panose="020B0604020202020204" pitchFamily="34" charset="0"/>
                        </a:rPr>
                        <a:t> could:</a:t>
                      </a:r>
                      <a:endParaRPr lang="en-SG" sz="1000" b="0" dirty="0">
                        <a:solidFill>
                          <a:schemeClr val="bg1">
                            <a:lumMod val="50000"/>
                          </a:schemeClr>
                        </a:solidFill>
                        <a:latin typeface="Arial" panose="020B0604020202020204" pitchFamily="34" charset="0"/>
                        <a:cs typeface="Arial" panose="020B0604020202020204" pitchFamily="34" charset="0"/>
                      </a:endParaRPr>
                    </a:p>
                    <a:p>
                      <a:pPr marL="228600" indent="-228600">
                        <a:buAutoNum type="arabicPeriod"/>
                      </a:pPr>
                      <a:r>
                        <a:rPr lang="en-US" sz="1000" b="0" dirty="0" err="1">
                          <a:solidFill>
                            <a:schemeClr val="bg1">
                              <a:lumMod val="50000"/>
                            </a:schemeClr>
                          </a:solidFill>
                          <a:latin typeface="Arial" panose="020B0604020202020204" pitchFamily="34" charset="0"/>
                          <a:cs typeface="Arial" panose="020B0604020202020204" pitchFamily="34" charset="0"/>
                        </a:rPr>
                        <a:t>Catalyse</a:t>
                      </a:r>
                      <a:r>
                        <a:rPr lang="en-US" sz="1000" b="0" dirty="0">
                          <a:solidFill>
                            <a:schemeClr val="bg1">
                              <a:lumMod val="50000"/>
                            </a:schemeClr>
                          </a:solidFill>
                          <a:latin typeface="Arial" panose="020B0604020202020204" pitchFamily="34" charset="0"/>
                          <a:cs typeface="Arial" panose="020B0604020202020204" pitchFamily="34" charset="0"/>
                        </a:rPr>
                        <a:t> development of leading edge technology or a new industry sector(s) in Singapore;</a:t>
                      </a:r>
                    </a:p>
                    <a:p>
                      <a:pPr marL="228600" indent="-228600">
                        <a:buAutoNum type="arabicPeriod"/>
                      </a:pPr>
                      <a:r>
                        <a:rPr lang="en-US" sz="1000" b="0" dirty="0">
                          <a:solidFill>
                            <a:schemeClr val="bg1">
                              <a:lumMod val="50000"/>
                            </a:schemeClr>
                          </a:solidFill>
                          <a:latin typeface="Arial" panose="020B0604020202020204" pitchFamily="34" charset="0"/>
                          <a:cs typeface="Arial" panose="020B0604020202020204" pitchFamily="34" charset="0"/>
                        </a:rPr>
                        <a:t>Have the potential to scale up or to cut across different industry clusters;</a:t>
                      </a:r>
                      <a:r>
                        <a:rPr lang="en-US" sz="1000" b="0" baseline="0" dirty="0">
                          <a:solidFill>
                            <a:schemeClr val="bg1">
                              <a:lumMod val="50000"/>
                            </a:schemeClr>
                          </a:solidFill>
                          <a:latin typeface="Arial" panose="020B0604020202020204" pitchFamily="34" charset="0"/>
                          <a:cs typeface="Arial" panose="020B0604020202020204" pitchFamily="34" charset="0"/>
                        </a:rPr>
                        <a:t> and</a:t>
                      </a:r>
                      <a:endParaRPr lang="en-US" sz="1000" b="0" dirty="0">
                        <a:solidFill>
                          <a:schemeClr val="bg1">
                            <a:lumMod val="50000"/>
                          </a:schemeClr>
                        </a:solidFill>
                        <a:latin typeface="Arial" panose="020B0604020202020204" pitchFamily="34" charset="0"/>
                        <a:cs typeface="Arial" panose="020B0604020202020204" pitchFamily="34" charset="0"/>
                      </a:endParaRPr>
                    </a:p>
                    <a:p>
                      <a:pPr marL="228600" indent="-228600">
                        <a:buAutoNum type="arabicPeriod"/>
                      </a:pPr>
                      <a:r>
                        <a:rPr lang="en-US" sz="1000" b="0" dirty="0">
                          <a:solidFill>
                            <a:schemeClr val="bg1">
                              <a:lumMod val="50000"/>
                            </a:schemeClr>
                          </a:solidFill>
                          <a:latin typeface="Arial" panose="020B0604020202020204" pitchFamily="34" charset="0"/>
                          <a:cs typeface="Arial" panose="020B0604020202020204" pitchFamily="34" charset="0"/>
                        </a:rPr>
                        <a:t>Generate economic and health impact in 3-5 years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1799399">
                <a:tc>
                  <a:txBody>
                    <a:bodyPr/>
                    <a:lstStyle/>
                    <a:p>
                      <a:r>
                        <a:rPr lang="en-GB" sz="1200" b="1" dirty="0">
                          <a:solidFill>
                            <a:schemeClr val="tx1"/>
                          </a:solidFill>
                          <a:latin typeface="Arial" panose="020B0604020202020204" pitchFamily="34" charset="0"/>
                          <a:cs typeface="Arial" panose="020B0604020202020204" pitchFamily="34" charset="0"/>
                        </a:rPr>
                        <a:t>Potential</a:t>
                      </a:r>
                      <a:r>
                        <a:rPr lang="en-GB" sz="1200" b="1" baseline="0" dirty="0">
                          <a:solidFill>
                            <a:schemeClr val="tx1"/>
                          </a:solidFill>
                          <a:latin typeface="Arial" panose="020B0604020202020204" pitchFamily="34" charset="0"/>
                          <a:cs typeface="Arial" panose="020B0604020202020204" pitchFamily="34" charset="0"/>
                        </a:rPr>
                        <a:t> Value Capture</a:t>
                      </a:r>
                      <a:endParaRPr lang="en-GB" sz="12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en-US" sz="1000" b="0" dirty="0">
                          <a:solidFill>
                            <a:schemeClr val="bg1">
                              <a:lumMod val="50000"/>
                            </a:schemeClr>
                          </a:solidFill>
                          <a:latin typeface="Arial" panose="020B0604020202020204" pitchFamily="34" charset="0"/>
                          <a:cs typeface="Arial" panose="020B0604020202020204" pitchFamily="34" charset="0"/>
                        </a:rPr>
                        <a:t>(maximum 3 bullet points in total)</a:t>
                      </a:r>
                    </a:p>
                    <a:p>
                      <a:r>
                        <a:rPr lang="en-US" sz="1000" b="0" dirty="0">
                          <a:solidFill>
                            <a:schemeClr val="bg1">
                              <a:lumMod val="50000"/>
                            </a:schemeClr>
                          </a:solidFill>
                          <a:latin typeface="Arial" panose="020B0604020202020204" pitchFamily="34" charset="0"/>
                          <a:cs typeface="Arial" panose="020B0604020202020204" pitchFamily="34" charset="0"/>
                        </a:rPr>
                        <a:t>Indicate how the proposed programme could:</a:t>
                      </a:r>
                      <a:endParaRPr lang="en-SG" sz="1000" b="0" dirty="0">
                        <a:solidFill>
                          <a:schemeClr val="bg1">
                            <a:lumMod val="50000"/>
                          </a:schemeClr>
                        </a:solidFill>
                        <a:latin typeface="Arial" panose="020B0604020202020204" pitchFamily="34" charset="0"/>
                        <a:cs typeface="Arial" panose="020B0604020202020204" pitchFamily="34" charset="0"/>
                      </a:endParaRPr>
                    </a:p>
                    <a:p>
                      <a:pPr marL="228600" indent="-228600">
                        <a:buAutoNum type="arabicPeriod"/>
                      </a:pPr>
                      <a:r>
                        <a:rPr lang="en-US" sz="1000" b="0" dirty="0">
                          <a:solidFill>
                            <a:schemeClr val="bg1">
                              <a:lumMod val="50000"/>
                            </a:schemeClr>
                          </a:solidFill>
                          <a:latin typeface="Arial" panose="020B0604020202020204" pitchFamily="34" charset="0"/>
                          <a:cs typeface="Arial" panose="020B0604020202020204" pitchFamily="34" charset="0"/>
                        </a:rPr>
                        <a:t>Create</a:t>
                      </a:r>
                      <a:r>
                        <a:rPr lang="en-US" sz="1000" b="0" baseline="0" dirty="0">
                          <a:solidFill>
                            <a:schemeClr val="bg1">
                              <a:lumMod val="50000"/>
                            </a:schemeClr>
                          </a:solidFill>
                          <a:latin typeface="Arial" panose="020B0604020202020204" pitchFamily="34" charset="0"/>
                          <a:cs typeface="Arial" panose="020B0604020202020204" pitchFamily="34" charset="0"/>
                        </a:rPr>
                        <a:t> novel products/ services that in turn create economic value for Singapore </a:t>
                      </a:r>
                    </a:p>
                    <a:p>
                      <a:pPr marL="228600" indent="-228600">
                        <a:buAutoNum type="arabicPeriod"/>
                      </a:pPr>
                      <a:r>
                        <a:rPr lang="en-US" sz="1000" b="0" baseline="0" dirty="0">
                          <a:solidFill>
                            <a:schemeClr val="bg1">
                              <a:lumMod val="50000"/>
                            </a:schemeClr>
                          </a:solidFill>
                          <a:latin typeface="Arial" panose="020B0604020202020204" pitchFamily="34" charset="0"/>
                          <a:cs typeface="Arial" panose="020B0604020202020204" pitchFamily="34" charset="0"/>
                        </a:rPr>
                        <a:t>Help to shape public policies/ practices to impact lives</a:t>
                      </a:r>
                    </a:p>
                    <a:p>
                      <a:pPr marL="228600" indent="-228600">
                        <a:buAutoNum type="arabicPeriod"/>
                      </a:pPr>
                      <a:r>
                        <a:rPr lang="en-US" sz="1000" b="0" baseline="0" dirty="0">
                          <a:solidFill>
                            <a:schemeClr val="bg1">
                              <a:lumMod val="50000"/>
                            </a:schemeClr>
                          </a:solidFill>
                          <a:latin typeface="Arial" panose="020B0604020202020204" pitchFamily="34" charset="0"/>
                          <a:cs typeface="Arial" panose="020B0604020202020204" pitchFamily="34" charset="0"/>
                        </a:rPr>
                        <a:t>Create new good jobs, or uplift existing jobs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TextBox 6"/>
          <p:cNvSpPr txBox="1"/>
          <p:nvPr/>
        </p:nvSpPr>
        <p:spPr>
          <a:xfrm>
            <a:off x="10541943" y="6498491"/>
            <a:ext cx="1368152" cy="261610"/>
          </a:xfrm>
          <a:prstGeom prst="rect">
            <a:avLst/>
          </a:prstGeom>
          <a:noFill/>
        </p:spPr>
        <p:txBody>
          <a:bodyPr wrap="square" rtlCol="0">
            <a:spAutoFit/>
          </a:bodyPr>
          <a:lstStyle/>
          <a:p>
            <a:pPr algn="r">
              <a:defRPr/>
            </a:pPr>
            <a:r>
              <a:rPr lang="en-US" sz="1050" dirty="0">
                <a:solidFill>
                  <a:prstClr val="black"/>
                </a:solidFill>
                <a:latin typeface="Arial" panose="020B0604020202020204" pitchFamily="34" charset="0"/>
                <a:cs typeface="Arial" panose="020B0604020202020204" pitchFamily="34" charset="0"/>
              </a:rPr>
              <a:t>Page 2 of 3</a:t>
            </a:r>
            <a:endParaRPr lang="en-SG" sz="1050" dirty="0">
              <a:solidFill>
                <a:prstClr val="black"/>
              </a:solidFill>
              <a:latin typeface="Arial" panose="020B0604020202020204" pitchFamily="34" charset="0"/>
              <a:cs typeface="Arial" panose="020B0604020202020204" pitchFamily="34" charset="0"/>
            </a:endParaRPr>
          </a:p>
        </p:txBody>
      </p:sp>
      <p:sp>
        <p:nvSpPr>
          <p:cNvPr id="9" name="Title 1"/>
          <p:cNvSpPr txBox="1">
            <a:spLocks/>
          </p:cNvSpPr>
          <p:nvPr/>
        </p:nvSpPr>
        <p:spPr>
          <a:xfrm>
            <a:off x="1299473" y="44624"/>
            <a:ext cx="8784976" cy="5486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SG" sz="1600" b="1" dirty="0">
                <a:solidFill>
                  <a:prstClr val="black"/>
                </a:solidFill>
                <a:latin typeface="Arial" panose="020B0604020202020204" pitchFamily="34" charset="0"/>
                <a:cs typeface="Arial" panose="020B0604020202020204" pitchFamily="34" charset="0"/>
              </a:rPr>
              <a:t>INDUSTRY ALIGNMENT FUND – PRE-POSITIONING PROGRAMME</a:t>
            </a:r>
            <a:br>
              <a:rPr lang="en-SG" sz="1600" dirty="0">
                <a:solidFill>
                  <a:prstClr val="black"/>
                </a:solidFill>
                <a:latin typeface="Arial" panose="020B0604020202020204" pitchFamily="34" charset="0"/>
                <a:cs typeface="Arial" panose="020B0604020202020204" pitchFamily="34" charset="0"/>
              </a:rPr>
            </a:br>
            <a:r>
              <a:rPr lang="en-SG" sz="1600" b="1" dirty="0">
                <a:solidFill>
                  <a:prstClr val="black"/>
                </a:solidFill>
                <a:latin typeface="Arial" panose="020B0604020202020204" pitchFamily="34" charset="0"/>
                <a:cs typeface="Arial" panose="020B0604020202020204" pitchFamily="34" charset="0"/>
              </a:rPr>
              <a:t>LETTER OF INTENT </a:t>
            </a:r>
            <a:endParaRPr lang="en-SG" sz="1600" dirty="0">
              <a:solidFill>
                <a:prstClr val="black"/>
              </a:solidFill>
              <a:latin typeface="Arial" panose="020B0604020202020204" pitchFamily="34" charset="0"/>
              <a:cs typeface="Arial" panose="020B0604020202020204" pitchFamily="34" charset="0"/>
            </a:endParaRPr>
          </a:p>
        </p:txBody>
      </p:sp>
      <p:sp>
        <p:nvSpPr>
          <p:cNvPr id="10" name="Rectangle 9"/>
          <p:cNvSpPr/>
          <p:nvPr/>
        </p:nvSpPr>
        <p:spPr>
          <a:xfrm>
            <a:off x="2423592" y="6601654"/>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Tree>
    <p:extLst>
      <p:ext uri="{BB962C8B-B14F-4D97-AF65-F5344CB8AC3E}">
        <p14:creationId xmlns:p14="http://schemas.microsoft.com/office/powerpoint/2010/main" val="272765730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67066140"/>
              </p:ext>
            </p:extLst>
          </p:nvPr>
        </p:nvGraphicFramePr>
        <p:xfrm>
          <a:off x="1127448" y="2411612"/>
          <a:ext cx="10873208" cy="4078628"/>
        </p:xfrm>
        <a:graphic>
          <a:graphicData uri="http://schemas.openxmlformats.org/drawingml/2006/table">
            <a:tbl>
              <a:tblPr firstRow="1" bandRow="1">
                <a:tableStyleId>{5C22544A-7EE6-4342-B048-85BDC9FD1C3A}</a:tableStyleId>
              </a:tblPr>
              <a:tblGrid>
                <a:gridCol w="1639049">
                  <a:extLst>
                    <a:ext uri="{9D8B030D-6E8A-4147-A177-3AD203B41FA5}">
                      <a16:colId xmlns:a16="http://schemas.microsoft.com/office/drawing/2014/main" val="20000"/>
                    </a:ext>
                  </a:extLst>
                </a:gridCol>
                <a:gridCol w="9234159">
                  <a:extLst>
                    <a:ext uri="{9D8B030D-6E8A-4147-A177-3AD203B41FA5}">
                      <a16:colId xmlns:a16="http://schemas.microsoft.com/office/drawing/2014/main" val="20001"/>
                    </a:ext>
                  </a:extLst>
                </a:gridCol>
              </a:tblGrid>
              <a:tr h="220910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baseline="0" dirty="0">
                          <a:solidFill>
                            <a:schemeClr val="tx1"/>
                          </a:solidFill>
                          <a:latin typeface="Arial" panose="020B0604020202020204" pitchFamily="34" charset="0"/>
                          <a:cs typeface="Arial" panose="020B0604020202020204" pitchFamily="34" charset="0"/>
                        </a:rPr>
                        <a:t>Industry Partners</a:t>
                      </a:r>
                      <a:endParaRPr lang="en-GB" sz="1200" b="1" dirty="0">
                        <a:solidFill>
                          <a:schemeClr val="tx1"/>
                        </a:solidFill>
                        <a:latin typeface="Arial" panose="020B0604020202020204" pitchFamily="34" charset="0"/>
                        <a:cs typeface="Arial" panose="020B0604020202020204" pitchFamily="34" charset="0"/>
                      </a:endParaRPr>
                    </a:p>
                    <a:p>
                      <a:endParaRPr lang="en-GB" sz="1200" b="1" baseline="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000" b="0" dirty="0">
                          <a:solidFill>
                            <a:schemeClr val="bg1">
                              <a:lumMod val="50000"/>
                            </a:schemeClr>
                          </a:solidFill>
                          <a:latin typeface="Arial" panose="020B0604020202020204" pitchFamily="34" charset="0"/>
                          <a:cs typeface="Arial" panose="020B0604020202020204" pitchFamily="34" charset="0"/>
                        </a:rPr>
                        <a:t>List the names</a:t>
                      </a:r>
                      <a:r>
                        <a:rPr lang="en-SG" sz="1000" b="0" baseline="0" dirty="0">
                          <a:solidFill>
                            <a:schemeClr val="bg1">
                              <a:lumMod val="50000"/>
                            </a:schemeClr>
                          </a:solidFill>
                          <a:latin typeface="Arial" panose="020B0604020202020204" pitchFamily="34" charset="0"/>
                          <a:cs typeface="Arial" panose="020B0604020202020204" pitchFamily="34" charset="0"/>
                        </a:rPr>
                        <a:t> of industry partners. Indicate if they are confirmed or potential partners and whether they are SMEs, start-ups or MNCs. </a:t>
                      </a:r>
                      <a:r>
                        <a:rPr lang="en-SG" sz="1000" b="0" i="1" baseline="0" dirty="0">
                          <a:solidFill>
                            <a:schemeClr val="bg1">
                              <a:lumMod val="50000"/>
                            </a:schemeClr>
                          </a:solidFill>
                          <a:latin typeface="Arial" panose="020B0604020202020204" pitchFamily="34" charset="0"/>
                          <a:cs typeface="Arial" panose="020B0604020202020204" pitchFamily="34" charset="0"/>
                        </a:rPr>
                        <a:t>E.g. Company A (confirmed, foreign MNC).</a:t>
                      </a:r>
                    </a:p>
                    <a:p>
                      <a:pPr marL="0" marR="0" indent="0" algn="l" defTabSz="914400" rtl="0" eaLnBrk="1" fontAlgn="auto" latinLnBrk="0" hangingPunct="1">
                        <a:lnSpc>
                          <a:spcPct val="100000"/>
                        </a:lnSpc>
                        <a:spcBef>
                          <a:spcPts val="0"/>
                        </a:spcBef>
                        <a:spcAft>
                          <a:spcPts val="0"/>
                        </a:spcAft>
                        <a:buClrTx/>
                        <a:buSzTx/>
                        <a:buFontTx/>
                        <a:buNone/>
                        <a:tabLst/>
                        <a:defRPr/>
                      </a:pPr>
                      <a:r>
                        <a:rPr lang="en-SG" sz="1000" b="0" baseline="0" dirty="0">
                          <a:solidFill>
                            <a:schemeClr val="bg1">
                              <a:lumMod val="50000"/>
                            </a:schemeClr>
                          </a:solidFill>
                          <a:latin typeface="Arial" panose="020B0604020202020204" pitchFamily="34" charset="0"/>
                          <a:cs typeface="Arial" panose="020B0604020202020204" pitchFamily="34" charset="0"/>
                        </a:rPr>
                        <a:t>Please provide </a:t>
                      </a:r>
                      <a:r>
                        <a:rPr lang="en-SG" sz="1000" b="0" u="sng" baseline="0" dirty="0">
                          <a:solidFill>
                            <a:schemeClr val="bg1">
                              <a:lumMod val="50000"/>
                            </a:schemeClr>
                          </a:solidFill>
                          <a:latin typeface="Arial" panose="020B0604020202020204" pitchFamily="34" charset="0"/>
                          <a:cs typeface="Arial" panose="020B0604020202020204" pitchFamily="34" charset="0"/>
                        </a:rPr>
                        <a:t>at least one </a:t>
                      </a:r>
                      <a:r>
                        <a:rPr lang="en-SG" sz="1000" b="0" baseline="0" dirty="0">
                          <a:solidFill>
                            <a:schemeClr val="bg1">
                              <a:lumMod val="50000"/>
                            </a:schemeClr>
                          </a:solidFill>
                          <a:latin typeface="Arial" panose="020B0604020202020204" pitchFamily="34" charset="0"/>
                          <a:cs typeface="Arial" panose="020B0604020202020204" pitchFamily="34" charset="0"/>
                        </a:rPr>
                        <a:t>industry letter of support for your LOI </a:t>
                      </a:r>
                      <a:r>
                        <a:rPr lang="en-SG" sz="1000" b="0" kern="1200" baseline="0" dirty="0">
                          <a:solidFill>
                            <a:schemeClr val="bg1">
                              <a:lumMod val="50000"/>
                            </a:schemeClr>
                          </a:solidFill>
                          <a:latin typeface="Arial" panose="020B0604020202020204" pitchFamily="34" charset="0"/>
                          <a:ea typeface="+mn-ea"/>
                          <a:cs typeface="Arial" panose="020B0604020202020204" pitchFamily="34" charset="0"/>
                        </a:rPr>
                        <a:t>submission. The team may wish to </a:t>
                      </a: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expand on the extent of each confirmed Industry Partners’ involvement with the programme in the supporting slides.</a:t>
                      </a:r>
                      <a:endParaRPr lang="en-SG" sz="1000" b="0" kern="1200" baseline="0" dirty="0">
                        <a:solidFill>
                          <a:schemeClr val="bg1">
                            <a:lumMod val="50000"/>
                          </a:schemeClr>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SG" sz="800" b="0" baseline="0" dirty="0">
                        <a:solidFill>
                          <a:schemeClr val="bg1">
                            <a:lumMod val="50000"/>
                          </a:schemeClr>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baseline="0" dirty="0">
                          <a:solidFill>
                            <a:schemeClr val="bg1">
                              <a:lumMod val="50000"/>
                            </a:schemeClr>
                          </a:solidFill>
                          <a:latin typeface="Arial" panose="020B0604020202020204" pitchFamily="34" charset="0"/>
                          <a:cs typeface="Arial" panose="020B0604020202020204" pitchFamily="34" charset="0"/>
                        </a:rPr>
                        <a:t>Letters of support from industry should address why/how company supports the project, including: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solidFill>
                            <a:schemeClr val="bg1">
                              <a:lumMod val="50000"/>
                            </a:schemeClr>
                          </a:solidFill>
                          <a:latin typeface="Arial" panose="020B0604020202020204" pitchFamily="34" charset="0"/>
                          <a:cs typeface="Arial" panose="020B0604020202020204" pitchFamily="34" charset="0"/>
                        </a:rPr>
                        <a:t>How the work scope is differentiated, how it compares with international efforts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solidFill>
                            <a:schemeClr val="bg1">
                              <a:lumMod val="50000"/>
                            </a:schemeClr>
                          </a:solidFill>
                          <a:latin typeface="Arial" panose="020B0604020202020204" pitchFamily="34" charset="0"/>
                          <a:cs typeface="Arial" panose="020B0604020202020204" pitchFamily="34" charset="0"/>
                        </a:rPr>
                        <a:t>How the company may use the outcomes from the project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solidFill>
                            <a:schemeClr val="bg1">
                              <a:lumMod val="50000"/>
                            </a:schemeClr>
                          </a:solidFill>
                          <a:latin typeface="Arial" panose="020B0604020202020204" pitchFamily="34" charset="0"/>
                          <a:cs typeface="Arial" panose="020B0604020202020204" pitchFamily="34" charset="0"/>
                        </a:rPr>
                        <a:t>How, if successful, the company may enter in what forms of formal collaboration with the programme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solidFill>
                            <a:schemeClr val="bg1">
                              <a:lumMod val="50000"/>
                            </a:schemeClr>
                          </a:solidFill>
                          <a:latin typeface="Arial" panose="020B0604020202020204" pitchFamily="34" charset="0"/>
                          <a:cs typeface="Arial" panose="020B0604020202020204" pitchFamily="34" charset="0"/>
                        </a:rPr>
                        <a:t>What milestones the company would like to see next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solidFill>
                            <a:schemeClr val="bg1">
                              <a:lumMod val="50000"/>
                            </a:schemeClr>
                          </a:solidFill>
                          <a:latin typeface="Arial" panose="020B0604020202020204" pitchFamily="34" charset="0"/>
                          <a:cs typeface="Arial" panose="020B0604020202020204" pitchFamily="34" charset="0"/>
                        </a:rPr>
                        <a:t>Company’s potential cash/in-kind contribution (strongly recommended to include, if possible)</a:t>
                      </a:r>
                    </a:p>
                    <a:p>
                      <a:endParaRPr lang="en-US"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391392748"/>
                  </a:ext>
                </a:extLst>
              </a:tr>
              <a:tr h="1869526">
                <a:tc>
                  <a:txBody>
                    <a:bodyPr/>
                    <a:lstStyle/>
                    <a:p>
                      <a:r>
                        <a:rPr lang="en-GB" sz="1200" b="1" baseline="0" dirty="0">
                          <a:solidFill>
                            <a:sysClr val="windowText" lastClr="000000"/>
                          </a:solidFill>
                          <a:latin typeface="Arial" panose="020B0604020202020204" pitchFamily="34" charset="0"/>
                          <a:cs typeface="Arial" panose="020B0604020202020204" pitchFamily="34" charset="0"/>
                        </a:rPr>
                        <a:t>Project Methodology</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en-US" sz="1000" b="0" dirty="0">
                          <a:solidFill>
                            <a:schemeClr val="bg1">
                              <a:lumMod val="50000"/>
                            </a:schemeClr>
                          </a:solidFill>
                          <a:latin typeface="Arial" panose="020B0604020202020204" pitchFamily="34" charset="0"/>
                          <a:cs typeface="Arial" panose="020B0604020202020204" pitchFamily="34" charset="0"/>
                        </a:rPr>
                        <a:t>Provide brief</a:t>
                      </a:r>
                      <a:r>
                        <a:rPr lang="en-US" sz="1000" b="0" baseline="0" dirty="0">
                          <a:solidFill>
                            <a:schemeClr val="bg1">
                              <a:lumMod val="50000"/>
                            </a:schemeClr>
                          </a:solidFill>
                          <a:latin typeface="Arial" panose="020B0604020202020204" pitchFamily="34" charset="0"/>
                          <a:cs typeface="Arial" panose="020B0604020202020204" pitchFamily="34" charset="0"/>
                        </a:rPr>
                        <a:t> outline of project methodology and plans. If more space is needed for elaboration, please detail in supplementary slides (up to </a:t>
                      </a:r>
                      <a:r>
                        <a:rPr lang="en-US" sz="1000" b="0" u="sng" baseline="0" dirty="0">
                          <a:solidFill>
                            <a:schemeClr val="bg1">
                              <a:lumMod val="50000"/>
                            </a:schemeClr>
                          </a:solidFill>
                          <a:latin typeface="Arial" panose="020B0604020202020204" pitchFamily="34" charset="0"/>
                          <a:cs typeface="Arial" panose="020B0604020202020204" pitchFamily="34" charset="0"/>
                        </a:rPr>
                        <a:t>ten</a:t>
                      </a:r>
                      <a:r>
                        <a:rPr lang="en-US" sz="1000" b="0" baseline="0" dirty="0">
                          <a:solidFill>
                            <a:schemeClr val="bg1">
                              <a:lumMod val="50000"/>
                            </a:schemeClr>
                          </a:solidFill>
                          <a:latin typeface="Arial" panose="020B0604020202020204" pitchFamily="34" charset="0"/>
                          <a:cs typeface="Arial" panose="020B0604020202020204" pitchFamily="34" charset="0"/>
                        </a:rPr>
                        <a:t> additional slides allowed)</a:t>
                      </a:r>
                      <a:endParaRPr lang="en-US" sz="1000" b="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6" name="Title 1"/>
          <p:cNvSpPr txBox="1">
            <a:spLocks/>
          </p:cNvSpPr>
          <p:nvPr/>
        </p:nvSpPr>
        <p:spPr>
          <a:xfrm>
            <a:off x="911424" y="44624"/>
            <a:ext cx="8784976" cy="5486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SG" sz="1600" b="1" dirty="0">
                <a:solidFill>
                  <a:prstClr val="black"/>
                </a:solidFill>
                <a:latin typeface="Arial" panose="020B0604020202020204" pitchFamily="34" charset="0"/>
                <a:cs typeface="Arial" panose="020B0604020202020204" pitchFamily="34" charset="0"/>
              </a:rPr>
              <a:t>INDUSTRY ALIGNMENT FUND – PRE-POSITIONING PROGRAMME</a:t>
            </a:r>
            <a:br>
              <a:rPr lang="en-SG" sz="1600" dirty="0">
                <a:solidFill>
                  <a:prstClr val="black"/>
                </a:solidFill>
                <a:latin typeface="Arial" panose="020B0604020202020204" pitchFamily="34" charset="0"/>
                <a:cs typeface="Arial" panose="020B0604020202020204" pitchFamily="34" charset="0"/>
              </a:rPr>
            </a:br>
            <a:r>
              <a:rPr lang="en-SG" sz="1600" b="1" dirty="0">
                <a:solidFill>
                  <a:prstClr val="black"/>
                </a:solidFill>
                <a:latin typeface="Arial" panose="020B0604020202020204" pitchFamily="34" charset="0"/>
                <a:cs typeface="Arial" panose="020B0604020202020204" pitchFamily="34" charset="0"/>
              </a:rPr>
              <a:t>LETTER OF INTENT </a:t>
            </a:r>
            <a:endParaRPr lang="en-SG" sz="1600"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10560496" y="6538922"/>
            <a:ext cx="1368152" cy="261610"/>
          </a:xfrm>
          <a:prstGeom prst="rect">
            <a:avLst/>
          </a:prstGeom>
          <a:noFill/>
        </p:spPr>
        <p:txBody>
          <a:bodyPr wrap="square" rtlCol="0">
            <a:spAutoFit/>
          </a:bodyPr>
          <a:lstStyle/>
          <a:p>
            <a:pPr algn="r">
              <a:defRPr/>
            </a:pPr>
            <a:r>
              <a:rPr lang="en-US" sz="1050" dirty="0">
                <a:solidFill>
                  <a:prstClr val="black"/>
                </a:solidFill>
                <a:latin typeface="Arial" panose="020B0604020202020204" pitchFamily="34" charset="0"/>
                <a:cs typeface="Arial" panose="020B0604020202020204" pitchFamily="34" charset="0"/>
              </a:rPr>
              <a:t>Page 3 of 3</a:t>
            </a:r>
            <a:endParaRPr lang="en-SG" sz="1050" dirty="0">
              <a:solidFill>
                <a:prstClr val="black"/>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843110191"/>
              </p:ext>
            </p:extLst>
          </p:nvPr>
        </p:nvGraphicFramePr>
        <p:xfrm>
          <a:off x="1415480" y="620688"/>
          <a:ext cx="10195728" cy="1345770"/>
        </p:xfrm>
        <a:graphic>
          <a:graphicData uri="http://schemas.openxmlformats.org/drawingml/2006/table">
            <a:tbl>
              <a:tblPr firstRow="1" bandRow="1">
                <a:tableStyleId>{5C22544A-7EE6-4342-B048-85BDC9FD1C3A}</a:tableStyleId>
              </a:tblPr>
              <a:tblGrid>
                <a:gridCol w="1928456">
                  <a:extLst>
                    <a:ext uri="{9D8B030D-6E8A-4147-A177-3AD203B41FA5}">
                      <a16:colId xmlns:a16="http://schemas.microsoft.com/office/drawing/2014/main" val="20000"/>
                    </a:ext>
                  </a:extLst>
                </a:gridCol>
                <a:gridCol w="2578640">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gridCol w="3312368">
                  <a:extLst>
                    <a:ext uri="{9D8B030D-6E8A-4147-A177-3AD203B41FA5}">
                      <a16:colId xmlns:a16="http://schemas.microsoft.com/office/drawing/2014/main" val="20003"/>
                    </a:ext>
                  </a:extLst>
                </a:gridCol>
              </a:tblGrid>
              <a:tr h="421844">
                <a:tc>
                  <a:txBody>
                    <a:bodyPr/>
                    <a:lstStyle/>
                    <a:p>
                      <a:endParaRPr lang="en-GB" sz="11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solidFill>
                            <a:sysClr val="windowText" lastClr="000000"/>
                          </a:solidFill>
                          <a:latin typeface="Arial" panose="020B0604020202020204" pitchFamily="34" charset="0"/>
                          <a:cs typeface="Arial" panose="020B0604020202020204" pitchFamily="34" charset="0"/>
                        </a:rPr>
                        <a:t>Proposed IAF-PP Funding</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baseline="0" dirty="0">
                          <a:solidFill>
                            <a:sysClr val="windowText" lastClr="000000"/>
                          </a:solidFill>
                          <a:latin typeface="Arial" panose="020B0604020202020204" pitchFamily="34" charset="0"/>
                          <a:cs typeface="Arial" panose="020B0604020202020204" pitchFamily="34" charset="0"/>
                        </a:rPr>
                        <a:t>(S$ mil)</a:t>
                      </a:r>
                      <a:endParaRPr lang="en-GB" sz="11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en-GB" sz="1100" baseline="0" dirty="0">
                          <a:solidFill>
                            <a:sysClr val="windowText" lastClr="000000"/>
                          </a:solidFill>
                          <a:latin typeface="Arial" panose="020B0604020202020204" pitchFamily="34" charset="0"/>
                          <a:cs typeface="Arial" panose="020B0604020202020204" pitchFamily="34" charset="0"/>
                        </a:rPr>
                        <a:t>In-kind Contribution </a:t>
                      </a:r>
                    </a:p>
                    <a:p>
                      <a:pPr algn="ctr"/>
                      <a:r>
                        <a:rPr lang="en-GB" sz="1100" baseline="0" dirty="0">
                          <a:solidFill>
                            <a:sysClr val="windowText" lastClr="000000"/>
                          </a:solidFill>
                          <a:latin typeface="Arial" panose="020B0604020202020204" pitchFamily="34" charset="0"/>
                          <a:cs typeface="Arial" panose="020B0604020202020204" pitchFamily="34" charset="0"/>
                        </a:rPr>
                        <a:t>by HI, if applicable</a:t>
                      </a:r>
                    </a:p>
                    <a:p>
                      <a:pPr algn="ctr"/>
                      <a:r>
                        <a:rPr lang="en-GB" sz="1100" baseline="0" dirty="0">
                          <a:solidFill>
                            <a:sysClr val="windowText" lastClr="000000"/>
                          </a:solidFill>
                          <a:latin typeface="Arial" panose="020B0604020202020204" pitchFamily="34" charset="0"/>
                          <a:cs typeface="Arial" panose="020B0604020202020204" pitchFamily="34" charset="0"/>
                        </a:rPr>
                        <a:t>(S$ mil)</a:t>
                      </a:r>
                      <a:endParaRPr lang="en-GB" sz="11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en-SG" sz="1100" dirty="0">
                          <a:solidFill>
                            <a:sysClr val="windowText" lastClr="000000"/>
                          </a:solidFill>
                          <a:latin typeface="Arial" panose="020B0604020202020204" pitchFamily="34" charset="0"/>
                          <a:cs typeface="Arial" panose="020B0604020202020204" pitchFamily="34" charset="0"/>
                        </a:rPr>
                        <a:t>Projected Industry R&amp;D </a:t>
                      </a:r>
                      <a:r>
                        <a:rPr lang="en-SG" sz="1100" dirty="0">
                          <a:solidFill>
                            <a:schemeClr val="tx1"/>
                          </a:solidFill>
                          <a:latin typeface="Arial" panose="020B0604020202020204" pitchFamily="34" charset="0"/>
                          <a:cs typeface="Arial" panose="020B0604020202020204" pitchFamily="34" charset="0"/>
                        </a:rPr>
                        <a:t>Spending (IRS) in SG by Industry Partner(s), if applicable</a:t>
                      </a:r>
                    </a:p>
                    <a:p>
                      <a:pPr algn="ctr"/>
                      <a:r>
                        <a:rPr lang="en-GB" sz="1100" baseline="0" dirty="0">
                          <a:solidFill>
                            <a:sysClr val="windowText" lastClr="000000"/>
                          </a:solidFill>
                          <a:latin typeface="Arial" panose="020B0604020202020204" pitchFamily="34" charset="0"/>
                          <a:cs typeface="Arial" panose="020B0604020202020204" pitchFamily="34" charset="0"/>
                        </a:rPr>
                        <a:t>(S$ mil)</a:t>
                      </a:r>
                      <a:r>
                        <a:rPr lang="en-GB" sz="1100" baseline="30000" dirty="0">
                          <a:solidFill>
                            <a:sysClr val="windowText" lastClr="000000"/>
                          </a:solidFill>
                          <a:latin typeface="Arial" panose="020B0604020202020204" pitchFamily="34" charset="0"/>
                          <a:cs typeface="Arial" panose="020B0604020202020204" pitchFamily="34" charset="0"/>
                        </a:rPr>
                        <a:t>#</a:t>
                      </a:r>
                      <a:endParaRPr lang="en-SG" sz="1100" baseline="30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250470">
                <a:tc>
                  <a:txBody>
                    <a:bodyPr/>
                    <a:lstStyle/>
                    <a:p>
                      <a:r>
                        <a:rPr lang="en-GB" sz="1000" dirty="0">
                          <a:solidFill>
                            <a:sysClr val="windowText" lastClr="000000"/>
                          </a:solidFill>
                          <a:latin typeface="Arial" panose="020B0604020202020204" pitchFamily="34" charset="0"/>
                          <a:cs typeface="Arial" panose="020B0604020202020204" pitchFamily="34" charset="0"/>
                        </a:rPr>
                        <a:t>Direct Costs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baseline="0" dirty="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GB"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GB"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250470">
                <a:tc>
                  <a:txBody>
                    <a:bodyPr/>
                    <a:lstStyle/>
                    <a:p>
                      <a:r>
                        <a:rPr lang="en-GB" sz="1000" b="0" dirty="0">
                          <a:solidFill>
                            <a:sysClr val="windowText" lastClr="000000"/>
                          </a:solidFill>
                          <a:latin typeface="Arial" panose="020B0604020202020204" pitchFamily="34" charset="0"/>
                          <a:cs typeface="Arial" panose="020B0604020202020204" pitchFamily="34" charset="0"/>
                        </a:rPr>
                        <a:t>Overheads*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endParaRPr lang="en-GB" sz="1000" b="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GB" sz="1000" b="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endParaRPr lang="en-GB" sz="1000" kern="1200" dirty="0">
                        <a:solidFill>
                          <a:sysClr val="windowText" lastClr="000000"/>
                        </a:solidFill>
                        <a:latin typeface="Arial" panose="020B0604020202020204" pitchFamily="34" charset="0"/>
                        <a:ea typeface="+mn-ea"/>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250470">
                <a:tc>
                  <a:txBody>
                    <a:bodyPr/>
                    <a:lstStyle/>
                    <a:p>
                      <a:r>
                        <a:rPr lang="en-GB" sz="1000" b="1" dirty="0">
                          <a:solidFill>
                            <a:sysClr val="windowText" lastClr="000000"/>
                          </a:solidFill>
                          <a:latin typeface="Arial" panose="020B0604020202020204" pitchFamily="34" charset="0"/>
                          <a:cs typeface="Arial" panose="020B0604020202020204" pitchFamily="34" charset="0"/>
                        </a:rPr>
                        <a:t>Grand Total</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endParaRPr lang="en-GB"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GB"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GB" sz="1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Rectangle 9"/>
          <p:cNvSpPr/>
          <p:nvPr/>
        </p:nvSpPr>
        <p:spPr>
          <a:xfrm>
            <a:off x="1336949" y="1948770"/>
            <a:ext cx="9295555" cy="400110"/>
          </a:xfrm>
          <a:prstGeom prst="rect">
            <a:avLst/>
          </a:prstGeom>
        </p:spPr>
        <p:txBody>
          <a:bodyPr wrap="square">
            <a:spAutoFit/>
          </a:bodyPr>
          <a:lstStyle/>
          <a:p>
            <a:pPr>
              <a:defRPr/>
            </a:pPr>
            <a:r>
              <a:rPr lang="en-GB" sz="1000" i="1" dirty="0">
                <a:solidFill>
                  <a:sysClr val="windowText" lastClr="000000"/>
                </a:solidFill>
                <a:latin typeface="Arial" panose="020B0604020202020204" pitchFamily="34" charset="0"/>
                <a:cs typeface="Arial" panose="020B0604020202020204" pitchFamily="34" charset="0"/>
              </a:rPr>
              <a:t>* 30% of direct </a:t>
            </a:r>
            <a:r>
              <a:rPr lang="en-GB" sz="1000" i="1" dirty="0">
                <a:latin typeface="Arial" panose="020B0604020202020204" pitchFamily="34" charset="0"/>
                <a:cs typeface="Arial" panose="020B0604020202020204" pitchFamily="34" charset="0"/>
              </a:rPr>
              <a:t>research costs</a:t>
            </a:r>
          </a:p>
          <a:p>
            <a:pPr>
              <a:defRPr/>
            </a:pPr>
            <a:r>
              <a:rPr lang="en-SG" sz="1000" i="1" baseline="30000" dirty="0"/>
              <a:t>#</a:t>
            </a:r>
            <a:r>
              <a:rPr lang="en-SG" sz="1000" i="1" dirty="0"/>
              <a:t> </a:t>
            </a:r>
            <a:r>
              <a:rPr lang="en-US" sz="1000" i="1" dirty="0"/>
              <a:t>The projected IRS spending (cash and/or in-kind) ratio needs to be at least 1(Grant Funding incl. overheads):0.5(Industry). </a:t>
            </a:r>
            <a:r>
              <a:rPr lang="en-US" sz="1000" b="1" dirty="0"/>
              <a:t>(mandatory)</a:t>
            </a:r>
            <a:r>
              <a:rPr lang="en-US" sz="1000" b="1" i="1" dirty="0"/>
              <a:t> </a:t>
            </a:r>
            <a:endParaRPr lang="en-SG" sz="1000" b="1" i="1" dirty="0"/>
          </a:p>
        </p:txBody>
      </p:sp>
      <p:sp>
        <p:nvSpPr>
          <p:cNvPr id="12" name="Rectangle 11"/>
          <p:cNvSpPr/>
          <p:nvPr/>
        </p:nvSpPr>
        <p:spPr>
          <a:xfrm>
            <a:off x="2423592" y="6601654"/>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Tree>
    <p:extLst>
      <p:ext uri="{BB962C8B-B14F-4D97-AF65-F5344CB8AC3E}">
        <p14:creationId xmlns:p14="http://schemas.microsoft.com/office/powerpoint/2010/main" val="993395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344BB9-8FE2-49C1-9BF6-CB0F8878493D}"/>
              </a:ext>
            </a:extLst>
          </p:cNvPr>
          <p:cNvSpPr>
            <a:spLocks noGrp="1"/>
          </p:cNvSpPr>
          <p:nvPr>
            <p:ph idx="1"/>
          </p:nvPr>
        </p:nvSpPr>
        <p:spPr>
          <a:xfrm>
            <a:off x="1055440" y="764704"/>
            <a:ext cx="10561173" cy="4104456"/>
          </a:xfrm>
        </p:spPr>
        <p:txBody>
          <a:bodyPr>
            <a:normAutofit/>
          </a:bodyPr>
          <a:lstStyle/>
          <a:p>
            <a:r>
              <a:rPr lang="en-US" sz="1000" u="sng" dirty="0">
                <a:latin typeface="+mn-lt"/>
              </a:rPr>
              <a:t>Roles and Responsibilities</a:t>
            </a:r>
            <a:endParaRPr lang="en-US" sz="1000" dirty="0">
              <a:latin typeface="+mn-lt"/>
            </a:endParaRPr>
          </a:p>
          <a:p>
            <a:r>
              <a:rPr lang="en-US" sz="1000" dirty="0">
                <a:latin typeface="+mn-lt"/>
              </a:rPr>
              <a:t>The SAB will: </a:t>
            </a:r>
          </a:p>
          <a:p>
            <a:r>
              <a:rPr lang="en-US" sz="1000" dirty="0">
                <a:latin typeface="+mn-lt"/>
              </a:rPr>
              <a:t>1. Review strategic research directions, progress, international competitiveness and performance of the IAF-PP Programme.</a:t>
            </a:r>
          </a:p>
          <a:p>
            <a:r>
              <a:rPr lang="en-US" sz="1000" dirty="0">
                <a:latin typeface="+mn-lt"/>
              </a:rPr>
              <a:t>2. Provide expert advice and recommend strategies on pertinent areas related to the scope of the IAF-PP programme, which Singapore could </a:t>
            </a:r>
            <a:r>
              <a:rPr lang="en-US" sz="1000" dirty="0" err="1">
                <a:latin typeface="+mn-lt"/>
              </a:rPr>
              <a:t>capitalise</a:t>
            </a:r>
            <a:r>
              <a:rPr lang="en-US" sz="1000" dirty="0">
                <a:latin typeface="+mn-lt"/>
              </a:rPr>
              <a:t> on to strengthen its technical capabilities and enhance economic value capture.</a:t>
            </a:r>
          </a:p>
          <a:p>
            <a:endParaRPr lang="en-US" sz="1000" dirty="0">
              <a:latin typeface="+mn-lt"/>
            </a:endParaRPr>
          </a:p>
          <a:p>
            <a:r>
              <a:rPr lang="en-US" sz="1000" u="sng" dirty="0">
                <a:latin typeface="+mn-lt"/>
              </a:rPr>
              <a:t>Appointment Term </a:t>
            </a:r>
            <a:endParaRPr lang="en-US" sz="1000" dirty="0">
              <a:latin typeface="+mn-lt"/>
            </a:endParaRPr>
          </a:p>
          <a:p>
            <a:r>
              <a:rPr lang="en-US" sz="1000" dirty="0">
                <a:latin typeface="+mn-lt"/>
              </a:rPr>
              <a:t>The appointment term should ideally cover the entire duration of the grant.</a:t>
            </a:r>
          </a:p>
          <a:p>
            <a:endParaRPr lang="en-US" sz="1000" dirty="0">
              <a:latin typeface="+mn-lt"/>
            </a:endParaRPr>
          </a:p>
          <a:p>
            <a:r>
              <a:rPr lang="en-US" sz="1000" u="sng" dirty="0">
                <a:latin typeface="+mn-lt"/>
              </a:rPr>
              <a:t>Frequency of Meetings </a:t>
            </a:r>
            <a:endParaRPr lang="en-US" sz="1000" dirty="0">
              <a:latin typeface="+mn-lt"/>
            </a:endParaRPr>
          </a:p>
          <a:p>
            <a:r>
              <a:rPr lang="en-US" sz="1000" dirty="0">
                <a:latin typeface="+mn-lt"/>
              </a:rPr>
              <a:t>To be as often as necessary and once a year at minimum</a:t>
            </a:r>
          </a:p>
          <a:p>
            <a:endParaRPr lang="en-US" sz="1000" dirty="0">
              <a:latin typeface="+mn-lt"/>
            </a:endParaRPr>
          </a:p>
          <a:p>
            <a:r>
              <a:rPr lang="en-US" sz="1000" u="sng" dirty="0">
                <a:latin typeface="+mn-lt"/>
              </a:rPr>
              <a:t>Remuneration </a:t>
            </a:r>
            <a:endParaRPr lang="en-US" sz="1000" dirty="0">
              <a:latin typeface="+mn-lt"/>
            </a:endParaRPr>
          </a:p>
          <a:p>
            <a:r>
              <a:rPr lang="en-US" sz="1000" dirty="0">
                <a:latin typeface="+mn-lt"/>
              </a:rPr>
              <a:t>Honorarium of USD3,000 for Chair and USD2,000 for Member per SAB meeting.</a:t>
            </a:r>
          </a:p>
          <a:p>
            <a:endParaRPr lang="en-US" sz="1000" dirty="0">
              <a:latin typeface="+mn-lt"/>
            </a:endParaRPr>
          </a:p>
          <a:p>
            <a:r>
              <a:rPr lang="en-US" sz="1000" u="sng" dirty="0">
                <a:latin typeface="+mn-lt"/>
              </a:rPr>
              <a:t>Confidentiality</a:t>
            </a:r>
            <a:endParaRPr lang="en-US" sz="1000" dirty="0">
              <a:latin typeface="+mn-lt"/>
            </a:endParaRPr>
          </a:p>
          <a:p>
            <a:r>
              <a:rPr lang="en-US" sz="1000" dirty="0">
                <a:latin typeface="+mn-lt"/>
              </a:rPr>
              <a:t>From time to time, Members will be privy to confidential, proprietary information relating to the IAF-PP Programme, participating research institutions, and other third parties. Such information acquired in the course of their appointment shall be held in strict confidence by the Members and shall not be disclosed other than for the purposes of the IAF-PP Programme. The obligation of confidentiality shall carry on during and after the end of the appointment as Members.</a:t>
            </a:r>
          </a:p>
          <a:p>
            <a:endParaRPr lang="en-US" sz="1000" dirty="0">
              <a:latin typeface="+mn-lt"/>
            </a:endParaRPr>
          </a:p>
          <a:p>
            <a:r>
              <a:rPr lang="en-US" sz="1000" u="sng" dirty="0">
                <a:latin typeface="+mn-lt"/>
              </a:rPr>
              <a:t>Composition of the IAF-PP SAB</a:t>
            </a:r>
            <a:endParaRPr lang="en-US" sz="1000" dirty="0">
              <a:latin typeface="+mn-lt"/>
            </a:endParaRPr>
          </a:p>
          <a:p>
            <a:r>
              <a:rPr lang="en-US" sz="1000" dirty="0">
                <a:latin typeface="+mn-lt"/>
              </a:rPr>
              <a:t>Requirement: There must be a minimum of 1 industry expert and 1 scientific expert on the SAB.</a:t>
            </a:r>
          </a:p>
          <a:p>
            <a:endParaRPr lang="en-US" dirty="0"/>
          </a:p>
          <a:p>
            <a:endParaRPr lang="en-SG" dirty="0"/>
          </a:p>
        </p:txBody>
      </p:sp>
      <p:sp>
        <p:nvSpPr>
          <p:cNvPr id="4" name="Slide Number Placeholder 3">
            <a:extLst>
              <a:ext uri="{FF2B5EF4-FFF2-40B4-BE49-F238E27FC236}">
                <a16:creationId xmlns:a16="http://schemas.microsoft.com/office/drawing/2014/main" id="{13B8C0B2-05F1-4574-BBDB-49D1ABE17F89}"/>
              </a:ext>
            </a:extLst>
          </p:cNvPr>
          <p:cNvSpPr>
            <a:spLocks noGrp="1"/>
          </p:cNvSpPr>
          <p:nvPr>
            <p:ph type="sldNum" sz="quarter" idx="12"/>
          </p:nvPr>
        </p:nvSpPr>
        <p:spPr/>
        <p:txBody>
          <a:bodyPr/>
          <a:lstStyle/>
          <a:p>
            <a:fld id="{BC967547-7B0C-4E55-AE46-8B4D62E8AA32}" type="slidenum">
              <a:rPr lang="en-SG" smtClean="0">
                <a:solidFill>
                  <a:prstClr val="black">
                    <a:tint val="75000"/>
                  </a:prstClr>
                </a:solidFill>
              </a:rPr>
              <a:pPr/>
              <a:t>4</a:t>
            </a:fld>
            <a:endParaRPr lang="en-SG">
              <a:solidFill>
                <a:prstClr val="black">
                  <a:tint val="75000"/>
                </a:prstClr>
              </a:solidFill>
            </a:endParaRPr>
          </a:p>
        </p:txBody>
      </p:sp>
      <p:sp>
        <p:nvSpPr>
          <p:cNvPr id="6" name="TextBox 5">
            <a:extLst>
              <a:ext uri="{FF2B5EF4-FFF2-40B4-BE49-F238E27FC236}">
                <a16:creationId xmlns:a16="http://schemas.microsoft.com/office/drawing/2014/main" id="{722A8B7E-7D04-47D0-A98A-36598E8D1AEA}"/>
              </a:ext>
            </a:extLst>
          </p:cNvPr>
          <p:cNvSpPr txBox="1"/>
          <p:nvPr/>
        </p:nvSpPr>
        <p:spPr>
          <a:xfrm>
            <a:off x="1055440" y="-27384"/>
            <a:ext cx="964907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INDUSTRY ALIGNMENT FUND – PRE-POSITIONING PROGRAMME</a:t>
            </a:r>
            <a:endParaRPr lang="en-SG" sz="16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TERMS OF REFERENCE FOR IAF-PP PROGRAMME SCIENTIFIC ADVISORY BOARD (SAB)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Arial" panose="020B0604020202020204" pitchFamily="34" charset="0"/>
                <a:cs typeface="Arial" panose="020B0604020202020204" pitchFamily="34" charset="0"/>
              </a:rPr>
              <a:t>Proposals requesting for ≥$10M (incl. overheads) must set up a Scientific Advisory Board (SAB)</a:t>
            </a:r>
            <a:endParaRPr kumimoji="0" lang="en-SG"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0" name="Table 9">
            <a:extLst>
              <a:ext uri="{FF2B5EF4-FFF2-40B4-BE49-F238E27FC236}">
                <a16:creationId xmlns:a16="http://schemas.microsoft.com/office/drawing/2014/main" id="{A80662CD-2A8A-457D-8D01-B929AF207AE5}"/>
              </a:ext>
            </a:extLst>
          </p:cNvPr>
          <p:cNvGraphicFramePr>
            <a:graphicFrameLocks noGrp="1"/>
          </p:cNvGraphicFramePr>
          <p:nvPr>
            <p:extLst>
              <p:ext uri="{D42A27DB-BD31-4B8C-83A1-F6EECF244321}">
                <p14:modId xmlns:p14="http://schemas.microsoft.com/office/powerpoint/2010/main" val="772104802"/>
              </p:ext>
            </p:extLst>
          </p:nvPr>
        </p:nvGraphicFramePr>
        <p:xfrm>
          <a:off x="1055440" y="4869160"/>
          <a:ext cx="7992887" cy="1333500"/>
        </p:xfrm>
        <a:graphic>
          <a:graphicData uri="http://schemas.openxmlformats.org/drawingml/2006/table">
            <a:tbl>
              <a:tblPr/>
              <a:tblGrid>
                <a:gridCol w="511403">
                  <a:extLst>
                    <a:ext uri="{9D8B030D-6E8A-4147-A177-3AD203B41FA5}">
                      <a16:colId xmlns:a16="http://schemas.microsoft.com/office/drawing/2014/main" val="586739616"/>
                    </a:ext>
                  </a:extLst>
                </a:gridCol>
                <a:gridCol w="1975076">
                  <a:extLst>
                    <a:ext uri="{9D8B030D-6E8A-4147-A177-3AD203B41FA5}">
                      <a16:colId xmlns:a16="http://schemas.microsoft.com/office/drawing/2014/main" val="4049184727"/>
                    </a:ext>
                  </a:extLst>
                </a:gridCol>
                <a:gridCol w="1922172">
                  <a:extLst>
                    <a:ext uri="{9D8B030D-6E8A-4147-A177-3AD203B41FA5}">
                      <a16:colId xmlns:a16="http://schemas.microsoft.com/office/drawing/2014/main" val="3245650580"/>
                    </a:ext>
                  </a:extLst>
                </a:gridCol>
                <a:gridCol w="1745828">
                  <a:extLst>
                    <a:ext uri="{9D8B030D-6E8A-4147-A177-3AD203B41FA5}">
                      <a16:colId xmlns:a16="http://schemas.microsoft.com/office/drawing/2014/main" val="4285389508"/>
                    </a:ext>
                  </a:extLst>
                </a:gridCol>
                <a:gridCol w="1838408">
                  <a:extLst>
                    <a:ext uri="{9D8B030D-6E8A-4147-A177-3AD203B41FA5}">
                      <a16:colId xmlns:a16="http://schemas.microsoft.com/office/drawing/2014/main" val="3377079258"/>
                    </a:ext>
                  </a:extLst>
                </a:gridCol>
              </a:tblGrid>
              <a:tr h="190500">
                <a:tc>
                  <a:txBody>
                    <a:bodyPr/>
                    <a:lstStyle/>
                    <a:p>
                      <a:pPr algn="l" fontAlgn="b"/>
                      <a:r>
                        <a:rPr lang="en-SG" sz="1000" b="1" i="0" u="none" strike="noStrike">
                          <a:solidFill>
                            <a:srgbClr val="000000"/>
                          </a:solidFill>
                          <a:effectLst/>
                          <a:latin typeface="+mn-lt"/>
                        </a:rPr>
                        <a:t>S/N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1" i="0" u="none" strike="noStrike">
                          <a:solidFill>
                            <a:srgbClr val="000000"/>
                          </a:solidFill>
                          <a:effectLst/>
                          <a:latin typeface="+mn-lt"/>
                        </a:rPr>
                        <a:t>Name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1" i="0" u="none" strike="noStrike">
                          <a:solidFill>
                            <a:srgbClr val="000000"/>
                          </a:solidFill>
                          <a:effectLst/>
                          <a:latin typeface="+mn-lt"/>
                        </a:rPr>
                        <a:t>Designation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1" i="0" u="none" strike="noStrike" dirty="0">
                          <a:solidFill>
                            <a:srgbClr val="000000"/>
                          </a:solidFill>
                          <a:effectLst/>
                          <a:latin typeface="+mn-lt"/>
                        </a:rPr>
                        <a:t>Organisation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1" i="0" u="none" strike="noStrike" dirty="0">
                          <a:solidFill>
                            <a:srgbClr val="000000"/>
                          </a:solidFill>
                          <a:effectLst/>
                          <a:latin typeface="+mn-lt"/>
                        </a:rPr>
                        <a:t>Expertise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0051300"/>
                  </a:ext>
                </a:extLst>
              </a:tr>
              <a:tr h="190500">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7730529"/>
                  </a:ext>
                </a:extLst>
              </a:tr>
              <a:tr h="190500">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3932333"/>
                  </a:ext>
                </a:extLst>
              </a:tr>
              <a:tr h="190500">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9839429"/>
                  </a:ext>
                </a:extLst>
              </a:tr>
              <a:tr h="190500">
                <a:tc>
                  <a:txBody>
                    <a:bodyPr/>
                    <a:lstStyle/>
                    <a:p>
                      <a:pPr algn="l" fontAlgn="b"/>
                      <a:endParaRPr lang="en-SG" sz="10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10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1000" b="0"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10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1000" b="0"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5759801"/>
                  </a:ext>
                </a:extLst>
              </a:tr>
              <a:tr h="190500">
                <a:tc>
                  <a:txBody>
                    <a:bodyPr/>
                    <a:lstStyle/>
                    <a:p>
                      <a:pPr algn="l" fontAlgn="b"/>
                      <a:endParaRPr lang="en-SG" sz="10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10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1000" b="0"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10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1000" b="0"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6871100"/>
                  </a:ext>
                </a:extLst>
              </a:tr>
              <a:tr h="190500">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SG" sz="10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1345809"/>
                  </a:ext>
                </a:extLst>
              </a:tr>
            </a:tbl>
          </a:graphicData>
        </a:graphic>
      </p:graphicFrame>
      <p:sp>
        <p:nvSpPr>
          <p:cNvPr id="8" name="Rectangle 7">
            <a:extLst>
              <a:ext uri="{FF2B5EF4-FFF2-40B4-BE49-F238E27FC236}">
                <a16:creationId xmlns:a16="http://schemas.microsoft.com/office/drawing/2014/main" id="{775C632F-EC0A-4621-83FA-63F03CA2F3D6}"/>
              </a:ext>
            </a:extLst>
          </p:cNvPr>
          <p:cNvSpPr/>
          <p:nvPr/>
        </p:nvSpPr>
        <p:spPr>
          <a:xfrm>
            <a:off x="1055440" y="6453336"/>
            <a:ext cx="8784976" cy="215444"/>
          </a:xfrm>
          <a:prstGeom prst="rect">
            <a:avLst/>
          </a:prstGeom>
        </p:spPr>
        <p:txBody>
          <a:bodyPr wrap="square">
            <a:spAutoFit/>
          </a:bodyPr>
          <a:lstStyle/>
          <a:p>
            <a:pPr>
              <a:defRPr/>
            </a:pPr>
            <a:r>
              <a:rPr lang="en-US" sz="800" dirty="0">
                <a:latin typeface="Arial" panose="020B0604020202020204" pitchFamily="34" charset="0"/>
                <a:cs typeface="Arial" panose="020B0604020202020204" pitchFamily="34" charset="0"/>
              </a:rPr>
              <a:t>This slide does not count toward LOI slide limit.</a:t>
            </a:r>
            <a:endParaRPr lang="en-SG" sz="8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27959A1-65A5-4ED3-9D13-DBB3237763E4}"/>
              </a:ext>
            </a:extLst>
          </p:cNvPr>
          <p:cNvSpPr/>
          <p:nvPr/>
        </p:nvSpPr>
        <p:spPr>
          <a:xfrm>
            <a:off x="2423592" y="6601654"/>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Tree>
    <p:extLst>
      <p:ext uri="{BB962C8B-B14F-4D97-AF65-F5344CB8AC3E}">
        <p14:creationId xmlns:p14="http://schemas.microsoft.com/office/powerpoint/2010/main" val="2435645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344BB9-8FE2-49C1-9BF6-CB0F8878493D}"/>
              </a:ext>
            </a:extLst>
          </p:cNvPr>
          <p:cNvSpPr>
            <a:spLocks noGrp="1"/>
          </p:cNvSpPr>
          <p:nvPr>
            <p:ph idx="1"/>
          </p:nvPr>
        </p:nvSpPr>
        <p:spPr>
          <a:xfrm>
            <a:off x="983432" y="521689"/>
            <a:ext cx="10561173" cy="584775"/>
          </a:xfrm>
        </p:spPr>
        <p:txBody>
          <a:bodyPr>
            <a:normAutofit fontScale="62500" lnSpcReduction="20000"/>
          </a:bodyPr>
          <a:lstStyle/>
          <a:p>
            <a:pPr algn="just"/>
            <a:r>
              <a:rPr lang="en-US" sz="1600" dirty="0">
                <a:latin typeface="+mn-lt"/>
              </a:rPr>
              <a:t>Please list all currently held or applied competitive grants funded under public and/or international schemes by the team member(s). </a:t>
            </a:r>
            <a:r>
              <a:rPr lang="en-US" sz="1600" dirty="0">
                <a:effectLst/>
                <a:latin typeface="+mn-lt"/>
                <a:ea typeface="Times New Roman" panose="02020603050405020304" pitchFamily="18" charset="0"/>
              </a:rPr>
              <a:t>These include grants and projects supported by / applied to A*STAR, NMRC, NRF, MOE, Universities and other public funding agencies (as Implementing Agencies) as well as those supported by or applied to international funding agencies and industry partners. Internal institutional funding may be excluded. </a:t>
            </a:r>
            <a:r>
              <a:rPr lang="en-US" sz="1600" dirty="0">
                <a:latin typeface="+mn-lt"/>
              </a:rPr>
              <a:t>Please also provide a brief explanation on how the scope of research under each grant is different/ relates to this IAF-PP application.</a:t>
            </a:r>
          </a:p>
          <a:p>
            <a:endParaRPr lang="en-SG" dirty="0"/>
          </a:p>
        </p:txBody>
      </p:sp>
      <p:sp>
        <p:nvSpPr>
          <p:cNvPr id="4" name="Slide Number Placeholder 3">
            <a:extLst>
              <a:ext uri="{FF2B5EF4-FFF2-40B4-BE49-F238E27FC236}">
                <a16:creationId xmlns:a16="http://schemas.microsoft.com/office/drawing/2014/main" id="{13B8C0B2-05F1-4574-BBDB-49D1ABE17F89}"/>
              </a:ext>
            </a:extLst>
          </p:cNvPr>
          <p:cNvSpPr>
            <a:spLocks noGrp="1"/>
          </p:cNvSpPr>
          <p:nvPr>
            <p:ph type="sldNum" sz="quarter" idx="12"/>
          </p:nvPr>
        </p:nvSpPr>
        <p:spPr/>
        <p:txBody>
          <a:bodyPr/>
          <a:lstStyle/>
          <a:p>
            <a:fld id="{BC967547-7B0C-4E55-AE46-8B4D62E8AA32}" type="slidenum">
              <a:rPr lang="en-SG" smtClean="0">
                <a:solidFill>
                  <a:prstClr val="black">
                    <a:tint val="75000"/>
                  </a:prstClr>
                </a:solidFill>
              </a:rPr>
              <a:pPr/>
              <a:t>5</a:t>
            </a:fld>
            <a:endParaRPr lang="en-SG">
              <a:solidFill>
                <a:prstClr val="black">
                  <a:tint val="75000"/>
                </a:prstClr>
              </a:solidFill>
            </a:endParaRPr>
          </a:p>
        </p:txBody>
      </p:sp>
      <p:sp>
        <p:nvSpPr>
          <p:cNvPr id="6" name="TextBox 5">
            <a:extLst>
              <a:ext uri="{FF2B5EF4-FFF2-40B4-BE49-F238E27FC236}">
                <a16:creationId xmlns:a16="http://schemas.microsoft.com/office/drawing/2014/main" id="{722A8B7E-7D04-47D0-A98A-36598E8D1AEA}"/>
              </a:ext>
            </a:extLst>
          </p:cNvPr>
          <p:cNvSpPr txBox="1"/>
          <p:nvPr/>
        </p:nvSpPr>
        <p:spPr>
          <a:xfrm>
            <a:off x="1055440" y="-27384"/>
            <a:ext cx="964907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INDUSTRY ALIGNMENT FUND – PRE-POSITIONING PROGRAMME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LIST OF COMPETITIVE GRANTS BY TEAM MEMBERS</a:t>
            </a:r>
            <a:endParaRPr kumimoji="0" lang="en-SG"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aphicFrame>
        <p:nvGraphicFramePr>
          <p:cNvPr id="5" name="Table 4">
            <a:extLst>
              <a:ext uri="{FF2B5EF4-FFF2-40B4-BE49-F238E27FC236}">
                <a16:creationId xmlns:a16="http://schemas.microsoft.com/office/drawing/2014/main" id="{EB02639F-79AF-4E70-AF91-1A57E11C6B2F}"/>
              </a:ext>
            </a:extLst>
          </p:cNvPr>
          <p:cNvGraphicFramePr>
            <a:graphicFrameLocks noGrp="1"/>
          </p:cNvGraphicFramePr>
          <p:nvPr>
            <p:extLst>
              <p:ext uri="{D42A27DB-BD31-4B8C-83A1-F6EECF244321}">
                <p14:modId xmlns:p14="http://schemas.microsoft.com/office/powerpoint/2010/main" val="1605025035"/>
              </p:ext>
            </p:extLst>
          </p:nvPr>
        </p:nvGraphicFramePr>
        <p:xfrm>
          <a:off x="1006551" y="1415676"/>
          <a:ext cx="10873207" cy="2157340"/>
        </p:xfrm>
        <a:graphic>
          <a:graphicData uri="http://schemas.openxmlformats.org/drawingml/2006/table">
            <a:tbl>
              <a:tblPr/>
              <a:tblGrid>
                <a:gridCol w="1559856">
                  <a:extLst>
                    <a:ext uri="{9D8B030D-6E8A-4147-A177-3AD203B41FA5}">
                      <a16:colId xmlns:a16="http://schemas.microsoft.com/office/drawing/2014/main" val="2879240658"/>
                    </a:ext>
                  </a:extLst>
                </a:gridCol>
                <a:gridCol w="729240">
                  <a:extLst>
                    <a:ext uri="{9D8B030D-6E8A-4147-A177-3AD203B41FA5}">
                      <a16:colId xmlns:a16="http://schemas.microsoft.com/office/drawing/2014/main" val="3607973456"/>
                    </a:ext>
                  </a:extLst>
                </a:gridCol>
                <a:gridCol w="1271720">
                  <a:extLst>
                    <a:ext uri="{9D8B030D-6E8A-4147-A177-3AD203B41FA5}">
                      <a16:colId xmlns:a16="http://schemas.microsoft.com/office/drawing/2014/main" val="406600876"/>
                    </a:ext>
                  </a:extLst>
                </a:gridCol>
                <a:gridCol w="1271720">
                  <a:extLst>
                    <a:ext uri="{9D8B030D-6E8A-4147-A177-3AD203B41FA5}">
                      <a16:colId xmlns:a16="http://schemas.microsoft.com/office/drawing/2014/main" val="764880576"/>
                    </a:ext>
                  </a:extLst>
                </a:gridCol>
                <a:gridCol w="1398892">
                  <a:extLst>
                    <a:ext uri="{9D8B030D-6E8A-4147-A177-3AD203B41FA5}">
                      <a16:colId xmlns:a16="http://schemas.microsoft.com/office/drawing/2014/main" val="2269213117"/>
                    </a:ext>
                  </a:extLst>
                </a:gridCol>
                <a:gridCol w="1080962">
                  <a:extLst>
                    <a:ext uri="{9D8B030D-6E8A-4147-A177-3AD203B41FA5}">
                      <a16:colId xmlns:a16="http://schemas.microsoft.com/office/drawing/2014/main" val="3263754622"/>
                    </a:ext>
                  </a:extLst>
                </a:gridCol>
                <a:gridCol w="3560817">
                  <a:extLst>
                    <a:ext uri="{9D8B030D-6E8A-4147-A177-3AD203B41FA5}">
                      <a16:colId xmlns:a16="http://schemas.microsoft.com/office/drawing/2014/main" val="2201939836"/>
                    </a:ext>
                  </a:extLst>
                </a:gridCol>
              </a:tblGrid>
              <a:tr h="805381">
                <a:tc>
                  <a:txBody>
                    <a:bodyPr/>
                    <a:lstStyle/>
                    <a:p>
                      <a:pPr algn="ctr">
                        <a:tabLst>
                          <a:tab pos="4114800" algn="l"/>
                        </a:tabLst>
                      </a:pPr>
                      <a:r>
                        <a:rPr lang="en-US" sz="1100" b="1" dirty="0">
                          <a:solidFill>
                            <a:schemeClr val="tx1"/>
                          </a:solidFill>
                          <a:effectLst/>
                          <a:latin typeface="Arial" panose="020B0604020202020204" pitchFamily="34" charset="0"/>
                          <a:ea typeface="Times New Roman" panose="02020603050405020304" pitchFamily="18" charset="0"/>
                        </a:rPr>
                        <a:t>Title of Research</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tabLst>
                          <a:tab pos="4114800" algn="l"/>
                        </a:tabLst>
                      </a:pPr>
                      <a:r>
                        <a:rPr lang="en-US" sz="1100" b="1" dirty="0">
                          <a:solidFill>
                            <a:schemeClr val="tx1"/>
                          </a:solidFill>
                          <a:effectLst/>
                          <a:latin typeface="Arial" panose="020B0604020202020204" pitchFamily="34" charset="0"/>
                          <a:ea typeface="Times New Roman" panose="02020603050405020304" pitchFamily="18" charset="0"/>
                        </a:rPr>
                        <a:t>Funding Agency</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tabLst>
                          <a:tab pos="4114800" algn="l"/>
                        </a:tabLst>
                      </a:pPr>
                      <a:r>
                        <a:rPr lang="en-SG" sz="1100" b="1" kern="1200" dirty="0">
                          <a:solidFill>
                            <a:schemeClr val="tx1"/>
                          </a:solidFill>
                          <a:effectLst/>
                          <a:latin typeface="Arial" panose="020B0604020202020204" pitchFamily="34" charset="0"/>
                          <a:ea typeface="Times New Roman" panose="02020603050405020304" pitchFamily="18" charset="0"/>
                          <a:cs typeface="+mn-cs"/>
                        </a:rPr>
                        <a:t>Status (Awarded / Applied)</a:t>
                      </a: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tabLst>
                          <a:tab pos="4114800" algn="l"/>
                        </a:tabLst>
                      </a:pPr>
                      <a:r>
                        <a:rPr lang="en-US" sz="1100" b="1"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p>
                      <a:pPr algn="ctr">
                        <a:tabLst>
                          <a:tab pos="4114800" algn="l"/>
                        </a:tabLst>
                      </a:pPr>
                      <a:r>
                        <a:rPr lang="en-US" sz="1100" b="1" dirty="0">
                          <a:solidFill>
                            <a:schemeClr val="tx1"/>
                          </a:solidFill>
                          <a:effectLst/>
                          <a:latin typeface="Arial" panose="020B0604020202020204" pitchFamily="34" charset="0"/>
                          <a:ea typeface="Times New Roman" panose="02020603050405020304" pitchFamily="18" charset="0"/>
                        </a:rPr>
                        <a:t>Name and Role of Team Member in listed project </a:t>
                      </a:r>
                    </a:p>
                    <a:p>
                      <a:pPr algn="ctr">
                        <a:tabLst>
                          <a:tab pos="4114800" algn="l"/>
                        </a:tabLst>
                      </a:pPr>
                      <a:r>
                        <a:rPr lang="en-US" sz="1000" b="1" dirty="0">
                          <a:solidFill>
                            <a:schemeClr val="tx1"/>
                          </a:solidFill>
                          <a:effectLst/>
                          <a:latin typeface="Arial" panose="020B0604020202020204" pitchFamily="34" charset="0"/>
                          <a:ea typeface="Times New Roman" panose="02020603050405020304" pitchFamily="18" charset="0"/>
                        </a:rPr>
                        <a:t>(e.g. PI / Co-I /Collaborator)</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tabLst>
                          <a:tab pos="4114800" algn="l"/>
                        </a:tabLst>
                      </a:pPr>
                      <a:r>
                        <a:rPr lang="en-US" sz="1100" b="1" dirty="0">
                          <a:solidFill>
                            <a:schemeClr val="tx1"/>
                          </a:solidFill>
                          <a:effectLst/>
                          <a:latin typeface="Arial" panose="020B0604020202020204" pitchFamily="34" charset="0"/>
                          <a:ea typeface="Times New Roman" panose="02020603050405020304" pitchFamily="18" charset="0"/>
                        </a:rPr>
                        <a:t>Amount of Funding Awarded/Applied (S$)</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tabLst>
                          <a:tab pos="4114800" algn="l"/>
                        </a:tabLst>
                      </a:pPr>
                      <a:r>
                        <a:rPr lang="en-US" sz="1100" b="1" dirty="0">
                          <a:solidFill>
                            <a:schemeClr val="tx1"/>
                          </a:solidFill>
                          <a:effectLst/>
                          <a:latin typeface="Arial" panose="020B0604020202020204" pitchFamily="34" charset="0"/>
                          <a:ea typeface="Times New Roman" panose="02020603050405020304" pitchFamily="18" charset="0"/>
                        </a:rPr>
                        <a:t>Support Period </a:t>
                      </a:r>
                      <a:r>
                        <a:rPr lang="en-US" sz="1000" b="1" dirty="0">
                          <a:solidFill>
                            <a:schemeClr val="tx1"/>
                          </a:solidFill>
                          <a:effectLst/>
                          <a:latin typeface="Arial" panose="020B0604020202020204" pitchFamily="34" charset="0"/>
                          <a:ea typeface="Times New Roman" panose="02020603050405020304" pitchFamily="18" charset="0"/>
                        </a:rPr>
                        <a:t>(MM/YY – MM/YY)</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tabLst>
                          <a:tab pos="4114800" algn="l"/>
                        </a:tabLst>
                      </a:pPr>
                      <a:r>
                        <a:rPr lang="en-US" sz="1100" b="1" dirty="0">
                          <a:solidFill>
                            <a:schemeClr val="tx1"/>
                          </a:solidFill>
                          <a:effectLst/>
                          <a:latin typeface="Arial" panose="020B0604020202020204" pitchFamily="34" charset="0"/>
                          <a:ea typeface="Times New Roman" panose="02020603050405020304" pitchFamily="18" charset="0"/>
                        </a:rPr>
                        <a:t>Scope of research in relation to IAF-PP proposal</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31569973"/>
                  </a:ext>
                </a:extLst>
              </a:tr>
              <a:tr h="238282">
                <a:tc>
                  <a:txBody>
                    <a:bodyPr/>
                    <a:lstStyle/>
                    <a:p>
                      <a:pP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r>
                        <a:rPr lang="en-US" sz="1100">
                          <a:solidFill>
                            <a:schemeClr val="tx1"/>
                          </a:solidFill>
                          <a:effectLst/>
                          <a:latin typeface="Arial" panose="020B0604020202020204" pitchFamily="34" charset="0"/>
                          <a:ea typeface="Times New Roman" panose="02020603050405020304" pitchFamily="18" charset="0"/>
                        </a:rPr>
                        <a:t> </a:t>
                      </a: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4114800" algn="l"/>
                        </a:tabLst>
                      </a:pPr>
                      <a:r>
                        <a:rPr lang="en-US" sz="1100">
                          <a:solidFill>
                            <a:schemeClr val="tx1"/>
                          </a:solidFill>
                          <a:effectLst/>
                          <a:latin typeface="Arial" panose="020B0604020202020204" pitchFamily="34" charset="0"/>
                          <a:ea typeface="Times New Roman" panose="02020603050405020304" pitchFamily="18" charset="0"/>
                        </a:rPr>
                        <a:t> </a:t>
                      </a: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4114800" algn="l"/>
                        </a:tabLst>
                      </a:pPr>
                      <a:r>
                        <a:rPr lang="en-US" sz="1100">
                          <a:solidFill>
                            <a:schemeClr val="tx1"/>
                          </a:solidFill>
                          <a:effectLst/>
                          <a:latin typeface="Arial" panose="020B0604020202020204" pitchFamily="34" charset="0"/>
                          <a:ea typeface="Times New Roman" panose="02020603050405020304" pitchFamily="18" charset="0"/>
                        </a:rPr>
                        <a:t> </a:t>
                      </a: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9738890"/>
                  </a:ext>
                </a:extLst>
              </a:tr>
              <a:tr h="228852">
                <a:tc>
                  <a:txBody>
                    <a:bodyPr/>
                    <a:lstStyle/>
                    <a:p>
                      <a:pP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r>
                        <a:rPr lang="en-US" sz="1100">
                          <a:solidFill>
                            <a:schemeClr val="tx1"/>
                          </a:solidFill>
                          <a:effectLst/>
                          <a:latin typeface="Arial" panose="020B0604020202020204" pitchFamily="34" charset="0"/>
                          <a:ea typeface="Times New Roman" panose="02020603050405020304" pitchFamily="18" charset="0"/>
                        </a:rPr>
                        <a:t> </a:t>
                      </a: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2743200" algn="ctr"/>
                          <a:tab pos="5486400" algn="r"/>
                          <a:tab pos="4114800" algn="l"/>
                        </a:tabLst>
                      </a:pPr>
                      <a:r>
                        <a:rPr lang="en-US" sz="1100">
                          <a:solidFill>
                            <a:schemeClr val="tx1"/>
                          </a:solidFill>
                          <a:effectLst/>
                          <a:latin typeface="Arial" panose="020B0604020202020204" pitchFamily="34" charset="0"/>
                          <a:ea typeface="Times New Roman" panose="02020603050405020304" pitchFamily="18" charset="0"/>
                        </a:rPr>
                        <a:t> </a:t>
                      </a: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2743200" algn="ctr"/>
                          <a:tab pos="5486400" algn="r"/>
                          <a:tab pos="4114800" algn="l"/>
                        </a:tabLst>
                      </a:pPr>
                      <a:r>
                        <a:rPr lang="en-US" sz="1100">
                          <a:solidFill>
                            <a:schemeClr val="tx1"/>
                          </a:solidFill>
                          <a:effectLst/>
                          <a:latin typeface="Arial" panose="020B0604020202020204" pitchFamily="34" charset="0"/>
                          <a:ea typeface="Times New Roman" panose="02020603050405020304" pitchFamily="18" charset="0"/>
                        </a:rPr>
                        <a:t> </a:t>
                      </a: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7148379"/>
                  </a:ext>
                </a:extLst>
              </a:tr>
              <a:tr h="238282">
                <a:tc>
                  <a:txBody>
                    <a:bodyPr/>
                    <a:lstStyle/>
                    <a:p>
                      <a:pPr>
                        <a:spcBef>
                          <a:spcPts val="600"/>
                        </a:spcBef>
                        <a:tabLst>
                          <a:tab pos="4114800" algn="l"/>
                        </a:tabLst>
                      </a:pPr>
                      <a:r>
                        <a:rPr lang="en-US" sz="1100">
                          <a:solidFill>
                            <a:schemeClr val="tx1"/>
                          </a:solidFill>
                          <a:effectLst/>
                          <a:latin typeface="Arial" panose="020B0604020202020204" pitchFamily="34" charset="0"/>
                          <a:ea typeface="Times New Roman" panose="02020603050405020304" pitchFamily="18" charset="0"/>
                        </a:rPr>
                        <a:t> </a:t>
                      </a: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r>
                        <a:rPr lang="en-US" sz="1100">
                          <a:solidFill>
                            <a:schemeClr val="tx1"/>
                          </a:solidFill>
                          <a:effectLst/>
                          <a:latin typeface="Arial" panose="020B0604020202020204" pitchFamily="34" charset="0"/>
                          <a:ea typeface="Times New Roman" panose="02020603050405020304" pitchFamily="18" charset="0"/>
                        </a:rPr>
                        <a:t> </a:t>
                      </a: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4114800" algn="l"/>
                        </a:tabLst>
                      </a:pPr>
                      <a:r>
                        <a:rPr lang="en-US" sz="1100" dirty="0">
                          <a:solidFill>
                            <a:schemeClr val="tx1"/>
                          </a:solidFill>
                          <a:effectLst/>
                          <a:latin typeface="Arial" panose="020B0604020202020204" pitchFamily="34" charset="0"/>
                          <a:ea typeface="Times New Roman" panose="02020603050405020304" pitchFamily="18" charset="0"/>
                        </a:rPr>
                        <a:t> </a:t>
                      </a: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449889"/>
                  </a:ext>
                </a:extLst>
              </a:tr>
              <a:tr h="238282">
                <a:tc>
                  <a:txBody>
                    <a:bodyPr/>
                    <a:lstStyle/>
                    <a:p>
                      <a:pPr>
                        <a:spcBef>
                          <a:spcPts val="600"/>
                        </a:spcBef>
                        <a:tabLst>
                          <a:tab pos="4114800" algn="l"/>
                        </a:tabLst>
                      </a:pP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1194281"/>
                  </a:ext>
                </a:extLst>
              </a:tr>
              <a:tr h="238282">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tabLst>
                          <a:tab pos="4114800" algn="l"/>
                        </a:tabLst>
                      </a:pPr>
                      <a:endParaRPr lang="en-SG" sz="1000" dirty="0">
                        <a:solidFill>
                          <a:schemeClr val="tx1"/>
                        </a:solidFill>
                        <a:effectLst/>
                        <a:latin typeface="Times New Roman" panose="02020603050405020304" pitchFamily="18" charset="0"/>
                        <a:ea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4946836"/>
                  </a:ext>
                </a:extLst>
              </a:tr>
            </a:tbl>
          </a:graphicData>
        </a:graphic>
      </p:graphicFrame>
      <p:sp>
        <p:nvSpPr>
          <p:cNvPr id="8" name="Rectangle 7">
            <a:extLst>
              <a:ext uri="{FF2B5EF4-FFF2-40B4-BE49-F238E27FC236}">
                <a16:creationId xmlns:a16="http://schemas.microsoft.com/office/drawing/2014/main" id="{7869EA26-A70A-41E4-9DF5-869C10371572}"/>
              </a:ext>
            </a:extLst>
          </p:cNvPr>
          <p:cNvSpPr/>
          <p:nvPr/>
        </p:nvSpPr>
        <p:spPr>
          <a:xfrm>
            <a:off x="1055440" y="6453336"/>
            <a:ext cx="8784976" cy="215444"/>
          </a:xfrm>
          <a:prstGeom prst="rect">
            <a:avLst/>
          </a:prstGeom>
        </p:spPr>
        <p:txBody>
          <a:bodyPr wrap="square">
            <a:spAutoFit/>
          </a:bodyPr>
          <a:lstStyle/>
          <a:p>
            <a:pPr>
              <a:defRPr/>
            </a:pPr>
            <a:r>
              <a:rPr lang="en-US" sz="800" dirty="0">
                <a:latin typeface="Arial" panose="020B0604020202020204" pitchFamily="34" charset="0"/>
                <a:cs typeface="Arial" panose="020B0604020202020204" pitchFamily="34" charset="0"/>
              </a:rPr>
              <a:t>This slide does not count toward LOI slide limit.</a:t>
            </a:r>
            <a:endParaRPr lang="en-SG" sz="8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69C564B-DDB2-40BC-8D56-8789A46A6893}"/>
              </a:ext>
            </a:extLst>
          </p:cNvPr>
          <p:cNvSpPr/>
          <p:nvPr/>
        </p:nvSpPr>
        <p:spPr>
          <a:xfrm>
            <a:off x="2423592" y="6601654"/>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
        <p:nvSpPr>
          <p:cNvPr id="11" name="Content Placeholder 2">
            <a:extLst>
              <a:ext uri="{FF2B5EF4-FFF2-40B4-BE49-F238E27FC236}">
                <a16:creationId xmlns:a16="http://schemas.microsoft.com/office/drawing/2014/main" id="{EFAA1738-1DBE-4E4D-9D92-375473EC4536}"/>
              </a:ext>
            </a:extLst>
          </p:cNvPr>
          <p:cNvSpPr txBox="1">
            <a:spLocks/>
          </p:cNvSpPr>
          <p:nvPr/>
        </p:nvSpPr>
        <p:spPr>
          <a:xfrm>
            <a:off x="961946" y="1070889"/>
            <a:ext cx="10582659" cy="374776"/>
          </a:xfrm>
          <a:prstGeom prst="rect">
            <a:avLst/>
          </a:prstGeom>
        </p:spPr>
        <p:txBody>
          <a:bodyPr vert="horz" lIns="91440" tIns="45720" rIns="91440" bIns="45720" rtlCol="0">
            <a:normAutofit lnSpcReduction="10000"/>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200" kern="1200">
                <a:solidFill>
                  <a:schemeClr val="tx1"/>
                </a:solidFill>
                <a:latin typeface="Open Sans"/>
                <a:ea typeface="+mn-ea"/>
                <a:cs typeface="Open Sans"/>
              </a:defRPr>
            </a:lvl1pPr>
            <a:lvl2pPr marL="342900" indent="-171450" algn="l" defTabSz="685800" rtl="0" eaLnBrk="1" latinLnBrk="0" hangingPunct="1">
              <a:spcBef>
                <a:spcPct val="20000"/>
              </a:spcBef>
              <a:buFont typeface="Arial" pitchFamily="34" charset="0"/>
              <a:buChar char="–"/>
              <a:defRPr sz="1350" kern="1200">
                <a:solidFill>
                  <a:schemeClr val="tx1"/>
                </a:solidFill>
                <a:latin typeface="Arial" pitchFamily="34" charset="0"/>
                <a:ea typeface="+mn-ea"/>
                <a:cs typeface="Arial" pitchFamily="34" charset="0"/>
              </a:defRPr>
            </a:lvl2pPr>
            <a:lvl3pPr marL="514350" indent="-171450" algn="l" defTabSz="6858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685800" indent="-171450" algn="l" defTabSz="6858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4pPr>
            <a:lvl5pPr marL="857250" indent="-171450" algn="l" defTabSz="6858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just"/>
            <a:r>
              <a:rPr lang="en-US" sz="1000" dirty="0">
                <a:latin typeface="+mn-lt"/>
              </a:rPr>
              <a:t>Please note that shortlisted LOIs may be required to provide a one-page supplementary write-up which includes the scientific abstract, project outcomes and how the objective and research differ from that in the IAF-PP proposal for </a:t>
            </a:r>
            <a:r>
              <a:rPr lang="en-US" sz="1000" i="1" dirty="0">
                <a:latin typeface="+mn-lt"/>
              </a:rPr>
              <a:t>each</a:t>
            </a:r>
            <a:r>
              <a:rPr lang="en-US" sz="1000" dirty="0">
                <a:latin typeface="+mn-lt"/>
              </a:rPr>
              <a:t> related grant.</a:t>
            </a:r>
            <a:endParaRPr lang="en-SG" sz="1000" dirty="0">
              <a:latin typeface="+mn-lt"/>
            </a:endParaRPr>
          </a:p>
        </p:txBody>
      </p:sp>
    </p:spTree>
    <p:extLst>
      <p:ext uri="{BB962C8B-B14F-4D97-AF65-F5344CB8AC3E}">
        <p14:creationId xmlns:p14="http://schemas.microsoft.com/office/powerpoint/2010/main" val="2523341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49668515"/>
              </p:ext>
            </p:extLst>
          </p:nvPr>
        </p:nvGraphicFramePr>
        <p:xfrm>
          <a:off x="983432" y="927656"/>
          <a:ext cx="10873208" cy="5165640"/>
        </p:xfrm>
        <a:graphic>
          <a:graphicData uri="http://schemas.openxmlformats.org/drawingml/2006/table">
            <a:tbl>
              <a:tblPr firstRow="1" bandRow="1">
                <a:tableStyleId>{5C22544A-7EE6-4342-B048-85BDC9FD1C3A}</a:tableStyleId>
              </a:tblPr>
              <a:tblGrid>
                <a:gridCol w="1639049">
                  <a:extLst>
                    <a:ext uri="{9D8B030D-6E8A-4147-A177-3AD203B41FA5}">
                      <a16:colId xmlns:a16="http://schemas.microsoft.com/office/drawing/2014/main" val="20000"/>
                    </a:ext>
                  </a:extLst>
                </a:gridCol>
                <a:gridCol w="9234159">
                  <a:extLst>
                    <a:ext uri="{9D8B030D-6E8A-4147-A177-3AD203B41FA5}">
                      <a16:colId xmlns:a16="http://schemas.microsoft.com/office/drawing/2014/main" val="20001"/>
                    </a:ext>
                  </a:extLst>
                </a:gridCol>
              </a:tblGrid>
              <a:tr h="1721880">
                <a:tc>
                  <a:txBody>
                    <a:bodyPr/>
                    <a:lstStyle/>
                    <a:p>
                      <a:r>
                        <a:rPr lang="en-GB" sz="1200" b="1" baseline="0" dirty="0">
                          <a:solidFill>
                            <a:schemeClr val="tx1"/>
                          </a:solidFill>
                          <a:latin typeface="Arial" panose="020B0604020202020204" pitchFamily="34" charset="0"/>
                          <a:cs typeface="Arial" panose="020B0604020202020204" pitchFamily="34" charset="0"/>
                        </a:rPr>
                        <a:t>Potential IP Outcomes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Provide information on the team’s IP strategy (including potential know-hows, patents, licensing, spinoff, </a:t>
                      </a:r>
                      <a:r>
                        <a:rPr lang="en-US" sz="1000" b="0" kern="1200" baseline="0" dirty="0" err="1">
                          <a:solidFill>
                            <a:schemeClr val="bg1">
                              <a:lumMod val="50000"/>
                            </a:schemeClr>
                          </a:solidFill>
                          <a:latin typeface="Arial" panose="020B0604020202020204" pitchFamily="34" charset="0"/>
                          <a:ea typeface="+mn-ea"/>
                          <a:cs typeface="Arial" panose="020B0604020202020204" pitchFamily="34" charset="0"/>
                        </a:rPr>
                        <a:t>etc</a:t>
                      </a: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 What is the team’s IP management plan?</a:t>
                      </a:r>
                    </a:p>
                    <a:p>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Please also address the following where relevant for your proposal:</a:t>
                      </a:r>
                    </a:p>
                    <a:p>
                      <a:pPr marL="171450" indent="-171450">
                        <a:buFontTx/>
                        <a:buChar char="-"/>
                      </a:pP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What are the foreground IP arrangements such as ownership (e.g. SDSO, JDJO)?</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Would the potential foreground IP reside in Singapore?</a:t>
                      </a:r>
                    </a:p>
                    <a:p>
                      <a:pPr marL="171450" indent="-171450">
                        <a:buFontTx/>
                        <a:buChar char="-"/>
                      </a:pP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Was a Freedom to Operate (FTO) analysis performed?</a:t>
                      </a:r>
                    </a:p>
                    <a:p>
                      <a:endParaRPr lang="en-US" sz="1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1721880">
                <a:tc>
                  <a:txBody>
                    <a:bodyPr/>
                    <a:lstStyle/>
                    <a:p>
                      <a:r>
                        <a:rPr lang="en-GB" sz="1200" b="1" baseline="0" dirty="0">
                          <a:solidFill>
                            <a:schemeClr val="tx1"/>
                          </a:solidFill>
                          <a:latin typeface="Arial" panose="020B0604020202020204" pitchFamily="34" charset="0"/>
                          <a:cs typeface="Arial" panose="020B0604020202020204" pitchFamily="34" charset="0"/>
                        </a:rPr>
                        <a:t>Business Engagement Strategy</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Provide information on the team’s Business Engagement Strategy:</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For the confirmed partners on slide 3, what are the engagement timelines, and when does the team expect RCAs to be secured?</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For potential partners listed on slide 3, how and when does the team intend to engage each partner?</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Should interest from the listed partners not materialize, what is the team’s strategy to identify and engage other partners?</a:t>
                      </a:r>
                      <a:endParaRPr lang="en-US" sz="1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391666361"/>
                  </a:ext>
                </a:extLst>
              </a:tr>
              <a:tr h="1721880">
                <a:tc>
                  <a:txBody>
                    <a:bodyPr/>
                    <a:lstStyle/>
                    <a:p>
                      <a:r>
                        <a:rPr lang="en-GB" sz="1200" b="1" baseline="0" dirty="0">
                          <a:solidFill>
                            <a:schemeClr val="tx1"/>
                          </a:solidFill>
                          <a:latin typeface="Arial" panose="020B0604020202020204" pitchFamily="34" charset="0"/>
                          <a:cs typeface="Arial" panose="020B0604020202020204" pitchFamily="34" charset="0"/>
                        </a:rPr>
                        <a:t>Project Management Plans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Provide information on the team’s Project Management Plans: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Does the team intend to hire a fresh project manager, or rely on existing in-house project management units?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1000" b="0" kern="1200" baseline="0" dirty="0">
                          <a:solidFill>
                            <a:schemeClr val="bg1">
                              <a:lumMod val="50000"/>
                            </a:schemeClr>
                          </a:solidFill>
                          <a:latin typeface="Arial" panose="020B0604020202020204" pitchFamily="34" charset="0"/>
                          <a:ea typeface="+mn-ea"/>
                          <a:cs typeface="Arial" panose="020B0604020202020204" pitchFamily="34" charset="0"/>
                        </a:rPr>
                        <a:t>What are the key risks for this project, and how does the team intend to mitigate them?</a:t>
                      </a:r>
                      <a:endParaRPr lang="en-US" sz="1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58739088"/>
                  </a:ext>
                </a:extLst>
              </a:tr>
            </a:tbl>
          </a:graphicData>
        </a:graphic>
      </p:graphicFrame>
      <p:sp>
        <p:nvSpPr>
          <p:cNvPr id="6" name="Title 1"/>
          <p:cNvSpPr txBox="1">
            <a:spLocks/>
          </p:cNvSpPr>
          <p:nvPr/>
        </p:nvSpPr>
        <p:spPr>
          <a:xfrm>
            <a:off x="1374424" y="254041"/>
            <a:ext cx="8784976" cy="5486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SG" sz="1600" b="1" dirty="0">
                <a:solidFill>
                  <a:prstClr val="black"/>
                </a:solidFill>
                <a:latin typeface="Arial" panose="020B0604020202020204" pitchFamily="34" charset="0"/>
                <a:cs typeface="Arial" panose="020B0604020202020204" pitchFamily="34" charset="0"/>
              </a:rPr>
              <a:t>INDUSTRY ALIGNMENT FUND – PRE-POSITIONING PROGRAMME</a:t>
            </a:r>
            <a:br>
              <a:rPr lang="en-SG" sz="1600" dirty="0">
                <a:solidFill>
                  <a:prstClr val="black"/>
                </a:solidFill>
                <a:latin typeface="Arial" panose="020B0604020202020204" pitchFamily="34" charset="0"/>
                <a:cs typeface="Arial" panose="020B0604020202020204" pitchFamily="34" charset="0"/>
              </a:rPr>
            </a:br>
            <a:r>
              <a:rPr lang="en-SG" sz="1600" b="1" dirty="0">
                <a:solidFill>
                  <a:prstClr val="black"/>
                </a:solidFill>
                <a:latin typeface="Arial" panose="020B0604020202020204" pitchFamily="34" charset="0"/>
                <a:cs typeface="Arial" panose="020B0604020202020204" pitchFamily="34" charset="0"/>
              </a:rPr>
              <a:t>LETTER OF INTENT – POTENTIAL IP OUTCOMES</a:t>
            </a:r>
            <a:endParaRPr lang="en-SG" sz="1600" dirty="0">
              <a:latin typeface="Arial" panose="020B0604020202020204" pitchFamily="34" charset="0"/>
              <a:cs typeface="Arial" panose="020B0604020202020204" pitchFamily="34" charset="0"/>
            </a:endParaRPr>
          </a:p>
        </p:txBody>
      </p:sp>
      <p:sp>
        <p:nvSpPr>
          <p:cNvPr id="12" name="Rectangle 11"/>
          <p:cNvSpPr/>
          <p:nvPr/>
        </p:nvSpPr>
        <p:spPr>
          <a:xfrm>
            <a:off x="2423592" y="6601654"/>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
        <p:nvSpPr>
          <p:cNvPr id="5" name="Rectangle 4">
            <a:extLst>
              <a:ext uri="{FF2B5EF4-FFF2-40B4-BE49-F238E27FC236}">
                <a16:creationId xmlns:a16="http://schemas.microsoft.com/office/drawing/2014/main" id="{9033E23A-E84A-4E69-A033-5FC38F065BC6}"/>
              </a:ext>
            </a:extLst>
          </p:cNvPr>
          <p:cNvSpPr/>
          <p:nvPr/>
        </p:nvSpPr>
        <p:spPr>
          <a:xfrm>
            <a:off x="983432" y="6451613"/>
            <a:ext cx="8784976" cy="215444"/>
          </a:xfrm>
          <a:prstGeom prst="rect">
            <a:avLst/>
          </a:prstGeom>
        </p:spPr>
        <p:txBody>
          <a:bodyPr wrap="square">
            <a:spAutoFit/>
          </a:bodyPr>
          <a:lstStyle/>
          <a:p>
            <a:pPr>
              <a:defRPr/>
            </a:pPr>
            <a:r>
              <a:rPr lang="en-US" sz="800" dirty="0">
                <a:latin typeface="Arial" panose="020B0604020202020204" pitchFamily="34" charset="0"/>
                <a:cs typeface="Arial" panose="020B0604020202020204" pitchFamily="34" charset="0"/>
              </a:rPr>
              <a:t>This slide does not count toward LOI slide limit.</a:t>
            </a:r>
            <a:endParaRPr lang="en-SG" sz="800" dirty="0">
              <a:latin typeface="Arial" panose="020B0604020202020204" pitchFamily="34" charset="0"/>
              <a:cs typeface="Arial" panose="020B0604020202020204" pitchFamily="34" charset="0"/>
            </a:endParaRPr>
          </a:p>
        </p:txBody>
      </p:sp>
      <p:sp>
        <p:nvSpPr>
          <p:cNvPr id="7" name="Rectangle 4">
            <a:extLst>
              <a:ext uri="{FF2B5EF4-FFF2-40B4-BE49-F238E27FC236}">
                <a16:creationId xmlns:a16="http://schemas.microsoft.com/office/drawing/2014/main" id="{714083C2-7326-45EE-E35B-C7DDC6DD0C0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spTree>
    <p:extLst>
      <p:ext uri="{BB962C8B-B14F-4D97-AF65-F5344CB8AC3E}">
        <p14:creationId xmlns:p14="http://schemas.microsoft.com/office/powerpoint/2010/main" val="666765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00220416"/>
              </p:ext>
            </p:extLst>
          </p:nvPr>
        </p:nvGraphicFramePr>
        <p:xfrm>
          <a:off x="1055440" y="836711"/>
          <a:ext cx="10873208" cy="4608514"/>
        </p:xfrm>
        <a:graphic>
          <a:graphicData uri="http://schemas.openxmlformats.org/drawingml/2006/table">
            <a:tbl>
              <a:tblPr firstRow="1" bandRow="1">
                <a:tableStyleId>{5C22544A-7EE6-4342-B048-85BDC9FD1C3A}</a:tableStyleId>
              </a:tblPr>
              <a:tblGrid>
                <a:gridCol w="1639049">
                  <a:extLst>
                    <a:ext uri="{9D8B030D-6E8A-4147-A177-3AD203B41FA5}">
                      <a16:colId xmlns:a16="http://schemas.microsoft.com/office/drawing/2014/main" val="20000"/>
                    </a:ext>
                  </a:extLst>
                </a:gridCol>
                <a:gridCol w="9234159">
                  <a:extLst>
                    <a:ext uri="{9D8B030D-6E8A-4147-A177-3AD203B41FA5}">
                      <a16:colId xmlns:a16="http://schemas.microsoft.com/office/drawing/2014/main" val="20001"/>
                    </a:ext>
                  </a:extLst>
                </a:gridCol>
              </a:tblGrid>
              <a:tr h="432049">
                <a:tc rowSpan="3">
                  <a:txBody>
                    <a:bodyPr/>
                    <a:lstStyle/>
                    <a:p>
                      <a:r>
                        <a:rPr lang="en-GB" sz="1200" b="1" baseline="0" dirty="0">
                          <a:solidFill>
                            <a:schemeClr val="tx1"/>
                          </a:solidFill>
                          <a:latin typeface="Arial" panose="020B0604020202020204" pitchFamily="34" charset="0"/>
                          <a:cs typeface="Arial" panose="020B0604020202020204" pitchFamily="34" charset="0"/>
                        </a:rPr>
                        <a:t>RESUBMISSION</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indent="0">
                        <a:buFontTx/>
                        <a:buNone/>
                      </a:pPr>
                      <a:r>
                        <a:rPr lang="en-US" sz="1000" b="1" dirty="0">
                          <a:solidFill>
                            <a:schemeClr val="tx1"/>
                          </a:solidFill>
                          <a:latin typeface="Arial" panose="020B0604020202020204" pitchFamily="34" charset="0"/>
                          <a:cs typeface="Arial" panose="020B0604020202020204" pitchFamily="34" charset="0"/>
                        </a:rPr>
                        <a:t>Title of Original LOI</a:t>
                      </a:r>
                      <a:r>
                        <a:rPr lang="en-US" sz="1000" b="0" dirty="0">
                          <a:solidFill>
                            <a:schemeClr val="tx1"/>
                          </a:solidFill>
                          <a:latin typeface="Arial" panose="020B0604020202020204" pitchFamily="34" charset="0"/>
                          <a:cs typeface="Arial" panose="020B0604020202020204" pitchFamily="34" charset="0"/>
                        </a:rPr>
                        <a:t>: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317029323"/>
                  </a:ext>
                </a:extLst>
              </a:tr>
              <a:tr h="360040">
                <a:tc vMerge="1">
                  <a:txBody>
                    <a:bodyPr/>
                    <a:lstStyle/>
                    <a:p>
                      <a:endParaRPr lang="en-GB" sz="1200" b="1" baseline="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indent="0">
                        <a:buFontTx/>
                        <a:buNone/>
                      </a:pPr>
                      <a:r>
                        <a:rPr lang="en-US" sz="1000" b="1" dirty="0">
                          <a:solidFill>
                            <a:schemeClr val="tx1"/>
                          </a:solidFill>
                          <a:latin typeface="Arial" panose="020B0604020202020204" pitchFamily="34" charset="0"/>
                          <a:cs typeface="Arial" panose="020B0604020202020204" pitchFamily="34" charset="0"/>
                        </a:rPr>
                        <a:t>Date the original LOI was reviewed by the LOI Review Panel</a:t>
                      </a:r>
                      <a:r>
                        <a:rPr lang="en-US" sz="1000" b="0" dirty="0">
                          <a:solidFill>
                            <a:schemeClr val="tx1"/>
                          </a:solidFill>
                          <a:latin typeface="Arial" panose="020B0604020202020204" pitchFamily="34" charset="0"/>
                          <a:cs typeface="Arial" panose="020B0604020202020204" pitchFamily="34" charset="0"/>
                        </a:rPr>
                        <a:t>: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690454593"/>
                  </a:ext>
                </a:extLst>
              </a:tr>
              <a:tr h="1512169">
                <a:tc vMerge="1">
                  <a:txBody>
                    <a:bodyPr/>
                    <a:lstStyle/>
                    <a:p>
                      <a:r>
                        <a:rPr lang="en-GB" sz="1200" b="1" baseline="0" dirty="0">
                          <a:solidFill>
                            <a:schemeClr val="tx1"/>
                          </a:solidFill>
                          <a:latin typeface="Arial" panose="020B0604020202020204" pitchFamily="34" charset="0"/>
                          <a:cs typeface="Arial" panose="020B0604020202020204" pitchFamily="34" charset="0"/>
                        </a:rPr>
                        <a:t>RESUBMISSION</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a:solidFill>
                            <a:schemeClr val="tx1"/>
                          </a:solidFill>
                          <a:latin typeface="Arial" panose="020B0604020202020204" pitchFamily="34" charset="0"/>
                          <a:ea typeface="+mn-ea"/>
                          <a:cs typeface="Arial" panose="020B0604020202020204" pitchFamily="34" charset="0"/>
                        </a:rPr>
                        <a:t>Provide a comparison between the previous submission and the resubmission. Do include details of the changes to the proposal from the original LOI on this slide.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a:solidFill>
                            <a:schemeClr val="tx1"/>
                          </a:solidFill>
                          <a:latin typeface="Arial" panose="020B0604020202020204" pitchFamily="34" charset="0"/>
                          <a:ea typeface="+mn-ea"/>
                          <a:cs typeface="Arial" panose="020B0604020202020204" pitchFamily="34" charset="0"/>
                        </a:rPr>
                        <a:t>Please include the Team’s responses to the LOI Review Panel’s Comments in the supplementary slides.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47">
                <a:tc row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baseline="0" dirty="0">
                          <a:solidFill>
                            <a:schemeClr val="tx1"/>
                          </a:solidFill>
                          <a:latin typeface="Arial" panose="020B0604020202020204" pitchFamily="34" charset="0"/>
                          <a:cs typeface="Arial" panose="020B0604020202020204" pitchFamily="34" charset="0"/>
                        </a:rPr>
                        <a:t>SUBMISSION FOR PHASE 2 FUNDING</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indent="0">
                        <a:buFontTx/>
                        <a:buNone/>
                      </a:pPr>
                      <a:r>
                        <a:rPr lang="en-US" sz="1000" b="1" dirty="0">
                          <a:solidFill>
                            <a:schemeClr val="tx1"/>
                          </a:solidFill>
                          <a:latin typeface="Arial" panose="020B0604020202020204" pitchFamily="34" charset="0"/>
                          <a:cs typeface="Arial" panose="020B0604020202020204" pitchFamily="34" charset="0"/>
                        </a:rPr>
                        <a:t>Title and Project Number of Awarded IAF-PP Project</a:t>
                      </a:r>
                      <a:r>
                        <a:rPr lang="en-US" sz="1000" b="0" dirty="0">
                          <a:solidFill>
                            <a:schemeClr val="tx1"/>
                          </a:solidFill>
                          <a:latin typeface="Arial" panose="020B0604020202020204" pitchFamily="34" charset="0"/>
                          <a:cs typeface="Arial" panose="020B0604020202020204" pitchFamily="34" charset="0"/>
                        </a:rPr>
                        <a:t>: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567924310"/>
                  </a:ext>
                </a:extLst>
              </a:tr>
              <a:tr h="360040">
                <a:tc vMerge="1">
                  <a:txBody>
                    <a:bodyPr/>
                    <a:lstStyle/>
                    <a:p>
                      <a:endParaRPr lang="en-GB" sz="1200" b="1" baseline="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indent="0">
                        <a:buFontTx/>
                        <a:buNone/>
                      </a:pPr>
                      <a:r>
                        <a:rPr lang="en-US" sz="1000" b="1" dirty="0">
                          <a:solidFill>
                            <a:schemeClr val="tx1"/>
                          </a:solidFill>
                          <a:latin typeface="Arial" panose="020B0604020202020204" pitchFamily="34" charset="0"/>
                          <a:cs typeface="Arial" panose="020B0604020202020204" pitchFamily="34" charset="0"/>
                        </a:rPr>
                        <a:t>Date of Midterm Review / Final Review of the Awarded IAF-PP Project</a:t>
                      </a:r>
                      <a:r>
                        <a:rPr lang="en-US" sz="1000" b="0" dirty="0">
                          <a:solidFill>
                            <a:schemeClr val="tx1"/>
                          </a:solidFill>
                          <a:latin typeface="Arial" panose="020B0604020202020204" pitchFamily="34" charset="0"/>
                          <a:cs typeface="Arial" panose="020B0604020202020204" pitchFamily="34" charset="0"/>
                        </a:rPr>
                        <a:t>: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786976491"/>
                  </a:ext>
                </a:extLst>
              </a:tr>
              <a:tr h="1512169">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baseline="0" dirty="0">
                          <a:solidFill>
                            <a:schemeClr val="tx1"/>
                          </a:solidFill>
                          <a:latin typeface="Arial" panose="020B0604020202020204" pitchFamily="34" charset="0"/>
                          <a:cs typeface="Arial" panose="020B0604020202020204" pitchFamily="34" charset="0"/>
                        </a:rPr>
                        <a:t>SUBMISSION FOR PHASE 2 FUNDING</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indent="0">
                        <a:buFontTx/>
                        <a:buNone/>
                      </a:pPr>
                      <a:r>
                        <a:rPr lang="en-US" sz="1000" b="0" dirty="0">
                          <a:solidFill>
                            <a:schemeClr val="tx1"/>
                          </a:solidFill>
                          <a:latin typeface="Arial" panose="020B0604020202020204" pitchFamily="34" charset="0"/>
                          <a:cs typeface="Arial" panose="020B0604020202020204" pitchFamily="34" charset="0"/>
                        </a:rPr>
                        <a:t>Please provide the following on this slide:</a:t>
                      </a:r>
                    </a:p>
                    <a:p>
                      <a:pPr marL="0" indent="0">
                        <a:buFontTx/>
                        <a:buNone/>
                      </a:pPr>
                      <a:r>
                        <a:rPr lang="en-US" sz="1000" b="0" dirty="0">
                          <a:solidFill>
                            <a:schemeClr val="tx1"/>
                          </a:solidFill>
                          <a:latin typeface="Arial" panose="020B0604020202020204" pitchFamily="34" charset="0"/>
                          <a:cs typeface="Arial" panose="020B0604020202020204" pitchFamily="34" charset="0"/>
                        </a:rPr>
                        <a:t>1) Indicate what the difference between the Awarded IAF-PP Project and the submission for Phase 2 Funding is. </a:t>
                      </a:r>
                    </a:p>
                    <a:p>
                      <a:pPr marL="0" indent="0">
                        <a:buFontTx/>
                        <a:buNone/>
                      </a:pPr>
                      <a:r>
                        <a:rPr lang="en-SG" sz="1000" b="0" dirty="0">
                          <a:solidFill>
                            <a:schemeClr val="tx1"/>
                          </a:solidFill>
                          <a:latin typeface="Arial" panose="020B0604020202020204" pitchFamily="34" charset="0"/>
                          <a:cs typeface="Arial" panose="020B0604020202020204" pitchFamily="34" charset="0"/>
                        </a:rPr>
                        <a:t>2) Summary of progress and research outputs of the previous project (i.e. the awarded IAF-PP project)</a:t>
                      </a:r>
                    </a:p>
                    <a:p>
                      <a:pPr marL="0" indent="0">
                        <a:buFontTx/>
                        <a:buNone/>
                      </a:pPr>
                      <a:r>
                        <a:rPr lang="en-US" sz="1000" b="0" dirty="0">
                          <a:solidFill>
                            <a:schemeClr val="tx1"/>
                          </a:solidFill>
                          <a:latin typeface="Arial" panose="020B0604020202020204" pitchFamily="34" charset="0"/>
                          <a:cs typeface="Arial" panose="020B0604020202020204" pitchFamily="34" charset="0"/>
                        </a:rPr>
                        <a:t>3) List the KPIs and IRS amounts achieved for the previous project</a:t>
                      </a:r>
                    </a:p>
                    <a:p>
                      <a:pPr marL="0" indent="0">
                        <a:buFontTx/>
                        <a:buNone/>
                      </a:pPr>
                      <a:endParaRPr lang="en-US" sz="1000" b="0" dirty="0">
                        <a:solidFill>
                          <a:schemeClr val="tx1"/>
                        </a:solidFill>
                        <a:latin typeface="Arial" panose="020B0604020202020204" pitchFamily="34" charset="0"/>
                        <a:cs typeface="Arial" panose="020B0604020202020204" pitchFamily="34" charset="0"/>
                      </a:endParaRPr>
                    </a:p>
                    <a:p>
                      <a:pPr marL="0" indent="0">
                        <a:buFontTx/>
                        <a:buNone/>
                      </a:pPr>
                      <a:r>
                        <a:rPr lang="en-US" sz="1000" b="0" baseline="0" dirty="0">
                          <a:solidFill>
                            <a:schemeClr val="tx1"/>
                          </a:solidFill>
                          <a:latin typeface="Arial" panose="020B0604020202020204" pitchFamily="34" charset="0"/>
                          <a:cs typeface="Arial" panose="020B0604020202020204" pitchFamily="34" charset="0"/>
                        </a:rPr>
                        <a:t>If more space is needed for elaboration, please detail in supplementary slides.</a:t>
                      </a:r>
                      <a:endParaRPr lang="en-US" sz="1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814969123"/>
                  </a:ext>
                </a:extLst>
              </a:tr>
            </a:tbl>
          </a:graphicData>
        </a:graphic>
      </p:graphicFrame>
      <p:sp>
        <p:nvSpPr>
          <p:cNvPr id="6" name="Title 1"/>
          <p:cNvSpPr txBox="1">
            <a:spLocks/>
          </p:cNvSpPr>
          <p:nvPr/>
        </p:nvSpPr>
        <p:spPr>
          <a:xfrm>
            <a:off x="1374424" y="44624"/>
            <a:ext cx="8784976" cy="5486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SG" sz="1600" b="1" dirty="0">
                <a:solidFill>
                  <a:prstClr val="black"/>
                </a:solidFill>
                <a:latin typeface="Arial" panose="020B0604020202020204" pitchFamily="34" charset="0"/>
                <a:cs typeface="Arial" panose="020B0604020202020204" pitchFamily="34" charset="0"/>
              </a:rPr>
              <a:t>INDUSTRY ALIGNMENT FUND – PRE-POSITIONING PROGRAMME</a:t>
            </a:r>
            <a:br>
              <a:rPr lang="en-SG" sz="1600" dirty="0">
                <a:solidFill>
                  <a:prstClr val="black"/>
                </a:solidFill>
                <a:latin typeface="Arial" panose="020B0604020202020204" pitchFamily="34" charset="0"/>
                <a:cs typeface="Arial" panose="020B0604020202020204" pitchFamily="34" charset="0"/>
              </a:rPr>
            </a:br>
            <a:r>
              <a:rPr lang="en-SG" sz="1600" b="1" dirty="0">
                <a:solidFill>
                  <a:prstClr val="black"/>
                </a:solidFill>
                <a:latin typeface="Arial" panose="020B0604020202020204" pitchFamily="34" charset="0"/>
                <a:cs typeface="Arial" panose="020B0604020202020204" pitchFamily="34" charset="0"/>
              </a:rPr>
              <a:t>LETTER OF INTENT – RESUBMISSION OR SUBMISSION FOR PHASE 2 FUNDING</a:t>
            </a:r>
            <a:endParaRPr lang="en-SG" sz="1600" dirty="0">
              <a:latin typeface="Arial" panose="020B0604020202020204" pitchFamily="34" charset="0"/>
              <a:cs typeface="Arial" panose="020B0604020202020204" pitchFamily="34" charset="0"/>
            </a:endParaRPr>
          </a:p>
        </p:txBody>
      </p:sp>
      <p:sp>
        <p:nvSpPr>
          <p:cNvPr id="12" name="Rectangle 11"/>
          <p:cNvSpPr/>
          <p:nvPr/>
        </p:nvSpPr>
        <p:spPr>
          <a:xfrm>
            <a:off x="2423592" y="6601654"/>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
        <p:nvSpPr>
          <p:cNvPr id="5" name="Rectangle 4">
            <a:extLst>
              <a:ext uri="{FF2B5EF4-FFF2-40B4-BE49-F238E27FC236}">
                <a16:creationId xmlns:a16="http://schemas.microsoft.com/office/drawing/2014/main" id="{9033E23A-E84A-4E69-A033-5FC38F065BC6}"/>
              </a:ext>
            </a:extLst>
          </p:cNvPr>
          <p:cNvSpPr/>
          <p:nvPr/>
        </p:nvSpPr>
        <p:spPr>
          <a:xfrm>
            <a:off x="983432" y="6597932"/>
            <a:ext cx="8784976" cy="215444"/>
          </a:xfrm>
          <a:prstGeom prst="rect">
            <a:avLst/>
          </a:prstGeom>
        </p:spPr>
        <p:txBody>
          <a:bodyPr wrap="square">
            <a:spAutoFit/>
          </a:bodyPr>
          <a:lstStyle/>
          <a:p>
            <a:pPr>
              <a:defRPr/>
            </a:pPr>
            <a:r>
              <a:rPr lang="en-US" sz="800" dirty="0">
                <a:latin typeface="Arial" panose="020B0604020202020204" pitchFamily="34" charset="0"/>
                <a:cs typeface="Arial" panose="020B0604020202020204" pitchFamily="34" charset="0"/>
              </a:rPr>
              <a:t>This slide does not count toward LOI slide limit.</a:t>
            </a:r>
            <a:endParaRPr lang="en-SG" sz="800" dirty="0">
              <a:latin typeface="Arial" panose="020B0604020202020204" pitchFamily="34" charset="0"/>
              <a:cs typeface="Arial" panose="020B0604020202020204" pitchFamily="34" charset="0"/>
            </a:endParaRPr>
          </a:p>
        </p:txBody>
      </p:sp>
      <p:sp>
        <p:nvSpPr>
          <p:cNvPr id="2" name="Content Placeholder 2">
            <a:extLst>
              <a:ext uri="{FF2B5EF4-FFF2-40B4-BE49-F238E27FC236}">
                <a16:creationId xmlns:a16="http://schemas.microsoft.com/office/drawing/2014/main" id="{03E3C38C-37B8-1F5A-3DC3-FC20404382E6}"/>
              </a:ext>
            </a:extLst>
          </p:cNvPr>
          <p:cNvSpPr txBox="1">
            <a:spLocks/>
          </p:cNvSpPr>
          <p:nvPr/>
        </p:nvSpPr>
        <p:spPr>
          <a:xfrm>
            <a:off x="983432" y="548681"/>
            <a:ext cx="10561173" cy="288032"/>
          </a:xfrm>
          <a:prstGeom prst="rect">
            <a:avLst/>
          </a:prstGeom>
        </p:spPr>
        <p:txBody>
          <a:bodyPr vert="horz" lIns="91440" tIns="45720" rIns="91440" bIns="45720" rtlCol="0">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200" kern="1200">
                <a:solidFill>
                  <a:schemeClr val="tx1"/>
                </a:solidFill>
                <a:latin typeface="Open Sans"/>
                <a:ea typeface="+mn-ea"/>
                <a:cs typeface="Open Sans"/>
              </a:defRPr>
            </a:lvl1pPr>
            <a:lvl2pPr marL="342900" indent="-171450" algn="l" defTabSz="685800" rtl="0" eaLnBrk="1" latinLnBrk="0" hangingPunct="1">
              <a:spcBef>
                <a:spcPct val="20000"/>
              </a:spcBef>
              <a:buFont typeface="Arial" pitchFamily="34" charset="0"/>
              <a:buChar char="–"/>
              <a:defRPr sz="1350" kern="1200">
                <a:solidFill>
                  <a:schemeClr val="tx1"/>
                </a:solidFill>
                <a:latin typeface="Arial" pitchFamily="34" charset="0"/>
                <a:ea typeface="+mn-ea"/>
                <a:cs typeface="Arial" pitchFamily="34" charset="0"/>
              </a:defRPr>
            </a:lvl2pPr>
            <a:lvl3pPr marL="514350" indent="-171450" algn="l" defTabSz="6858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685800" indent="-171450" algn="l" defTabSz="6858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4pPr>
            <a:lvl5pPr marL="857250" indent="-171450" algn="l" defTabSz="6858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just"/>
            <a:r>
              <a:rPr lang="en-US" sz="1000" dirty="0">
                <a:latin typeface="+mn-lt"/>
              </a:rPr>
              <a:t>Please only fill this slide if the LOI is a resubmission or a submission to request for Phase 2 Funding. Applicants who are submitting a NEW LOI may skip this slide.</a:t>
            </a:r>
          </a:p>
          <a:p>
            <a:endParaRPr lang="en-SG" dirty="0"/>
          </a:p>
        </p:txBody>
      </p:sp>
    </p:spTree>
    <p:extLst>
      <p:ext uri="{BB962C8B-B14F-4D97-AF65-F5344CB8AC3E}">
        <p14:creationId xmlns:p14="http://schemas.microsoft.com/office/powerpoint/2010/main" val="2071194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6FCD81-9840-45A0-BBC5-84B16854447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967547-7B0C-4E55-AE46-8B4D62E8AA32}" type="slidenum">
              <a:rPr kumimoji="0" lang="en-SG" sz="1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SG" sz="18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Title 1">
            <a:extLst>
              <a:ext uri="{FF2B5EF4-FFF2-40B4-BE49-F238E27FC236}">
                <a16:creationId xmlns:a16="http://schemas.microsoft.com/office/drawing/2014/main" id="{33E61F69-012A-4DCC-950D-A6A8734E977C}"/>
              </a:ext>
            </a:extLst>
          </p:cNvPr>
          <p:cNvSpPr txBox="1">
            <a:spLocks/>
          </p:cNvSpPr>
          <p:nvPr/>
        </p:nvSpPr>
        <p:spPr>
          <a:xfrm>
            <a:off x="1055440" y="0"/>
            <a:ext cx="8784976" cy="5486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SG"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INDUSTRY ALIGNMENT FUND – PRE-POSITIONING PROGRAMME</a:t>
            </a:r>
            <a:br>
              <a:rPr kumimoji="0" lang="en-SG"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r>
              <a:rPr kumimoji="0" lang="en-SG"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LETTER OF INTENT – REVIEWERS</a:t>
            </a:r>
            <a:endParaRPr kumimoji="0" lang="en-SG"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6" name="Rectangle 5">
            <a:extLst>
              <a:ext uri="{FF2B5EF4-FFF2-40B4-BE49-F238E27FC236}">
                <a16:creationId xmlns:a16="http://schemas.microsoft.com/office/drawing/2014/main" id="{080111B1-1314-41D7-A86D-04222D7EB47C}"/>
              </a:ext>
            </a:extLst>
          </p:cNvPr>
          <p:cNvSpPr/>
          <p:nvPr/>
        </p:nvSpPr>
        <p:spPr>
          <a:xfrm>
            <a:off x="2423592" y="6601654"/>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Arial"/>
                <a:ea typeface="+mn-ea"/>
                <a:cs typeface="+mn-cs"/>
              </a:rPr>
              <a:t>OFFICIAL (CLOSED) / SENSTITIVE HIGH (WHEN FILLED)</a:t>
            </a:r>
          </a:p>
        </p:txBody>
      </p:sp>
      <p:sp>
        <p:nvSpPr>
          <p:cNvPr id="7" name="Rectangle 6">
            <a:extLst>
              <a:ext uri="{FF2B5EF4-FFF2-40B4-BE49-F238E27FC236}">
                <a16:creationId xmlns:a16="http://schemas.microsoft.com/office/drawing/2014/main" id="{FAD99B2F-0CC6-479D-843C-09832572A037}"/>
              </a:ext>
            </a:extLst>
          </p:cNvPr>
          <p:cNvSpPr/>
          <p:nvPr/>
        </p:nvSpPr>
        <p:spPr>
          <a:xfrm>
            <a:off x="983432" y="6597932"/>
            <a:ext cx="8784976"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slide does not count toward LOI slide limit.</a:t>
            </a:r>
            <a:endParaRPr kumimoji="0" lang="en-SG"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Content Placeholder 2">
            <a:extLst>
              <a:ext uri="{FF2B5EF4-FFF2-40B4-BE49-F238E27FC236}">
                <a16:creationId xmlns:a16="http://schemas.microsoft.com/office/drawing/2014/main" id="{A8D8EC3C-9AD1-4621-A37F-47A68A4B3865}"/>
              </a:ext>
            </a:extLst>
          </p:cNvPr>
          <p:cNvSpPr>
            <a:spLocks noGrp="1"/>
          </p:cNvSpPr>
          <p:nvPr>
            <p:ph idx="1"/>
          </p:nvPr>
        </p:nvSpPr>
        <p:spPr>
          <a:xfrm>
            <a:off x="1055440" y="548681"/>
            <a:ext cx="10561173" cy="1062568"/>
          </a:xfrm>
        </p:spPr>
        <p:txBody>
          <a:bodyPr>
            <a:noAutofit/>
          </a:bodyPr>
          <a:lstStyle/>
          <a:p>
            <a:r>
              <a:rPr lang="en-US" sz="1000" b="1" dirty="0">
                <a:latin typeface="+mn-lt"/>
              </a:rPr>
              <a:t>(A) Suggested Reviewers</a:t>
            </a:r>
          </a:p>
          <a:p>
            <a:r>
              <a:rPr lang="en-US" sz="1000" dirty="0">
                <a:latin typeface="+mn-lt"/>
              </a:rPr>
              <a:t>Please suggest up to 5 academic and industry reviewers who may be suitable to review the research proposal. These reviewers should fulfill these criteria:	</a:t>
            </a:r>
          </a:p>
          <a:p>
            <a:pPr marL="171450" indent="-171450">
              <a:buFont typeface="Arial" panose="020B0604020202020204" pitchFamily="34" charset="0"/>
              <a:buChar char="•"/>
            </a:pPr>
            <a:r>
              <a:rPr lang="en-US" sz="1000" dirty="0">
                <a:latin typeface="+mn-lt"/>
              </a:rPr>
              <a:t>They are experts in the subject matter and capable of offering unbiased expert opinions on the scientific merit of the proposed programme</a:t>
            </a:r>
          </a:p>
          <a:p>
            <a:pPr marL="171450" indent="-171450">
              <a:buFont typeface="Arial" panose="020B0604020202020204" pitchFamily="34" charset="0"/>
              <a:buChar char="•"/>
            </a:pPr>
            <a:r>
              <a:rPr lang="en-US" sz="1000" dirty="0">
                <a:latin typeface="+mn-lt"/>
              </a:rPr>
              <a:t>They have broad knowledge of the field</a:t>
            </a:r>
          </a:p>
          <a:p>
            <a:pPr marL="171450" indent="-171450">
              <a:buFont typeface="Arial" panose="020B0604020202020204" pitchFamily="34" charset="0"/>
              <a:buChar char="•"/>
            </a:pPr>
            <a:r>
              <a:rPr lang="en-US" sz="1000" dirty="0">
                <a:latin typeface="+mn-lt"/>
              </a:rPr>
              <a:t>They have good knowledge of global developments in the field to be able to evaluate the international competitiveness of the proposed programme and</a:t>
            </a:r>
          </a:p>
          <a:p>
            <a:pPr marL="171450" indent="-171450">
              <a:buFont typeface="Arial" panose="020B0604020202020204" pitchFamily="34" charset="0"/>
              <a:buChar char="•"/>
            </a:pPr>
            <a:r>
              <a:rPr lang="en-US" sz="1000" dirty="0">
                <a:latin typeface="+mn-lt"/>
              </a:rPr>
              <a:t>They have no relationship, direct or otherwise, with any of the team members that would create a real or apparent conflict of interest.</a:t>
            </a:r>
          </a:p>
          <a:p>
            <a:endParaRPr lang="en-SG" sz="1000" dirty="0"/>
          </a:p>
        </p:txBody>
      </p:sp>
      <p:graphicFrame>
        <p:nvGraphicFramePr>
          <p:cNvPr id="10" name="Table 9">
            <a:extLst>
              <a:ext uri="{FF2B5EF4-FFF2-40B4-BE49-F238E27FC236}">
                <a16:creationId xmlns:a16="http://schemas.microsoft.com/office/drawing/2014/main" id="{FEC6DC42-3156-475A-B196-045FD36E9E41}"/>
              </a:ext>
            </a:extLst>
          </p:cNvPr>
          <p:cNvGraphicFramePr>
            <a:graphicFrameLocks noGrp="1"/>
          </p:cNvGraphicFramePr>
          <p:nvPr>
            <p:extLst>
              <p:ext uri="{D42A27DB-BD31-4B8C-83A1-F6EECF244321}">
                <p14:modId xmlns:p14="http://schemas.microsoft.com/office/powerpoint/2010/main" val="4241700797"/>
              </p:ext>
            </p:extLst>
          </p:nvPr>
        </p:nvGraphicFramePr>
        <p:xfrm>
          <a:off x="1055440" y="1700808"/>
          <a:ext cx="10561173" cy="2165208"/>
        </p:xfrm>
        <a:graphic>
          <a:graphicData uri="http://schemas.openxmlformats.org/drawingml/2006/table">
            <a:tbl>
              <a:tblPr firstRow="1" firstCol="1" bandRow="1"/>
              <a:tblGrid>
                <a:gridCol w="1728192">
                  <a:extLst>
                    <a:ext uri="{9D8B030D-6E8A-4147-A177-3AD203B41FA5}">
                      <a16:colId xmlns:a16="http://schemas.microsoft.com/office/drawing/2014/main" val="1828580503"/>
                    </a:ext>
                  </a:extLst>
                </a:gridCol>
                <a:gridCol w="2320896">
                  <a:extLst>
                    <a:ext uri="{9D8B030D-6E8A-4147-A177-3AD203B41FA5}">
                      <a16:colId xmlns:a16="http://schemas.microsoft.com/office/drawing/2014/main" val="801844644"/>
                    </a:ext>
                  </a:extLst>
                </a:gridCol>
                <a:gridCol w="1846988">
                  <a:extLst>
                    <a:ext uri="{9D8B030D-6E8A-4147-A177-3AD203B41FA5}">
                      <a16:colId xmlns:a16="http://schemas.microsoft.com/office/drawing/2014/main" val="4001543915"/>
                    </a:ext>
                  </a:extLst>
                </a:gridCol>
                <a:gridCol w="1877013">
                  <a:extLst>
                    <a:ext uri="{9D8B030D-6E8A-4147-A177-3AD203B41FA5}">
                      <a16:colId xmlns:a16="http://schemas.microsoft.com/office/drawing/2014/main" val="2531594212"/>
                    </a:ext>
                  </a:extLst>
                </a:gridCol>
                <a:gridCol w="2788084">
                  <a:extLst>
                    <a:ext uri="{9D8B030D-6E8A-4147-A177-3AD203B41FA5}">
                      <a16:colId xmlns:a16="http://schemas.microsoft.com/office/drawing/2014/main" val="4258097490"/>
                    </a:ext>
                  </a:extLst>
                </a:gridCol>
              </a:tblGrid>
              <a:tr h="419073">
                <a:tc>
                  <a:txBody>
                    <a:bodyPr/>
                    <a:lstStyle/>
                    <a:p>
                      <a:r>
                        <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Type of reviewer (Academic/Industry)</a:t>
                      </a:r>
                      <a:endParaRPr lang="en-SG"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Name with Salutation</a:t>
                      </a:r>
                      <a:endParaRPr lang="en-SG"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Designation &amp; Organisation</a:t>
                      </a:r>
                      <a:endParaRPr lang="en-SG"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Email Address</a:t>
                      </a:r>
                      <a:endParaRPr lang="en-SG"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Research Expertise</a:t>
                      </a:r>
                      <a:endParaRPr lang="en-SG"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72736220"/>
                  </a:ext>
                </a:extLst>
              </a:tr>
              <a:tr h="349227">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spcBef>
                          <a:spcPts val="0"/>
                        </a:spcBef>
                        <a:tabLst>
                          <a:tab pos="4114800" algn="l"/>
                        </a:tabLst>
                      </a:pP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8168829"/>
                  </a:ext>
                </a:extLst>
              </a:tr>
              <a:tr h="349227">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spcBef>
                          <a:spcPts val="0"/>
                        </a:spcBef>
                        <a:tabLst>
                          <a:tab pos="4114800" algn="l"/>
                        </a:tabLst>
                      </a:pP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863239"/>
                  </a:ext>
                </a:extLst>
              </a:tr>
              <a:tr h="349227">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spcBef>
                          <a:spcPts val="0"/>
                        </a:spcBef>
                        <a:tabLst>
                          <a:tab pos="4114800" algn="l"/>
                        </a:tabLst>
                      </a:pP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3845667"/>
                  </a:ext>
                </a:extLst>
              </a:tr>
              <a:tr h="349227">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spcBef>
                          <a:spcPts val="0"/>
                        </a:spcBef>
                        <a:tabLst>
                          <a:tab pos="4114800" algn="l"/>
                        </a:tabLst>
                      </a:pP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8342352"/>
                  </a:ext>
                </a:extLst>
              </a:tr>
              <a:tr h="349227">
                <a:tc>
                  <a:txBody>
                    <a:bodyPr/>
                    <a:lstStyle/>
                    <a:p>
                      <a:pPr>
                        <a:spcBef>
                          <a:spcPts val="0"/>
                        </a:spcBef>
                        <a:tabLst>
                          <a:tab pos="4114800" algn="l"/>
                        </a:tabLst>
                      </a:pPr>
                      <a:endPar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6860018"/>
                  </a:ext>
                </a:extLst>
              </a:tr>
            </a:tbl>
          </a:graphicData>
        </a:graphic>
      </p:graphicFrame>
      <p:sp>
        <p:nvSpPr>
          <p:cNvPr id="11" name="Content Placeholder 2">
            <a:extLst>
              <a:ext uri="{FF2B5EF4-FFF2-40B4-BE49-F238E27FC236}">
                <a16:creationId xmlns:a16="http://schemas.microsoft.com/office/drawing/2014/main" id="{9D9333F5-CADE-4AEB-BB36-9806C2E08496}"/>
              </a:ext>
            </a:extLst>
          </p:cNvPr>
          <p:cNvSpPr txBox="1">
            <a:spLocks/>
          </p:cNvSpPr>
          <p:nvPr/>
        </p:nvSpPr>
        <p:spPr>
          <a:xfrm>
            <a:off x="1079443" y="3879265"/>
            <a:ext cx="10561173" cy="485839"/>
          </a:xfrm>
          <a:prstGeom prst="rect">
            <a:avLst/>
          </a:prstGeom>
        </p:spPr>
        <p:txBody>
          <a:bodyPr vert="horz" lIns="91440" tIns="45720" rIns="91440" bIns="45720" rtlCol="0">
            <a:no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200" kern="1200">
                <a:solidFill>
                  <a:schemeClr val="tx1"/>
                </a:solidFill>
                <a:latin typeface="Open Sans"/>
                <a:ea typeface="+mn-ea"/>
                <a:cs typeface="Open Sans"/>
              </a:defRPr>
            </a:lvl1pPr>
            <a:lvl2pPr marL="342900" indent="-171450" algn="l" defTabSz="685800" rtl="0" eaLnBrk="1" latinLnBrk="0" hangingPunct="1">
              <a:spcBef>
                <a:spcPct val="20000"/>
              </a:spcBef>
              <a:buFont typeface="Arial" pitchFamily="34" charset="0"/>
              <a:buChar char="–"/>
              <a:defRPr sz="1350" kern="1200">
                <a:solidFill>
                  <a:schemeClr val="tx1"/>
                </a:solidFill>
                <a:latin typeface="Arial" pitchFamily="34" charset="0"/>
                <a:ea typeface="+mn-ea"/>
                <a:cs typeface="Arial" pitchFamily="34" charset="0"/>
              </a:defRPr>
            </a:lvl2pPr>
            <a:lvl3pPr marL="514350" indent="-171450" algn="l" defTabSz="6858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685800" indent="-171450" algn="l" defTabSz="6858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4pPr>
            <a:lvl5pPr marL="857250" indent="-171450" algn="l" defTabSz="6858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Open Sans"/>
              </a:rPr>
              <a:t>(B) Not to be invited reviewers</a:t>
            </a:r>
          </a:p>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Open Sans"/>
              </a:rPr>
              <a:t>Please suggest up to 5 academic and/or industry reviewers who should not be invited to review the research proposal.</a:t>
            </a:r>
            <a:endParaRPr kumimoji="0" lang="en-SG" sz="1000" b="0" i="0" u="none" strike="noStrike" kern="1200" cap="none" spc="0" normalizeH="0" baseline="0" noProof="0" dirty="0">
              <a:ln>
                <a:noFill/>
              </a:ln>
              <a:solidFill>
                <a:prstClr val="black"/>
              </a:solidFill>
              <a:effectLst/>
              <a:uLnTx/>
              <a:uFillTx/>
              <a:latin typeface="Open Sans"/>
              <a:ea typeface="+mn-ea"/>
              <a:cs typeface="Open Sans"/>
            </a:endParaRPr>
          </a:p>
        </p:txBody>
      </p:sp>
      <p:graphicFrame>
        <p:nvGraphicFramePr>
          <p:cNvPr id="12" name="Table 11">
            <a:extLst>
              <a:ext uri="{FF2B5EF4-FFF2-40B4-BE49-F238E27FC236}">
                <a16:creationId xmlns:a16="http://schemas.microsoft.com/office/drawing/2014/main" id="{928EA7DF-3DC8-46A5-99C6-9D5579A38110}"/>
              </a:ext>
            </a:extLst>
          </p:cNvPr>
          <p:cNvGraphicFramePr>
            <a:graphicFrameLocks noGrp="1"/>
          </p:cNvGraphicFramePr>
          <p:nvPr>
            <p:extLst>
              <p:ext uri="{D42A27DB-BD31-4B8C-83A1-F6EECF244321}">
                <p14:modId xmlns:p14="http://schemas.microsoft.com/office/powerpoint/2010/main" val="2047966749"/>
              </p:ext>
            </p:extLst>
          </p:nvPr>
        </p:nvGraphicFramePr>
        <p:xfrm>
          <a:off x="1055440" y="4293096"/>
          <a:ext cx="10561173" cy="2294775"/>
        </p:xfrm>
        <a:graphic>
          <a:graphicData uri="http://schemas.openxmlformats.org/drawingml/2006/table">
            <a:tbl>
              <a:tblPr firstRow="1" firstCol="1" bandRow="1"/>
              <a:tblGrid>
                <a:gridCol w="1728192">
                  <a:extLst>
                    <a:ext uri="{9D8B030D-6E8A-4147-A177-3AD203B41FA5}">
                      <a16:colId xmlns:a16="http://schemas.microsoft.com/office/drawing/2014/main" val="1828580503"/>
                    </a:ext>
                  </a:extLst>
                </a:gridCol>
                <a:gridCol w="2320896">
                  <a:extLst>
                    <a:ext uri="{9D8B030D-6E8A-4147-A177-3AD203B41FA5}">
                      <a16:colId xmlns:a16="http://schemas.microsoft.com/office/drawing/2014/main" val="801844644"/>
                    </a:ext>
                  </a:extLst>
                </a:gridCol>
                <a:gridCol w="1846988">
                  <a:extLst>
                    <a:ext uri="{9D8B030D-6E8A-4147-A177-3AD203B41FA5}">
                      <a16:colId xmlns:a16="http://schemas.microsoft.com/office/drawing/2014/main" val="4001543915"/>
                    </a:ext>
                  </a:extLst>
                </a:gridCol>
                <a:gridCol w="1877013">
                  <a:extLst>
                    <a:ext uri="{9D8B030D-6E8A-4147-A177-3AD203B41FA5}">
                      <a16:colId xmlns:a16="http://schemas.microsoft.com/office/drawing/2014/main" val="2531594212"/>
                    </a:ext>
                  </a:extLst>
                </a:gridCol>
                <a:gridCol w="2788084">
                  <a:extLst>
                    <a:ext uri="{9D8B030D-6E8A-4147-A177-3AD203B41FA5}">
                      <a16:colId xmlns:a16="http://schemas.microsoft.com/office/drawing/2014/main" val="4258097490"/>
                    </a:ext>
                  </a:extLst>
                </a:gridCol>
              </a:tblGrid>
              <a:tr h="419073">
                <a:tc>
                  <a:txBody>
                    <a:bodyPr/>
                    <a:lstStyle/>
                    <a:p>
                      <a:r>
                        <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Type of reviewer (Academic/Industry)</a:t>
                      </a:r>
                      <a:endParaRPr lang="en-SG"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Name with Salutation</a:t>
                      </a:r>
                      <a:endParaRPr lang="en-SG"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Designation &amp; Organisation</a:t>
                      </a:r>
                      <a:endParaRPr lang="en-SG"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Email Address</a:t>
                      </a:r>
                      <a:endParaRPr lang="en-SG"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Research Expertise and Reasons why these reviewers should not be invited</a:t>
                      </a:r>
                      <a:endParaRPr lang="en-SG"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72736220"/>
                  </a:ext>
                </a:extLst>
              </a:tr>
              <a:tr h="349227">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spcBef>
                          <a:spcPts val="0"/>
                        </a:spcBef>
                        <a:tabLst>
                          <a:tab pos="4114800" algn="l"/>
                        </a:tabLst>
                      </a:pP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8168829"/>
                  </a:ext>
                </a:extLst>
              </a:tr>
              <a:tr h="349227">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spcBef>
                          <a:spcPts val="0"/>
                        </a:spcBef>
                        <a:tabLst>
                          <a:tab pos="4114800" algn="l"/>
                        </a:tabLst>
                      </a:pP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863239"/>
                  </a:ext>
                </a:extLst>
              </a:tr>
              <a:tr h="349227">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spcBef>
                          <a:spcPts val="0"/>
                        </a:spcBef>
                        <a:tabLst>
                          <a:tab pos="4114800" algn="l"/>
                        </a:tabLst>
                      </a:pP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3845667"/>
                  </a:ext>
                </a:extLst>
              </a:tr>
              <a:tr h="349227">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spcBef>
                          <a:spcPts val="0"/>
                        </a:spcBef>
                        <a:tabLst>
                          <a:tab pos="4114800" algn="l"/>
                        </a:tabLst>
                      </a:pP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8342352"/>
                  </a:ext>
                </a:extLst>
              </a:tr>
              <a:tr h="349227">
                <a:tc>
                  <a:txBody>
                    <a:bodyPr/>
                    <a:lstStyle/>
                    <a:p>
                      <a:pPr>
                        <a:spcBef>
                          <a:spcPts val="0"/>
                        </a:spcBef>
                        <a:tabLst>
                          <a:tab pos="4114800" algn="l"/>
                        </a:tabLst>
                      </a:pPr>
                      <a:endPar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tabLst>
                          <a:tab pos="41148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6860018"/>
                  </a:ext>
                </a:extLst>
              </a:tr>
            </a:tbl>
          </a:graphicData>
        </a:graphic>
      </p:graphicFrame>
    </p:spTree>
    <p:extLst>
      <p:ext uri="{BB962C8B-B14F-4D97-AF65-F5344CB8AC3E}">
        <p14:creationId xmlns:p14="http://schemas.microsoft.com/office/powerpoint/2010/main" val="543666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34564972"/>
              </p:ext>
            </p:extLst>
          </p:nvPr>
        </p:nvGraphicFramePr>
        <p:xfrm>
          <a:off x="1400843" y="1039524"/>
          <a:ext cx="8553428" cy="4754880"/>
        </p:xfrm>
        <a:graphic>
          <a:graphicData uri="http://schemas.openxmlformats.org/drawingml/2006/table">
            <a:tbl>
              <a:tblPr firstRow="1" bandRow="1">
                <a:tableStyleId>{5C22544A-7EE6-4342-B048-85BDC9FD1C3A}</a:tableStyleId>
              </a:tblPr>
              <a:tblGrid>
                <a:gridCol w="8553428">
                  <a:extLst>
                    <a:ext uri="{9D8B030D-6E8A-4147-A177-3AD203B41FA5}">
                      <a16:colId xmlns:a16="http://schemas.microsoft.com/office/drawing/2014/main" val="20001"/>
                    </a:ext>
                  </a:extLst>
                </a:gridCol>
              </a:tblGrid>
              <a:tr h="24374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j-lt"/>
                          <a:cs typeface="Arial" panose="020B0604020202020204" pitchFamily="34" charset="0"/>
                        </a:rPr>
                        <a:t>In submitting this Grant Application to the Implementing Agency, the Institution(s) and Applicants agree to participate in this IAF-PP Programme, and undertake, on any grant award, to: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mj-lt"/>
                        <a:cs typeface="Arial" panose="020B0604020202020204" pitchFamily="34" charset="0"/>
                      </a:endParaRPr>
                    </a:p>
                    <a:p>
                      <a:pPr marL="285750" lvl="0" indent="-228600">
                        <a:spcBef>
                          <a:spcPts val="0"/>
                        </a:spcBef>
                        <a:spcAft>
                          <a:spcPts val="0"/>
                        </a:spcAft>
                        <a:buFont typeface="Arial" panose="020B0604020202020204" pitchFamily="34" charset="0"/>
                        <a:buChar char="•"/>
                      </a:pPr>
                      <a:r>
                        <a:rPr lang="en-US" sz="1000" b="0" kern="1200" baseline="0" dirty="0">
                          <a:solidFill>
                            <a:schemeClr val="tx1"/>
                          </a:solidFill>
                          <a:effectLst/>
                          <a:latin typeface="+mj-lt"/>
                          <a:ea typeface="+mn-ea"/>
                          <a:cs typeface="Times New Roman" panose="02020603050405020304" pitchFamily="18" charset="0"/>
                        </a:rPr>
                        <a:t>Ensure all information is accurate to the best of their knowledge.</a:t>
                      </a:r>
                    </a:p>
                    <a:p>
                      <a:pPr marL="285750" lvl="0" indent="-228600">
                        <a:spcBef>
                          <a:spcPts val="0"/>
                        </a:spcBef>
                        <a:spcAft>
                          <a:spcPts val="0"/>
                        </a:spcAft>
                        <a:buFont typeface="Arial" panose="020B0604020202020204" pitchFamily="34" charset="0"/>
                        <a:buChar char="•"/>
                      </a:pPr>
                      <a:r>
                        <a:rPr lang="en-US" sz="1000" b="0" kern="1200" baseline="0" dirty="0">
                          <a:solidFill>
                            <a:schemeClr val="tx1"/>
                          </a:solidFill>
                          <a:effectLst/>
                          <a:latin typeface="+mj-lt"/>
                          <a:ea typeface="+mn-ea"/>
                          <a:cs typeface="Times New Roman" panose="02020603050405020304" pitchFamily="18" charset="0"/>
                        </a:rPr>
                        <a:t>Ensure that the proposal is original and the latest version, and that no similar versions or part(s) of this proposal with similar objectives, scope, deliverables, or outcomes have been or will be submitted to any other funding bodies or agencies.</a:t>
                      </a:r>
                    </a:p>
                    <a:p>
                      <a:pPr marL="285750" lvl="0" indent="-228600">
                        <a:spcBef>
                          <a:spcPts val="0"/>
                        </a:spcBef>
                        <a:spcAft>
                          <a:spcPts val="0"/>
                        </a:spcAft>
                        <a:buFont typeface="Arial" panose="020B0604020202020204" pitchFamily="34" charset="0"/>
                        <a:buChar char="•"/>
                      </a:pPr>
                      <a:r>
                        <a:rPr lang="en-US" sz="1000" b="0" kern="1200" baseline="0" dirty="0">
                          <a:solidFill>
                            <a:schemeClr val="tx1"/>
                          </a:solidFill>
                          <a:effectLst/>
                          <a:latin typeface="+mj-lt"/>
                          <a:ea typeface="+mn-ea"/>
                          <a:cs typeface="Times New Roman" panose="02020603050405020304" pitchFamily="18" charset="0"/>
                        </a:rPr>
                        <a:t>Ensure that the budget requested is not supported by other research grants funded under public and/or international schemes currently held or applied by the team member(s) related to this IAF-PP project. Internal institutional funding may be excluded from this. Stern action will be taken against those who commit double dipping of funds from different grant sources, including (but not limited to) the suspension or termination of funding.</a:t>
                      </a:r>
                    </a:p>
                    <a:p>
                      <a:pPr marL="285750" lvl="0" indent="-228600">
                        <a:spcBef>
                          <a:spcPts val="0"/>
                        </a:spcBef>
                        <a:spcAft>
                          <a:spcPts val="0"/>
                        </a:spcAft>
                        <a:buFont typeface="Arial" panose="020B0604020202020204" pitchFamily="34" charset="0"/>
                        <a:buChar char="•"/>
                      </a:pPr>
                      <a:r>
                        <a:rPr lang="en-US" sz="1000" b="0" kern="1200" baseline="0" dirty="0">
                          <a:solidFill>
                            <a:schemeClr val="tx1"/>
                          </a:solidFill>
                          <a:effectLst/>
                          <a:latin typeface="+mj-lt"/>
                          <a:ea typeface="+mn-ea"/>
                          <a:cs typeface="Times New Roman" panose="02020603050405020304" pitchFamily="18" charset="0"/>
                        </a:rPr>
                        <a:t>Ensure that the Institution(s) provides the necessary facilities to implement the IAF-PP Programme and assumes financial and other management responsibilities for the duration of the Programme to be carried out at their institution. </a:t>
                      </a:r>
                    </a:p>
                    <a:p>
                      <a:pPr marL="285750" lvl="0" indent="-228600">
                        <a:spcBef>
                          <a:spcPts val="0"/>
                        </a:spcBef>
                        <a:spcAft>
                          <a:spcPts val="0"/>
                        </a:spcAft>
                        <a:buFont typeface="Arial" panose="020B0604020202020204" pitchFamily="34" charset="0"/>
                        <a:buChar char="•"/>
                      </a:pPr>
                      <a:r>
                        <a:rPr lang="en-US" sz="1000" b="0" kern="1200" baseline="0" dirty="0">
                          <a:solidFill>
                            <a:schemeClr val="tx1"/>
                          </a:solidFill>
                          <a:effectLst/>
                          <a:latin typeface="+mj-lt"/>
                          <a:ea typeface="+mn-ea"/>
                          <a:cs typeface="Times New Roman" panose="02020603050405020304" pitchFamily="18" charset="0"/>
                        </a:rPr>
                        <a:t>The Applicants do not have any conflict of interest with the industry partners (company(s) and company executives) as listed in this proposal.</a:t>
                      </a:r>
                    </a:p>
                    <a:p>
                      <a:pPr marL="285750" lvl="0" indent="-228600">
                        <a:spcBef>
                          <a:spcPts val="0"/>
                        </a:spcBef>
                        <a:spcAft>
                          <a:spcPts val="0"/>
                        </a:spcAft>
                        <a:buFont typeface="Arial" panose="020B0604020202020204" pitchFamily="34" charset="0"/>
                        <a:buChar char="•"/>
                      </a:pPr>
                      <a:r>
                        <a:rPr lang="en-US" sz="1000" b="0" kern="1200" baseline="0" dirty="0">
                          <a:solidFill>
                            <a:schemeClr val="tx1"/>
                          </a:solidFill>
                          <a:effectLst/>
                          <a:latin typeface="+mj-lt"/>
                          <a:ea typeface="+mn-ea"/>
                          <a:cs typeface="Times New Roman" panose="02020603050405020304" pitchFamily="18" charset="0"/>
                        </a:rPr>
                        <a:t>Hold primary responsibility for the responsible conduct of research, and shall abide and comply with the ethical, legal, and professional standards relevant to research, in accordance with the research integrity policy of the Host Institution.</a:t>
                      </a:r>
                    </a:p>
                    <a:p>
                      <a:pPr marL="285750" lvl="0" indent="-228600">
                        <a:spcBef>
                          <a:spcPts val="0"/>
                        </a:spcBef>
                        <a:spcAft>
                          <a:spcPts val="0"/>
                        </a:spcAft>
                        <a:buFont typeface="Arial" panose="020B0604020202020204" pitchFamily="34" charset="0"/>
                        <a:buChar char="•"/>
                      </a:pPr>
                      <a:r>
                        <a:rPr lang="en-US" sz="1000" b="1" kern="1200" baseline="0" dirty="0">
                          <a:solidFill>
                            <a:schemeClr val="tx1"/>
                          </a:solidFill>
                          <a:effectLst/>
                          <a:latin typeface="+mj-lt"/>
                          <a:ea typeface="+mn-ea"/>
                          <a:cs typeface="Times New Roman" panose="02020603050405020304" pitchFamily="18" charset="0"/>
                        </a:rPr>
                        <a:t>Comply with the provisions of any relevant laws of the Republic of Singapore, statutes, regulations, by-laws, rules, guidelines, and requirements, applicable to it, as well as all applicable terms, conditions, policies, and procedures adopted by A*STAR as the same may be amended or varied from time to time.</a:t>
                      </a:r>
                    </a:p>
                    <a:p>
                      <a:pPr marL="57150" lvl="0" indent="0">
                        <a:spcBef>
                          <a:spcPts val="0"/>
                        </a:spcBef>
                        <a:spcAft>
                          <a:spcPts val="0"/>
                        </a:spcAft>
                        <a:buFont typeface="Arial" panose="020B0604020202020204" pitchFamily="34" charset="0"/>
                        <a:buNone/>
                      </a:pPr>
                      <a:endParaRPr lang="en-US" sz="1000" b="1" kern="1200" baseline="0" dirty="0">
                        <a:solidFill>
                          <a:schemeClr val="tx1"/>
                        </a:solidFill>
                        <a:effectLst/>
                        <a:latin typeface="+mj-lt"/>
                        <a:ea typeface="+mn-ea"/>
                        <a:cs typeface="Times New Roman" panose="02020603050405020304" pitchFamily="18"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1587213">
                <a:tc>
                  <a:txBody>
                    <a:bodyPr/>
                    <a:lstStyle/>
                    <a:p>
                      <a:pPr marL="57150" marR="0" lvl="0" indent="0" algn="l" defTabSz="914400" rtl="0" eaLnBrk="1" fontAlgn="auto" latinLnBrk="0" hangingPunct="1">
                        <a:lnSpc>
                          <a:spcPct val="100000"/>
                        </a:lnSpc>
                        <a:spcBef>
                          <a:spcPts val="0"/>
                        </a:spcBef>
                        <a:spcAft>
                          <a:spcPts val="0"/>
                        </a:spcAft>
                        <a:buClrTx/>
                        <a:buSzTx/>
                        <a:buFontTx/>
                        <a:buNone/>
                        <a:tabLst/>
                        <a:defRPr/>
                      </a:pPr>
                      <a:r>
                        <a:rPr lang="en-US" sz="1000" b="1" u="none" kern="1200" dirty="0">
                          <a:solidFill>
                            <a:schemeClr val="tx1"/>
                          </a:solidFill>
                          <a:effectLst/>
                          <a:latin typeface="+mj-lt"/>
                          <a:ea typeface="+mn-ea"/>
                          <a:cs typeface="Times New Roman" panose="02020603050405020304" pitchFamily="18" charset="0"/>
                        </a:rPr>
                        <a:t>By ticking the boxes below, the Applicants also declare the following points and that the following documents have been reviewed or submitted in this application:</a:t>
                      </a:r>
                    </a:p>
                    <a:p>
                      <a:pPr marL="342900" lvl="0" indent="-285750">
                        <a:spcBef>
                          <a:spcPts val="0"/>
                        </a:spcBef>
                        <a:spcAft>
                          <a:spcPts val="0"/>
                        </a:spcAft>
                        <a:buFont typeface="Wingdings" panose="05000000000000000000" pitchFamily="2" charset="2"/>
                        <a:buChar char="ü"/>
                      </a:pPr>
                      <a:endParaRPr lang="en-US" sz="1000" kern="1200" baseline="0" dirty="0">
                        <a:solidFill>
                          <a:schemeClr val="tx1"/>
                        </a:solidFill>
                        <a:effectLst/>
                        <a:latin typeface="+mj-lt"/>
                        <a:ea typeface="+mn-ea"/>
                        <a:cs typeface="Times New Roman" panose="02020603050405020304" pitchFamily="18" charset="0"/>
                      </a:endParaRPr>
                    </a:p>
                    <a:p>
                      <a:pPr marL="34290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kern="1200" baseline="0" dirty="0">
                          <a:solidFill>
                            <a:schemeClr val="tx1"/>
                          </a:solidFill>
                          <a:effectLst/>
                          <a:latin typeface="+mn-lt"/>
                          <a:ea typeface="+mn-ea"/>
                          <a:cs typeface="Times New Roman" panose="02020603050405020304" pitchFamily="18" charset="0"/>
                        </a:rPr>
                        <a:t>The Lead PI holds at least 0.7 FTE primary appointment in a Singapore publicly funded research/tertiary/educational institution.</a:t>
                      </a:r>
                      <a:endParaRPr lang="en-US" sz="1000" kern="1200" baseline="0" dirty="0">
                        <a:solidFill>
                          <a:schemeClr val="tx1"/>
                        </a:solidFill>
                        <a:effectLst/>
                        <a:latin typeface="+mj-lt"/>
                        <a:ea typeface="+mn-ea"/>
                        <a:cs typeface="Times New Roman" panose="02020603050405020304" pitchFamily="18" charset="0"/>
                      </a:endParaRPr>
                    </a:p>
                    <a:p>
                      <a:pPr marL="342900" lvl="0" indent="-285750">
                        <a:spcBef>
                          <a:spcPts val="0"/>
                        </a:spcBef>
                        <a:spcAft>
                          <a:spcPts val="0"/>
                        </a:spcAft>
                        <a:buFont typeface="Wingdings" panose="05000000000000000000" pitchFamily="2" charset="2"/>
                        <a:buChar char="q"/>
                      </a:pPr>
                      <a:r>
                        <a:rPr lang="en-US" sz="1000" kern="1200" baseline="0" dirty="0">
                          <a:solidFill>
                            <a:schemeClr val="tx1"/>
                          </a:solidFill>
                          <a:effectLst/>
                          <a:latin typeface="+mj-lt"/>
                          <a:ea typeface="+mn-ea"/>
                          <a:cs typeface="Times New Roman" panose="02020603050405020304" pitchFamily="18" charset="0"/>
                        </a:rPr>
                        <a:t>Lay abstract of proposal (max. </a:t>
                      </a:r>
                      <a:r>
                        <a:rPr lang="en-US" sz="1000" kern="1200" baseline="0">
                          <a:solidFill>
                            <a:schemeClr val="tx1"/>
                          </a:solidFill>
                          <a:effectLst/>
                          <a:latin typeface="+mj-lt"/>
                          <a:ea typeface="+mn-ea"/>
                          <a:cs typeface="Times New Roman" panose="02020603050405020304" pitchFamily="18" charset="0"/>
                        </a:rPr>
                        <a:t>500 </a:t>
                      </a:r>
                      <a:r>
                        <a:rPr lang="en-US" sz="1000" kern="1200" baseline="0" dirty="0">
                          <a:solidFill>
                            <a:schemeClr val="tx1"/>
                          </a:solidFill>
                          <a:effectLst/>
                          <a:latin typeface="+mj-lt"/>
                          <a:ea typeface="+mn-ea"/>
                          <a:cs typeface="Times New Roman" panose="02020603050405020304" pitchFamily="18" charset="0"/>
                        </a:rPr>
                        <a:t>words)</a:t>
                      </a:r>
                    </a:p>
                    <a:p>
                      <a:pPr marL="342900" lvl="0" indent="-285750">
                        <a:spcBef>
                          <a:spcPts val="0"/>
                        </a:spcBef>
                        <a:spcAft>
                          <a:spcPts val="0"/>
                        </a:spcAft>
                        <a:buFont typeface="Wingdings" panose="05000000000000000000" pitchFamily="2" charset="2"/>
                        <a:buChar char="q"/>
                      </a:pPr>
                      <a:r>
                        <a:rPr lang="en-US" sz="1000" kern="1200" baseline="0" dirty="0">
                          <a:solidFill>
                            <a:schemeClr val="tx1"/>
                          </a:solidFill>
                          <a:effectLst/>
                          <a:latin typeface="+mj-lt"/>
                          <a:ea typeface="+mn-ea"/>
                          <a:cs typeface="Times New Roman" panose="02020603050405020304" pitchFamily="18" charset="0"/>
                        </a:rPr>
                        <a:t>A*STAR Terms &amp; Conditions 2020</a:t>
                      </a:r>
                    </a:p>
                    <a:p>
                      <a:pPr marL="342900" lvl="0" indent="-285750">
                        <a:spcBef>
                          <a:spcPts val="0"/>
                        </a:spcBef>
                        <a:spcAft>
                          <a:spcPts val="0"/>
                        </a:spcAft>
                        <a:buFont typeface="Wingdings" panose="05000000000000000000" pitchFamily="2" charset="2"/>
                        <a:buChar char="q"/>
                      </a:pPr>
                      <a:r>
                        <a:rPr lang="en-US" sz="1000" kern="1200" baseline="0" dirty="0">
                          <a:solidFill>
                            <a:schemeClr val="tx1"/>
                          </a:solidFill>
                          <a:effectLst/>
                          <a:latin typeface="+mj-lt"/>
                          <a:ea typeface="+mn-ea"/>
                          <a:cs typeface="Times New Roman" panose="02020603050405020304" pitchFamily="18" charset="0"/>
                        </a:rPr>
                        <a:t>A*STAR Guidelines 2020</a:t>
                      </a:r>
                    </a:p>
                    <a:p>
                      <a:pPr marL="34290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kern="1200" baseline="0" dirty="0">
                          <a:solidFill>
                            <a:schemeClr val="tx1"/>
                          </a:solidFill>
                          <a:effectLst/>
                          <a:latin typeface="+mj-lt"/>
                          <a:ea typeface="+mn-ea"/>
                          <a:cs typeface="Times New Roman" panose="02020603050405020304" pitchFamily="18" charset="0"/>
                        </a:rPr>
                        <a:t>Letter of Intent</a:t>
                      </a:r>
                    </a:p>
                    <a:p>
                      <a:pPr marL="342900" lvl="0" indent="-285750">
                        <a:spcBef>
                          <a:spcPts val="0"/>
                        </a:spcBef>
                        <a:spcAft>
                          <a:spcPts val="0"/>
                        </a:spcAft>
                        <a:buFont typeface="Wingdings" panose="05000000000000000000" pitchFamily="2" charset="2"/>
                        <a:buChar char="q"/>
                      </a:pPr>
                      <a:r>
                        <a:rPr lang="en-US" sz="1000" kern="1200" baseline="0" dirty="0">
                          <a:solidFill>
                            <a:schemeClr val="tx1"/>
                          </a:solidFill>
                          <a:effectLst/>
                          <a:latin typeface="+mj-lt"/>
                          <a:ea typeface="+mn-ea"/>
                          <a:cs typeface="Times New Roman" panose="02020603050405020304" pitchFamily="18" charset="0"/>
                        </a:rPr>
                        <a:t>Supplementary documents (e.g. Letters of Support from industry partners, background on industry and technology, project plans and budgets) as deemed necessary</a:t>
                      </a:r>
                    </a:p>
                    <a:p>
                      <a:pPr marL="342900" lvl="0" indent="-285750">
                        <a:spcBef>
                          <a:spcPts val="0"/>
                        </a:spcBef>
                        <a:spcAft>
                          <a:spcPts val="0"/>
                        </a:spcAft>
                        <a:buFont typeface="Wingdings" panose="05000000000000000000" pitchFamily="2" charset="2"/>
                        <a:buChar char="q"/>
                      </a:pPr>
                      <a:r>
                        <a:rPr lang="en-US" sz="1000" kern="1200" baseline="0" dirty="0">
                          <a:solidFill>
                            <a:schemeClr val="tx1"/>
                          </a:solidFill>
                          <a:effectLst/>
                          <a:latin typeface="+mj-lt"/>
                          <a:ea typeface="+mn-ea"/>
                          <a:cs typeface="Times New Roman" panose="02020603050405020304" pitchFamily="18" charset="0"/>
                        </a:rPr>
                        <a:t>Email(s) documenting endorsement from </a:t>
                      </a:r>
                      <a:r>
                        <a:rPr lang="en-SG" sz="1000" dirty="0">
                          <a:solidFill>
                            <a:schemeClr val="tx1"/>
                          </a:solidFill>
                          <a:latin typeface="Arial" panose="020B0604020202020204" pitchFamily="34" charset="0"/>
                          <a:cs typeface="Arial" panose="020B0604020202020204" pitchFamily="34" charset="0"/>
                        </a:rPr>
                        <a:t>Host Institution’s Director of Research (DOR) or equivalent</a:t>
                      </a:r>
                      <a:endParaRPr lang="en-US" sz="1000" kern="1200" baseline="0" dirty="0">
                        <a:solidFill>
                          <a:schemeClr val="tx1"/>
                        </a:solidFill>
                        <a:effectLst/>
                        <a:latin typeface="+mj-lt"/>
                        <a:ea typeface="+mn-ea"/>
                        <a:cs typeface="Times New Roman" panose="02020603050405020304" pitchFamily="18"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9" name="Title 1"/>
          <p:cNvSpPr txBox="1">
            <a:spLocks/>
          </p:cNvSpPr>
          <p:nvPr/>
        </p:nvSpPr>
        <p:spPr>
          <a:xfrm>
            <a:off x="1299473" y="366468"/>
            <a:ext cx="8784976" cy="5486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SG" sz="1600" b="1" dirty="0">
                <a:solidFill>
                  <a:prstClr val="black"/>
                </a:solidFill>
                <a:latin typeface="Arial" panose="020B0604020202020204" pitchFamily="34" charset="0"/>
                <a:cs typeface="Arial" panose="020B0604020202020204" pitchFamily="34" charset="0"/>
              </a:rPr>
              <a:t>INDUSTRY ALIGNMENT FUND – PRE-POSITIONING PROGRAMME</a:t>
            </a:r>
            <a:br>
              <a:rPr lang="en-SG" sz="1600" dirty="0">
                <a:solidFill>
                  <a:prstClr val="black"/>
                </a:solidFill>
                <a:latin typeface="Arial" panose="020B0604020202020204" pitchFamily="34" charset="0"/>
                <a:cs typeface="Arial" panose="020B0604020202020204" pitchFamily="34" charset="0"/>
              </a:rPr>
            </a:br>
            <a:r>
              <a:rPr lang="en-SG" sz="1600" b="1" dirty="0">
                <a:solidFill>
                  <a:prstClr val="black"/>
                </a:solidFill>
                <a:latin typeface="Arial" panose="020B0604020202020204" pitchFamily="34" charset="0"/>
                <a:cs typeface="Arial" panose="020B0604020202020204" pitchFamily="34" charset="0"/>
              </a:rPr>
              <a:t>LETTER OF INTENT SUBMISSION DECLARATION</a:t>
            </a:r>
            <a:endParaRPr lang="en-SG" sz="1600" dirty="0">
              <a:solidFill>
                <a:prstClr val="black"/>
              </a:solidFill>
              <a:latin typeface="Arial" panose="020B0604020202020204" pitchFamily="34" charset="0"/>
              <a:cs typeface="Arial" panose="020B0604020202020204" pitchFamily="34" charset="0"/>
            </a:endParaRPr>
          </a:p>
        </p:txBody>
      </p:sp>
      <p:sp>
        <p:nvSpPr>
          <p:cNvPr id="10" name="Rectangle 9"/>
          <p:cNvSpPr/>
          <p:nvPr/>
        </p:nvSpPr>
        <p:spPr>
          <a:xfrm>
            <a:off x="2423592" y="6601654"/>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
        <p:nvSpPr>
          <p:cNvPr id="6" name="Rectangle 5">
            <a:extLst>
              <a:ext uri="{FF2B5EF4-FFF2-40B4-BE49-F238E27FC236}">
                <a16:creationId xmlns:a16="http://schemas.microsoft.com/office/drawing/2014/main" id="{53709D0C-13CA-4A03-A6FF-CB46EA69F3BC}"/>
              </a:ext>
            </a:extLst>
          </p:cNvPr>
          <p:cNvSpPr/>
          <p:nvPr/>
        </p:nvSpPr>
        <p:spPr>
          <a:xfrm>
            <a:off x="1703512" y="6034937"/>
            <a:ext cx="8784976" cy="215444"/>
          </a:xfrm>
          <a:prstGeom prst="rect">
            <a:avLst/>
          </a:prstGeom>
        </p:spPr>
        <p:txBody>
          <a:bodyPr wrap="square">
            <a:spAutoFit/>
          </a:bodyPr>
          <a:lstStyle/>
          <a:p>
            <a:pPr>
              <a:defRPr/>
            </a:pPr>
            <a:r>
              <a:rPr lang="en-US" sz="800" dirty="0">
                <a:solidFill>
                  <a:prstClr val="black"/>
                </a:solidFill>
                <a:latin typeface="Arial" panose="020B0604020202020204" pitchFamily="34" charset="0"/>
                <a:cs typeface="Arial" panose="020B0604020202020204" pitchFamily="34" charset="0"/>
              </a:rPr>
              <a:t>This submission declaration does not count toward LOI slide limit</a:t>
            </a:r>
            <a:r>
              <a:rPr lang="en-US" sz="800" dirty="0">
                <a:latin typeface="Arial" panose="020B0604020202020204" pitchFamily="34" charset="0"/>
                <a:cs typeface="Arial" panose="020B0604020202020204" pitchFamily="34" charset="0"/>
              </a:rPr>
              <a:t>.</a:t>
            </a:r>
            <a:endParaRPr lang="en-SG" sz="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5860715"/>
      </p:ext>
    </p:extLst>
  </p:cSld>
  <p:clrMapOvr>
    <a:masterClrMapping/>
  </p:clrMapOvr>
  <p:transition spd="slow"/>
</p:sld>
</file>

<file path=ppt/theme/theme1.xml><?xml version="1.0" encoding="utf-8"?>
<a:theme xmlns:a="http://schemas.openxmlformats.org/drawingml/2006/main" name="ASTAR PPT Template 1004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3-mtc-iaf-pp-loi-template_Jun2023 comments.pptx" id="{B0B4D91B-4238-4525-8074-F1E1B34CEB05}" vid="{688FDD25-621A-4CE7-8D6B-E5E321EB6A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4a88d1dd77d4cb8a736582c2d3c5e4a xmlns="8f380673-f5d0-4d30-88c7-34c2a6233ab8">
      <Terms xmlns="http://schemas.microsoft.com/office/infopath/2007/PartnerControls">
        <TermInfo xmlns="http://schemas.microsoft.com/office/infopath/2007/PartnerControls">
          <TermName xmlns="http://schemas.microsoft.com/office/infopath/2007/PartnerControls">Official Open</TermName>
          <TermId xmlns="http://schemas.microsoft.com/office/infopath/2007/PartnerControls">2bae7c29-0188-4e7d-8c62-1a438b954f8b</TermId>
        </TermInfo>
      </Terms>
    </p4a88d1dd77d4cb8a736582c2d3c5e4a>
    <cb38fe7aa1c5445ebcca08ecfde264dd xmlns="8f380673-f5d0-4d30-88c7-34c2a6233ab8">
      <Terms xmlns="http://schemas.microsoft.com/office/infopath/2007/PartnerControls">
        <TermInfo xmlns="http://schemas.microsoft.com/office/infopath/2007/PartnerControls">
          <TermName xmlns="http://schemas.microsoft.com/office/infopath/2007/PartnerControls">Non-Sensitive</TermName>
          <TermId xmlns="http://schemas.microsoft.com/office/infopath/2007/PartnerControls">a6c191f4-2dd3-46ec-8289-9409bff4fe86</TermId>
        </TermInfo>
      </Terms>
    </cb38fe7aa1c5445ebcca08ecfde264dd>
    <TaxCatchAll xmlns="29cd325b-2eee-4c5d-9db9-3a6710214490">
      <Value>2</Value>
      <Value>1</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2DA73BAA8551419E77B640F39D3F5D" ma:contentTypeVersion="6" ma:contentTypeDescription="Create a new document." ma:contentTypeScope="" ma:versionID="21c58f6b325cf0e9268961e2972608ab">
  <xsd:schema xmlns:xsd="http://www.w3.org/2001/XMLSchema" xmlns:xs="http://www.w3.org/2001/XMLSchema" xmlns:p="http://schemas.microsoft.com/office/2006/metadata/properties" xmlns:ns2="29cd325b-2eee-4c5d-9db9-3a6710214490" xmlns:ns3="8f380673-f5d0-4d30-88c7-34c2a6233ab8" targetNamespace="http://schemas.microsoft.com/office/2006/metadata/properties" ma:root="true" ma:fieldsID="8b8e6628b342892ff5b2f6532106b444" ns2:_="" ns3:_="">
    <xsd:import namespace="29cd325b-2eee-4c5d-9db9-3a6710214490"/>
    <xsd:import namespace="8f380673-f5d0-4d30-88c7-34c2a6233ab8"/>
    <xsd:element name="properties">
      <xsd:complexType>
        <xsd:sequence>
          <xsd:element name="documentManagement">
            <xsd:complexType>
              <xsd:all>
                <xsd:element ref="ns2:SharedWithUsers" minOccurs="0"/>
                <xsd:element ref="ns3:p4a88d1dd77d4cb8a736582c2d3c5e4a" minOccurs="0"/>
                <xsd:element ref="ns2:TaxCatchAll" minOccurs="0"/>
                <xsd:element ref="ns3:cb38fe7aa1c5445ebcca08ecfde264d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cd325b-2eee-4c5d-9db9-3a671021449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1" nillable="true" ma:displayName="Taxonomy Catch All Column" ma:hidden="true" ma:list="{3f75ea47-4b25-40cf-90b4-58a1cc895f21}" ma:internalName="TaxCatchAll" ma:showField="CatchAllData" ma:web="29cd325b-2eee-4c5d-9db9-3a671021449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f380673-f5d0-4d30-88c7-34c2a6233ab8" elementFormDefault="qualified">
    <xsd:import namespace="http://schemas.microsoft.com/office/2006/documentManagement/types"/>
    <xsd:import namespace="http://schemas.microsoft.com/office/infopath/2007/PartnerControls"/>
    <xsd:element name="p4a88d1dd77d4cb8a736582c2d3c5e4a" ma:index="10" ma:taxonomy="true" ma:internalName="p4a88d1dd77d4cb8a736582c2d3c5e4a" ma:taxonomyFieldName="Security_x0020_Classification" ma:displayName="Security Classification" ma:default="-1;#Official Open|2bae7c29-0188-4e7d-8c62-1a438b954f8b" ma:fieldId="{94a88d1d-d77d-4cb8-a736-582c2d3c5e4a}" ma:sspId="974cb554-9eb7-495d-b1d8-159d1abb80f5" ma:termSetId="b44889cd-d78c-4551-b063-7a7a1cb7edad" ma:anchorId="00000000-0000-0000-0000-000000000000" ma:open="false" ma:isKeyword="false">
      <xsd:complexType>
        <xsd:sequence>
          <xsd:element ref="pc:Terms" minOccurs="0" maxOccurs="1"/>
        </xsd:sequence>
      </xsd:complexType>
    </xsd:element>
    <xsd:element name="cb38fe7aa1c5445ebcca08ecfde264dd" ma:index="13" ma:taxonomy="true" ma:internalName="cb38fe7aa1c5445ebcca08ecfde264dd" ma:taxonomyFieldName="Sensitive_x0020_Category" ma:displayName="Sensitive Category" ma:default="-1;#Non-Sensitive|a6c191f4-2dd3-46ec-8289-9409bff4fe86" ma:fieldId="{cb38fe7a-a1c5-445e-bcca-08ecfde264dd}" ma:sspId="974cb554-9eb7-495d-b1d8-159d1abb80f5" ma:termSetId="557ecf87-9d5f-4a78-a4ea-1caff5fb2a63"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B2FEED-AD43-47D5-B550-6F6E6A54861D}">
  <ds:schemaRefs>
    <ds:schemaRef ds:uri="http://schemas.microsoft.com/sharepoint/v3/contenttype/forms"/>
  </ds:schemaRefs>
</ds:datastoreItem>
</file>

<file path=customXml/itemProps2.xml><?xml version="1.0" encoding="utf-8"?>
<ds:datastoreItem xmlns:ds="http://schemas.openxmlformats.org/officeDocument/2006/customXml" ds:itemID="{327A3489-DE54-4A8B-B2FD-09D801009A91}">
  <ds:schemaRefs>
    <ds:schemaRef ds:uri="http://schemas.microsoft.com/office/2006/documentManagement/types"/>
    <ds:schemaRef ds:uri="8e5633f6-dc03-4192-9dd3-80edd9b4d150"/>
    <ds:schemaRef ds:uri="http://schemas.microsoft.com/office/2006/metadata/properties"/>
    <ds:schemaRef ds:uri="http://purl.org/dc/elements/1.1/"/>
    <ds:schemaRef ds:uri="http://www.w3.org/XML/1998/namespace"/>
    <ds:schemaRef ds:uri="http://schemas.microsoft.com/office/infopath/2007/PartnerControls"/>
    <ds:schemaRef ds:uri="http://purl.org/dc/terms/"/>
    <ds:schemaRef ds:uri="http://purl.org/dc/dcmitype/"/>
    <ds:schemaRef ds:uri="http://schemas.openxmlformats.org/package/2006/metadata/core-properties"/>
    <ds:schemaRef ds:uri="8f380673-f5d0-4d30-88c7-34c2a6233ab8"/>
    <ds:schemaRef ds:uri="29cd325b-2eee-4c5d-9db9-3a6710214490"/>
  </ds:schemaRefs>
</ds:datastoreItem>
</file>

<file path=customXml/itemProps3.xml><?xml version="1.0" encoding="utf-8"?>
<ds:datastoreItem xmlns:ds="http://schemas.openxmlformats.org/officeDocument/2006/customXml" ds:itemID="{60C85AA0-E4AD-493C-BE82-6A14B9A866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cd325b-2eee-4c5d-9db9-3a6710214490"/>
    <ds:schemaRef ds:uri="8f380673-f5d0-4d30-88c7-34c2a6233a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3-mtc-iaf-pp-loi-template_July2023</Template>
  <TotalTime>51</TotalTime>
  <Words>2703</Words>
  <Application>Microsoft Office PowerPoint</Application>
  <PresentationFormat>Widescreen</PresentationFormat>
  <Paragraphs>309</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Open Sans</vt:lpstr>
      <vt:lpstr>Times New Roman</vt:lpstr>
      <vt:lpstr>Wingdings</vt:lpstr>
      <vt:lpstr>ASTAR PPT Template 10042012</vt:lpstr>
      <vt:lpstr>INDUSTRY ALIGNMENT FUND – PRE-POSITIONING PROGRAMME  LETTER OF INTENT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Additional Supporting Slides  (Up to 10 slides)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INDUSTRY ALIGNMENT FUND – PRE-POSITIONING PROGRAMME  LETTER OF INTENT</dc:title>
  <dc:creator>Joanna Goh</dc:creator>
  <cp:lastModifiedBy>Joanna Goh</cp:lastModifiedBy>
  <cp:revision>16</cp:revision>
  <dcterms:created xsi:type="dcterms:W3CDTF">2023-07-16T10:24:14Z</dcterms:created>
  <dcterms:modified xsi:type="dcterms:W3CDTF">2023-10-05T02:06:13Z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0x0101008A2DA73BAA8551419E77B640F39D3F5D</vt:lpwstr>
  </property>
  <property fmtid="{D5CDD505-2E9C-101B-9397-08002B2CF9AE}" pid="3" name="Sensitive Category">
    <vt:lpwstr>2;#Non-Sensitive|a6c191f4-2dd3-46ec-8289-9409bff4fe86</vt:lpwstr>
  </property>
  <property fmtid="{D5CDD505-2E9C-101B-9397-08002B2CF9AE}" pid="4" name="Security Classification">
    <vt:lpwstr>1;#Official Open|2bae7c29-0188-4e7d-8c62-1a438b954f8b</vt:lpwstr>
  </property>
</Properties>
</file>