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3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520" r:id="rId16"/>
    <p:sldId id="284" r:id="rId17"/>
    <p:sldId id="26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0D2270"/>
    <a:srgbClr val="0030A7"/>
    <a:srgbClr val="2708A7"/>
    <a:srgbClr val="10069F"/>
    <a:srgbClr val="000FA5"/>
    <a:srgbClr val="A37219"/>
    <a:srgbClr val="007528"/>
    <a:srgbClr val="298358"/>
    <a:srgbClr val="32B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EF22E-9825-4048-A8AC-1A8F725B76D5}" v="1" dt="2021-10-22T05:30:55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81" autoAdjust="0"/>
    <p:restoredTop sz="99496" autoAdjust="0"/>
  </p:normalViewPr>
  <p:slideViewPr>
    <p:cSldViewPr>
      <p:cViewPr varScale="1">
        <p:scale>
          <a:sx n="90" d="100"/>
          <a:sy n="90" d="100"/>
        </p:scale>
        <p:origin x="54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52" d="100"/>
          <a:sy n="152" d="100"/>
        </p:scale>
        <p:origin x="6408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F544-415A-0B49-A866-477D0136A5DE}" type="datetimeFigureOut">
              <a:rPr lang="en-US" smtClean="0">
                <a:latin typeface="Arial" panose="020B0604020202020204" pitchFamily="34" charset="0"/>
              </a:rPr>
              <a:t>11/2/2021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80BF5-F6DB-CF4F-BE0B-1271BAACCD6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8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97F5787-4636-46B4-9F75-BD9318F6EA37}" type="datetimeFigureOut">
              <a:rPr lang="en-GB" smtClean="0"/>
              <a:pPr/>
              <a:t>02/11/2021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6AE423D-0B8E-479B-BD8E-453FB371F1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599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Cover option 4 – Talents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7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5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1714" y="616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60760" y="1995686"/>
            <a:ext cx="200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4711579" y="2836934"/>
            <a:ext cx="1402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b="0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4788024" y="2787774"/>
            <a:ext cx="1800200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407959"/>
            <a:ext cx="1728191" cy="5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12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416800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912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4720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9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655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50" y="1178913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674491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181686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03350" y="2681555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732588" y="1178912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32588" y="1674491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732588" y="2181686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732588" y="2681555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3161526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6732588" y="3158084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6411"/>
            <a:ext cx="7920880" cy="469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Content in Open Sans, bold, size 20, left align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A9CF07-6D7D-4B2F-9B1B-6F8D38EA9CA4}"/>
              </a:ext>
            </a:extLst>
          </p:cNvPr>
          <p:cNvSpPr txBox="1"/>
          <p:nvPr userDrawn="1"/>
        </p:nvSpPr>
        <p:spPr>
          <a:xfrm>
            <a:off x="7343800" y="62503"/>
            <a:ext cx="18002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AME/MTC IAF-PP MTR</a:t>
            </a:r>
            <a:endParaRPr lang="en-SG" sz="1200" dirty="0"/>
          </a:p>
        </p:txBody>
      </p:sp>
    </p:spTree>
    <p:extLst>
      <p:ext uri="{BB962C8B-B14F-4D97-AF65-F5344CB8AC3E}">
        <p14:creationId xmlns:p14="http://schemas.microsoft.com/office/powerpoint/2010/main" val="20508609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3528" y="339502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51353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275606"/>
            <a:ext cx="5492700" cy="954107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Section header in Open Sans, bold, size 28,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6381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44375" y="1530724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4375" y="129310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4375" y="1768348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4375" y="200597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044375" y="105547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043608" y="3191005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043608" y="295338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043608" y="3428624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043608" y="3666243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043608" y="2715767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5292080" y="1055494"/>
            <a:ext cx="2743200" cy="11562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5292080" y="2715766"/>
            <a:ext cx="2743200" cy="11562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71600" y="333465"/>
            <a:ext cx="18883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5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339752" y="4805172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OFFICIAL</a:t>
            </a:r>
            <a:r>
              <a:rPr lang="en-US" sz="1400" baseline="0" dirty="0"/>
              <a:t> (CLOSED) / SENSITIVE HIGH (WHEN FILLED)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29427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  <a:p>
            <a:pPr lvl="4"/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7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124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76" r:id="rId3"/>
    <p:sldLayoutId id="2147483677" r:id="rId4"/>
    <p:sldLayoutId id="2147483669" r:id="rId5"/>
    <p:sldLayoutId id="2147483650" r:id="rId6"/>
    <p:sldLayoutId id="2147483679" r:id="rId7"/>
    <p:sldLayoutId id="2147483672" r:id="rId8"/>
    <p:sldLayoutId id="2147483671" r:id="rId9"/>
    <p:sldLayoutId id="2147483674" r:id="rId10"/>
    <p:sldLayoutId id="2147483675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SG" sz="2800" dirty="0"/>
              <a:t>AME/MTC IAF-PP </a:t>
            </a:r>
            <a:br>
              <a:rPr lang="en-SG" sz="2800" dirty="0"/>
            </a:br>
            <a:r>
              <a:rPr lang="en-SG" sz="2800" dirty="0"/>
              <a:t>Mid Term Review (MTR)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0033" y="3219822"/>
            <a:ext cx="4032448" cy="288701"/>
          </a:xfrm>
        </p:spPr>
        <p:txBody>
          <a:bodyPr>
            <a:normAutofit fontScale="92500" lnSpcReduction="20000"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GB" dirty="0"/>
              <a:t>[Name of Presenter]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6770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D4784E-E3A9-44BE-9C53-B2BF56833F3E}"/>
              </a:ext>
            </a:extLst>
          </p:cNvPr>
          <p:cNvGraphicFramePr>
            <a:graphicFrameLocks noGrp="1"/>
          </p:cNvGraphicFramePr>
          <p:nvPr/>
        </p:nvGraphicFramePr>
        <p:xfrm>
          <a:off x="737320" y="627534"/>
          <a:ext cx="8299176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31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5434859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</a:tblGrid>
              <a:tr h="33392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Awarded Budget ($)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Drawdown to date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($)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utilization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Explanation of low/high utilization status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if % utilization is outside of 40 – 60%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1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Future Research and Industry Engagement Plans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F858A5-485E-4B53-A831-AB03391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Next stage of research and industry engagement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Licensing / </a:t>
            </a:r>
            <a:r>
              <a:rPr lang="en-US" altLang="en-US" sz="1400" dirty="0" err="1"/>
              <a:t>Commercialisation</a:t>
            </a:r>
            <a:r>
              <a:rPr lang="en-US" altLang="en-US" sz="1400" dirty="0"/>
              <a:t>?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What is the next step(s) after this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 has ended?</a:t>
            </a:r>
          </a:p>
          <a:p>
            <a:pPr defTabSz="914400"/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182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8108-01C7-40A7-A507-154677DE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49" y="267494"/>
            <a:ext cx="7920880" cy="720080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Scientific Advisory Board (SAB) 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E4C3-0B27-4191-B98C-775B6A6C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Applicable for programmes awarded ≥$10M including overheads.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SAB members and their credentials.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 report should review technical/scientific milestones and programme’s industry engagement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345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650" y="987425"/>
            <a:ext cx="5492750" cy="1815882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br>
              <a:rPr lang="en-GB" dirty="0"/>
            </a:br>
            <a:r>
              <a:rPr lang="en-US" sz="2800" dirty="0"/>
              <a:t>Additional Supporting Slides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(Up to 10 slides)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1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153285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8AFABF-A804-4008-A192-430D24BA7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785715"/>
              </p:ext>
            </p:extLst>
          </p:nvPr>
        </p:nvGraphicFramePr>
        <p:xfrm>
          <a:off x="755576" y="195486"/>
          <a:ext cx="7992888" cy="44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884827383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1691761954"/>
                    </a:ext>
                  </a:extLst>
                </a:gridCol>
              </a:tblGrid>
              <a:tr h="33969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Title: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8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Institution: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&lt;Name of Host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937175"/>
                  </a:ext>
                </a:extLst>
              </a:tr>
              <a:tr h="53878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Designation&gt;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649584"/>
                  </a:ext>
                </a:extLst>
              </a:tr>
              <a:tr h="53878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713207"/>
                  </a:ext>
                </a:extLst>
              </a:tr>
              <a:tr h="54238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687942"/>
                  </a:ext>
                </a:extLst>
              </a:tr>
              <a:tr h="38187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Collaborator(s):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48951"/>
                  </a:ext>
                </a:extLst>
              </a:tr>
              <a:tr h="27514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Start – End Date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&lt;No.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months&gt;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54924"/>
                  </a:ext>
                </a:extLst>
              </a:tr>
              <a:tr h="38480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 &lt; 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97585"/>
                  </a:ext>
                </a:extLst>
              </a:tr>
              <a:tr h="538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Advisory Board (SAB) Members for programmes ≥ $10M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SAB members and their affiliations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278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1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Summary</a:t>
            </a:r>
            <a:endParaRPr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FCB6E3-CACD-47F9-9C75-B02735CB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0517"/>
            <a:ext cx="4191000" cy="4425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69863" indent="-169863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Objectives of Project: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List down major points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Novelty of Proposal:</a:t>
            </a:r>
          </a:p>
          <a:p>
            <a:pPr marL="174625" indent="-174625">
              <a:spcBef>
                <a:spcPct val="20000"/>
              </a:spcBef>
              <a:buFontTx/>
              <a:buChar char="•"/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Summarised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version please.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F49D8FB-7DB7-4251-9258-54E9C5B4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106" y="450515"/>
            <a:ext cx="405239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 dirty="0"/>
              <a:t>Research Challenges: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List down the key challenges.</a:t>
            </a:r>
            <a:endParaRPr lang="en-US" altLang="en-US" sz="3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C6FB426-2CDA-4288-A856-2A8C16A0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106" y="2701245"/>
            <a:ext cx="405239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for the </a:t>
            </a:r>
            <a:r>
              <a:rPr lang="en-US" altLang="en-US" sz="1400" b="1" dirty="0" err="1"/>
              <a:t>programme</a:t>
            </a:r>
            <a:r>
              <a:rPr lang="en-US" altLang="en-US" sz="1400" b="1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35FEBAF-008C-469E-B772-78BD2484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034" y="4557076"/>
            <a:ext cx="3573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39687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Overview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Mid-Term Deliverables for the programme: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Mid-Term Deliverables achieved: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31351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Benchmarking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Mid-Term Deliverables for the programme: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How achieved deliverables compare to state-of-the-art and what other groups have achieved, both locally and internationally.</a:t>
            </a:r>
            <a:endParaRPr lang="en-US" altLang="en-US" sz="1400" u="sng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22396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Industry Engagements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D69E13-234C-4C72-890A-A7A1C42B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Provide brief descriptions of </a:t>
            </a:r>
            <a:r>
              <a:rPr lang="en-US" altLang="en-US" sz="1400" u="sng" dirty="0"/>
              <a:t>all</a:t>
            </a:r>
            <a:r>
              <a:rPr lang="en-US" altLang="en-US" sz="1400" dirty="0"/>
              <a:t> the industry engagements to date for this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, clearly highlighting the local value capture.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The IRS (cash and in-kind) associated with each engagement must also be reported (see table on next slide).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For each industry engagement, provide a short summary of the </a:t>
            </a:r>
            <a:r>
              <a:rPr lang="en-US" altLang="en-US" sz="1400" u="sng" dirty="0"/>
              <a:t>outcomes</a:t>
            </a:r>
            <a:r>
              <a:rPr lang="en-US" altLang="en-US" sz="1400" dirty="0"/>
              <a:t>.  This should be in the form of a narrative, </a:t>
            </a:r>
            <a:r>
              <a:rPr lang="en-US" altLang="en-US" sz="1400" dirty="0" err="1"/>
              <a:t>eg</a:t>
            </a:r>
            <a:r>
              <a:rPr lang="en-US" altLang="en-US" sz="1400" dirty="0"/>
              <a:t> “</a:t>
            </a:r>
            <a:r>
              <a:rPr lang="en-US" altLang="en-US" sz="1400" i="1" dirty="0"/>
              <a:t>Using &lt;x&gt; tech, company &lt;y&gt; was able to improve process &lt;z&gt;, increasing the yield by &lt;%&gt;</a:t>
            </a:r>
            <a:r>
              <a:rPr lang="en-US" alt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90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 - IRS</a:t>
            </a:r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0E6B51-1B23-4F9A-939D-F4BE5126BB8E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627534"/>
          <a:ext cx="7992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val="27494076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62429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2912210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 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9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Group 138">
            <a:extLst>
              <a:ext uri="{FF2B5EF4-FFF2-40B4-BE49-F238E27FC236}">
                <a16:creationId xmlns:a16="http://schemas.microsoft.com/office/drawing/2014/main" id="{59C99FA1-7BCA-4A77-A0F9-73E57C44C73F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588268"/>
          <a:ext cx="8398410" cy="3130306"/>
        </p:xfrm>
        <a:graphic>
          <a:graphicData uri="http://schemas.openxmlformats.org/drawingml/2006/table">
            <a:tbl>
              <a:tblPr/>
              <a:tblGrid>
                <a:gridCol w="48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5575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Research Milestones / Deliverables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92">
            <a:extLst>
              <a:ext uri="{FF2B5EF4-FFF2-40B4-BE49-F238E27FC236}">
                <a16:creationId xmlns:a16="http://schemas.microsoft.com/office/drawing/2014/main" id="{E16D1246-C12F-4442-AA7C-336AE926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3895332"/>
            <a:ext cx="6077303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the latest milestones table and state the progress for each Work Package.</a:t>
            </a:r>
          </a:p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add more columns for Year 4 and Year 5 if applicable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 Box 92">
            <a:extLst>
              <a:ext uri="{FF2B5EF4-FFF2-40B4-BE49-F238E27FC236}">
                <a16:creationId xmlns:a16="http://schemas.microsoft.com/office/drawing/2014/main" id="{6F1890EA-63C3-43B4-91AA-C6AE2DF4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24" y="3718574"/>
            <a:ext cx="8781393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: Planned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: Completed</a:t>
            </a:r>
          </a:p>
        </p:txBody>
      </p:sp>
    </p:spTree>
    <p:extLst>
      <p:ext uri="{BB962C8B-B14F-4D97-AF65-F5344CB8AC3E}">
        <p14:creationId xmlns:p14="http://schemas.microsoft.com/office/powerpoint/2010/main" val="34733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0A60A4-42F3-48D6-B207-4184C363D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556655"/>
              </p:ext>
            </p:extLst>
          </p:nvPr>
        </p:nvGraphicFramePr>
        <p:xfrm>
          <a:off x="698687" y="794389"/>
          <a:ext cx="83378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88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813202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882941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2131079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 / TI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to date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FE60B1A-8D9F-4C53-85CE-E3921DC3E6AA}"/>
              </a:ext>
            </a:extLst>
          </p:cNvPr>
          <p:cNvSpPr/>
          <p:nvPr/>
        </p:nvSpPr>
        <p:spPr>
          <a:xfrm>
            <a:off x="971600" y="4022577"/>
            <a:ext cx="7280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all KPIs &amp; TIs for the Programme and state the progress.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6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DA73BAA8551419E77B640F39D3F5D" ma:contentTypeVersion="6" ma:contentTypeDescription="Create a new document." ma:contentTypeScope="" ma:versionID="21c58f6b325cf0e9268961e2972608ab">
  <xsd:schema xmlns:xsd="http://www.w3.org/2001/XMLSchema" xmlns:xs="http://www.w3.org/2001/XMLSchema" xmlns:p="http://schemas.microsoft.com/office/2006/metadata/properties" xmlns:ns2="29cd325b-2eee-4c5d-9db9-3a6710214490" xmlns:ns3="8f380673-f5d0-4d30-88c7-34c2a6233ab8" targetNamespace="http://schemas.microsoft.com/office/2006/metadata/properties" ma:root="true" ma:fieldsID="8b8e6628b342892ff5b2f6532106b444" ns2:_="" ns3:_="">
    <xsd:import namespace="29cd325b-2eee-4c5d-9db9-3a6710214490"/>
    <xsd:import namespace="8f380673-f5d0-4d30-88c7-34c2a6233a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p4a88d1dd77d4cb8a736582c2d3c5e4a" minOccurs="0"/>
                <xsd:element ref="ns2:TaxCatchAll" minOccurs="0"/>
                <xsd:element ref="ns3:cb38fe7aa1c5445ebcca08ecfde264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325b-2eee-4c5d-9db9-3a67102144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1" nillable="true" ma:displayName="Taxonomy Catch All Column" ma:hidden="true" ma:list="{3f75ea47-4b25-40cf-90b4-58a1cc895f21}" ma:internalName="TaxCatchAll" ma:showField="CatchAllData" ma:web="29cd325b-2eee-4c5d-9db9-3a67102144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80673-f5d0-4d30-88c7-34c2a6233ab8" elementFormDefault="qualified">
    <xsd:import namespace="http://schemas.microsoft.com/office/2006/documentManagement/types"/>
    <xsd:import namespace="http://schemas.microsoft.com/office/infopath/2007/PartnerControls"/>
    <xsd:element name="p4a88d1dd77d4cb8a736582c2d3c5e4a" ma:index="10" ma:taxonomy="true" ma:internalName="p4a88d1dd77d4cb8a736582c2d3c5e4a" ma:taxonomyFieldName="Security_x0020_Classification" ma:displayName="Security Classification" ma:default="-1;#Official Open|2bae7c29-0188-4e7d-8c62-1a438b954f8b" ma:fieldId="{94a88d1d-d77d-4cb8-a736-582c2d3c5e4a}" ma:sspId="974cb554-9eb7-495d-b1d8-159d1abb80f5" ma:termSetId="b44889cd-d78c-4551-b063-7a7a1cb7ed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38fe7aa1c5445ebcca08ecfde264dd" ma:index="13" ma:taxonomy="true" ma:internalName="cb38fe7aa1c5445ebcca08ecfde264dd" ma:taxonomyFieldName="Sensitive_x0020_Category" ma:displayName="Sensitive Category" ma:default="-1;#Non-Sensitive|a6c191f4-2dd3-46ec-8289-9409bff4fe86" ma:fieldId="{cb38fe7a-a1c5-445e-bcca-08ecfde264dd}" ma:sspId="974cb554-9eb7-495d-b1d8-159d1abb80f5" ma:termSetId="557ecf87-9d5f-4a78-a4ea-1caff5fb2a6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a88d1dd77d4cb8a736582c2d3c5e4a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Open</TermName>
          <TermId xmlns="http://schemas.microsoft.com/office/infopath/2007/PartnerControls">2bae7c29-0188-4e7d-8c62-1a438b954f8b</TermId>
        </TermInfo>
      </Terms>
    </p4a88d1dd77d4cb8a736582c2d3c5e4a>
    <cb38fe7aa1c5445ebcca08ecfde264dd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Non-Sensitive</TermName>
          <TermId xmlns="http://schemas.microsoft.com/office/infopath/2007/PartnerControls">a6c191f4-2dd3-46ec-8289-9409bff4fe86</TermId>
        </TermInfo>
      </Terms>
    </cb38fe7aa1c5445ebcca08ecfde264dd>
    <TaxCatchAll xmlns="29cd325b-2eee-4c5d-9db9-3a6710214490">
      <Value>2</Value>
      <Value>1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27CBCB-17AE-44C7-87E5-35A082E6AE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d325b-2eee-4c5d-9db9-3a6710214490"/>
    <ds:schemaRef ds:uri="8f380673-f5d0-4d30-88c7-34c2a6233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843B3C-A803-46BC-BCE2-98FF69ACC738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1dae8f49-adc9-49d5-972e-23bee5c00cb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8f380673-f5d0-4d30-88c7-34c2a6233ab8"/>
    <ds:schemaRef ds:uri="29cd325b-2eee-4c5d-9db9-3a6710214490"/>
  </ds:schemaRefs>
</ds:datastoreItem>
</file>

<file path=customXml/itemProps3.xml><?xml version="1.0" encoding="utf-8"?>
<ds:datastoreItem xmlns:ds="http://schemas.openxmlformats.org/officeDocument/2006/customXml" ds:itemID="{B223A66F-ABE2-4212-B2D7-D8D8FDC905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A-STAR_PPT_Template_2020_(16.9)_200203.thmx</Template>
  <TotalTime>9316</TotalTime>
  <Words>625</Words>
  <Application>Microsoft Office PowerPoint</Application>
  <PresentationFormat>On-screen Show (16:9)</PresentationFormat>
  <Paragraphs>185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Open Sans</vt:lpstr>
      <vt:lpstr>Trebuchet MS</vt:lpstr>
      <vt:lpstr>Wingdings</vt:lpstr>
      <vt:lpstr>ASTAR PPT Template 10042012</vt:lpstr>
      <vt:lpstr>AME/MTC IAF-PP  Mid Term Review (MTR)</vt:lpstr>
      <vt:lpstr>PowerPoint Presentation</vt:lpstr>
      <vt:lpstr>Programme Summary</vt:lpstr>
      <vt:lpstr>Programme Overview</vt:lpstr>
      <vt:lpstr>Programme Benchmarking</vt:lpstr>
      <vt:lpstr>Industry Engagements</vt:lpstr>
      <vt:lpstr>Programme Status - IRS</vt:lpstr>
      <vt:lpstr>Programme Status</vt:lpstr>
      <vt:lpstr>Programme Status</vt:lpstr>
      <vt:lpstr>Programme Status</vt:lpstr>
      <vt:lpstr>Future Research and Industry Engagement Plans</vt:lpstr>
      <vt:lpstr>Scientific Advisory Board (SAB) </vt:lpstr>
      <vt:lpstr> Additional Supporting Slides  (Up to 10 slides)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Nidyah Sani</cp:lastModifiedBy>
  <cp:revision>624</cp:revision>
  <dcterms:created xsi:type="dcterms:W3CDTF">2014-03-27T05:25:01Z</dcterms:created>
  <dcterms:modified xsi:type="dcterms:W3CDTF">2021-11-02T02:14:24Z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0x0101008A2DA73BAA8551419E77B640F39D3F5D</vt:lpwstr>
  </property>
  <property fmtid="{D5CDD505-2E9C-101B-9397-08002B2CF9AE}" pid="3" name="Sensitive Category">
    <vt:lpwstr>2;#Non-Sensitive|a6c191f4-2dd3-46ec-8289-9409bff4fe86</vt:lpwstr>
  </property>
  <property fmtid="{D5CDD505-2E9C-101B-9397-08002B2CF9AE}" pid="4" name="Security Classification">
    <vt:lpwstr>1;#Official Open|2bae7c29-0188-4e7d-8c62-1a438b954f8b</vt:lpwstr>
  </property>
</Properties>
</file>