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6" r:id="rId3"/>
    <p:sldId id="258" r:id="rId4"/>
    <p:sldId id="259" r:id="rId5"/>
    <p:sldId id="260" r:id="rId6"/>
    <p:sldId id="266"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F34BFE-A566-45C5-9C79-21C35518D7BC}" type="datetimeFigureOut">
              <a:rPr lang="en-US" smtClean="0"/>
              <a:t>6/23/2021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24EC5E-4946-4E29-B04B-2079F5A3BBF6}" type="slidenum">
              <a:rPr lang="en-US" smtClean="0"/>
              <a:t>‹#›</a:t>
            </a:fld>
            <a:endParaRPr lang="en-US"/>
          </a:p>
        </p:txBody>
      </p:sp>
    </p:spTree>
    <p:extLst>
      <p:ext uri="{BB962C8B-B14F-4D97-AF65-F5344CB8AC3E}">
        <p14:creationId xmlns:p14="http://schemas.microsoft.com/office/powerpoint/2010/main" val="4007200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Welcome</a:t>
            </a:r>
            <a:r>
              <a:rPr lang="en-US" baseline="0" dirty="0"/>
              <a:t> back to the main room, and I hope you enjoyed fruitful discussions in the breakout room. </a:t>
            </a:r>
          </a:p>
          <a:p>
            <a:pPr algn="l"/>
            <a:r>
              <a:rPr lang="en-US" baseline="0" dirty="0"/>
              <a:t>Please can we ask each of the rooms to present in turn. </a:t>
            </a:r>
          </a:p>
          <a:p>
            <a:pPr algn="l"/>
            <a:r>
              <a:rPr lang="en-US" baseline="0" dirty="0"/>
              <a:t>Firstly, the plant based breakout room, please share your screen and share the key points of your discussion. </a:t>
            </a:r>
          </a:p>
          <a:p>
            <a:pPr algn="l"/>
            <a:r>
              <a:rPr lang="en-US" baseline="0" dirty="0"/>
              <a:t>Thank you to the plant based team. . </a:t>
            </a:r>
          </a:p>
          <a:p>
            <a:pPr algn="l"/>
            <a:r>
              <a:rPr lang="en-US" baseline="0" dirty="0"/>
              <a:t>Next, I would like to invite the cultured meats breakout room to please share your screen and the key points of your discussion. </a:t>
            </a:r>
          </a:p>
          <a:p>
            <a:pPr algn="l"/>
            <a:r>
              <a:rPr lang="en-US" baseline="0" dirty="0"/>
              <a:t>Thank you for sharing. </a:t>
            </a:r>
          </a:p>
          <a:p>
            <a:pPr algn="l"/>
            <a:r>
              <a:rPr lang="en-US" baseline="0" dirty="0"/>
              <a:t>Finally, please can the microbial protein breakout room please share your screen and the key points of your discussion. </a:t>
            </a:r>
          </a:p>
        </p:txBody>
      </p:sp>
      <p:sp>
        <p:nvSpPr>
          <p:cNvPr id="4" name="Slide Number Placeholder 3"/>
          <p:cNvSpPr>
            <a:spLocks noGrp="1"/>
          </p:cNvSpPr>
          <p:nvPr>
            <p:ph type="sldNum" sz="quarter" idx="10"/>
          </p:nvPr>
        </p:nvSpPr>
        <p:spPr/>
        <p:txBody>
          <a:bodyPr/>
          <a:lstStyle/>
          <a:p>
            <a:fld id="{DD266331-CFC9-4C5D-A965-429E5F9BE650}" type="slidenum">
              <a:rPr lang="en-US" smtClean="0"/>
              <a:t>1</a:t>
            </a:fld>
            <a:endParaRPr lang="en-US"/>
          </a:p>
        </p:txBody>
      </p:sp>
    </p:spTree>
    <p:extLst>
      <p:ext uri="{BB962C8B-B14F-4D97-AF65-F5344CB8AC3E}">
        <p14:creationId xmlns:p14="http://schemas.microsoft.com/office/powerpoint/2010/main" val="2410220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717B02C-26B6-4BD8-AAB4-EEA97BA7C17F}"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CCCC56-458B-48F4-92CA-1FA1B80B37D0}" type="slidenum">
              <a:rPr lang="en-US" smtClean="0"/>
              <a:t>‹#›</a:t>
            </a:fld>
            <a:endParaRPr lang="en-US"/>
          </a:p>
        </p:txBody>
      </p:sp>
    </p:spTree>
    <p:extLst>
      <p:ext uri="{BB962C8B-B14F-4D97-AF65-F5344CB8AC3E}">
        <p14:creationId xmlns:p14="http://schemas.microsoft.com/office/powerpoint/2010/main" val="714912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17B02C-26B6-4BD8-AAB4-EEA97BA7C17F}"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CCCC56-458B-48F4-92CA-1FA1B80B37D0}" type="slidenum">
              <a:rPr lang="en-US" smtClean="0"/>
              <a:t>‹#›</a:t>
            </a:fld>
            <a:endParaRPr lang="en-US"/>
          </a:p>
        </p:txBody>
      </p:sp>
    </p:spTree>
    <p:extLst>
      <p:ext uri="{BB962C8B-B14F-4D97-AF65-F5344CB8AC3E}">
        <p14:creationId xmlns:p14="http://schemas.microsoft.com/office/powerpoint/2010/main" val="2823362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17B02C-26B6-4BD8-AAB4-EEA97BA7C17F}"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CCCC56-458B-48F4-92CA-1FA1B80B37D0}" type="slidenum">
              <a:rPr lang="en-US" smtClean="0"/>
              <a:t>‹#›</a:t>
            </a:fld>
            <a:endParaRPr lang="en-US"/>
          </a:p>
        </p:txBody>
      </p:sp>
    </p:spTree>
    <p:extLst>
      <p:ext uri="{BB962C8B-B14F-4D97-AF65-F5344CB8AC3E}">
        <p14:creationId xmlns:p14="http://schemas.microsoft.com/office/powerpoint/2010/main" val="2079216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17B02C-26B6-4BD8-AAB4-EEA97BA7C17F}"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CCCC56-458B-48F4-92CA-1FA1B80B37D0}" type="slidenum">
              <a:rPr lang="en-US" smtClean="0"/>
              <a:t>‹#›</a:t>
            </a:fld>
            <a:endParaRPr lang="en-US"/>
          </a:p>
        </p:txBody>
      </p:sp>
    </p:spTree>
    <p:extLst>
      <p:ext uri="{BB962C8B-B14F-4D97-AF65-F5344CB8AC3E}">
        <p14:creationId xmlns:p14="http://schemas.microsoft.com/office/powerpoint/2010/main" val="3543465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717B02C-26B6-4BD8-AAB4-EEA97BA7C17F}"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CCCC56-458B-48F4-92CA-1FA1B80B37D0}" type="slidenum">
              <a:rPr lang="en-US" smtClean="0"/>
              <a:t>‹#›</a:t>
            </a:fld>
            <a:endParaRPr lang="en-US"/>
          </a:p>
        </p:txBody>
      </p:sp>
    </p:spTree>
    <p:extLst>
      <p:ext uri="{BB962C8B-B14F-4D97-AF65-F5344CB8AC3E}">
        <p14:creationId xmlns:p14="http://schemas.microsoft.com/office/powerpoint/2010/main" val="2515991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717B02C-26B6-4BD8-AAB4-EEA97BA7C17F}"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CCCC56-458B-48F4-92CA-1FA1B80B37D0}" type="slidenum">
              <a:rPr lang="en-US" smtClean="0"/>
              <a:t>‹#›</a:t>
            </a:fld>
            <a:endParaRPr lang="en-US"/>
          </a:p>
        </p:txBody>
      </p:sp>
    </p:spTree>
    <p:extLst>
      <p:ext uri="{BB962C8B-B14F-4D97-AF65-F5344CB8AC3E}">
        <p14:creationId xmlns:p14="http://schemas.microsoft.com/office/powerpoint/2010/main" val="3118824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717B02C-26B6-4BD8-AAB4-EEA97BA7C17F}" type="datetimeFigureOut">
              <a:rPr lang="en-US" smtClean="0"/>
              <a:t>6/23/2021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CCCC56-458B-48F4-92CA-1FA1B80B37D0}" type="slidenum">
              <a:rPr lang="en-US" smtClean="0"/>
              <a:t>‹#›</a:t>
            </a:fld>
            <a:endParaRPr lang="en-US"/>
          </a:p>
        </p:txBody>
      </p:sp>
    </p:spTree>
    <p:extLst>
      <p:ext uri="{BB962C8B-B14F-4D97-AF65-F5344CB8AC3E}">
        <p14:creationId xmlns:p14="http://schemas.microsoft.com/office/powerpoint/2010/main" val="982680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717B02C-26B6-4BD8-AAB4-EEA97BA7C17F}" type="datetimeFigureOut">
              <a:rPr lang="en-US" smtClean="0"/>
              <a:t>6/23/2021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CCCC56-458B-48F4-92CA-1FA1B80B37D0}" type="slidenum">
              <a:rPr lang="en-US" smtClean="0"/>
              <a:t>‹#›</a:t>
            </a:fld>
            <a:endParaRPr lang="en-US"/>
          </a:p>
        </p:txBody>
      </p:sp>
    </p:spTree>
    <p:extLst>
      <p:ext uri="{BB962C8B-B14F-4D97-AF65-F5344CB8AC3E}">
        <p14:creationId xmlns:p14="http://schemas.microsoft.com/office/powerpoint/2010/main" val="2641181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17B02C-26B6-4BD8-AAB4-EEA97BA7C17F}" type="datetimeFigureOut">
              <a:rPr lang="en-US" smtClean="0"/>
              <a:t>6/23/2021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CCCC56-458B-48F4-92CA-1FA1B80B37D0}" type="slidenum">
              <a:rPr lang="en-US" smtClean="0"/>
              <a:t>‹#›</a:t>
            </a:fld>
            <a:endParaRPr lang="en-US"/>
          </a:p>
        </p:txBody>
      </p:sp>
    </p:spTree>
    <p:extLst>
      <p:ext uri="{BB962C8B-B14F-4D97-AF65-F5344CB8AC3E}">
        <p14:creationId xmlns:p14="http://schemas.microsoft.com/office/powerpoint/2010/main" val="916855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717B02C-26B6-4BD8-AAB4-EEA97BA7C17F}"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CCCC56-458B-48F4-92CA-1FA1B80B37D0}" type="slidenum">
              <a:rPr lang="en-US" smtClean="0"/>
              <a:t>‹#›</a:t>
            </a:fld>
            <a:endParaRPr lang="en-US"/>
          </a:p>
        </p:txBody>
      </p:sp>
    </p:spTree>
    <p:extLst>
      <p:ext uri="{BB962C8B-B14F-4D97-AF65-F5344CB8AC3E}">
        <p14:creationId xmlns:p14="http://schemas.microsoft.com/office/powerpoint/2010/main" val="431278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717B02C-26B6-4BD8-AAB4-EEA97BA7C17F}"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CCCC56-458B-48F4-92CA-1FA1B80B37D0}" type="slidenum">
              <a:rPr lang="en-US" smtClean="0"/>
              <a:t>‹#›</a:t>
            </a:fld>
            <a:endParaRPr lang="en-US"/>
          </a:p>
        </p:txBody>
      </p:sp>
    </p:spTree>
    <p:extLst>
      <p:ext uri="{BB962C8B-B14F-4D97-AF65-F5344CB8AC3E}">
        <p14:creationId xmlns:p14="http://schemas.microsoft.com/office/powerpoint/2010/main" val="706048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17B02C-26B6-4BD8-AAB4-EEA97BA7C17F}" type="datetimeFigureOut">
              <a:rPr lang="en-US" smtClean="0"/>
              <a:t>6/23/2021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CCCC56-458B-48F4-92CA-1FA1B80B37D0}" type="slidenum">
              <a:rPr lang="en-US" smtClean="0"/>
              <a:t>‹#›</a:t>
            </a:fld>
            <a:endParaRPr lang="en-US"/>
          </a:p>
        </p:txBody>
      </p:sp>
    </p:spTree>
    <p:extLst>
      <p:ext uri="{BB962C8B-B14F-4D97-AF65-F5344CB8AC3E}">
        <p14:creationId xmlns:p14="http://schemas.microsoft.com/office/powerpoint/2010/main" val="1109092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png"/><Relationship Id="rId7" Type="http://schemas.microsoft.com/office/2007/relationships/hdphoto" Target="../media/hdphoto2.wdp"/><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microsoft.com/office/2007/relationships/hdphoto" Target="../media/hdphoto1.wdp"/><Relationship Id="rId4" Type="http://schemas.openxmlformats.org/officeDocument/2006/relationships/image" Target="../media/image5.png"/><Relationship Id="rId9" Type="http://schemas.microsoft.com/office/2007/relationships/hdphoto" Target="../media/hdphoto3.wdp"/></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Agency for Science, Technology and Research (A*STA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33066" y="0"/>
            <a:ext cx="1625249" cy="85325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New Singapore Food Agency to Oversee Food Safety and Security"/>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59063" y="0"/>
            <a:ext cx="1674003" cy="878851"/>
          </a:xfrm>
          <a:prstGeom prst="rect">
            <a:avLst/>
          </a:prstGeom>
          <a:noFill/>
          <a:extLst>
            <a:ext uri="{909E8E84-426E-40DD-AFC4-6F175D3DCCD1}">
              <a14:hiddenFill xmlns:a14="http://schemas.microsoft.com/office/drawing/2010/main">
                <a:solidFill>
                  <a:srgbClr val="FFFFFF"/>
                </a:solidFill>
              </a14:hiddenFill>
            </a:ext>
          </a:extLst>
        </p:spPr>
      </p:pic>
      <p:sp>
        <p:nvSpPr>
          <p:cNvPr id="12" name="Title 1"/>
          <p:cNvSpPr txBox="1">
            <a:spLocks/>
          </p:cNvSpPr>
          <p:nvPr/>
        </p:nvSpPr>
        <p:spPr bwMode="auto">
          <a:xfrm>
            <a:off x="1581063" y="1480328"/>
            <a:ext cx="6289204"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normAutofit/>
          </a:bodyPr>
          <a:lstStyle>
            <a:lvl1pPr algn="l" rtl="0" eaLnBrk="1" fontAlgn="base" hangingPunct="1">
              <a:spcBef>
                <a:spcPct val="0"/>
              </a:spcBef>
              <a:spcAft>
                <a:spcPct val="0"/>
              </a:spcAft>
              <a:defRPr sz="4000" b="1" kern="1200">
                <a:solidFill>
                  <a:schemeClr val="tx1"/>
                </a:solidFill>
                <a:latin typeface="Arial" pitchFamily="34" charset="0"/>
                <a:ea typeface="ＭＳ Ｐゴシック" charset="0"/>
                <a:cs typeface="Arial" pitchFamily="34" charset="0"/>
              </a:defRPr>
            </a:lvl1pPr>
            <a:lvl2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2pPr>
            <a:lvl3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3pPr>
            <a:lvl4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4pPr>
            <a:lvl5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5pPr>
            <a:lvl6pPr marL="4572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6pPr>
            <a:lvl7pPr marL="9144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7pPr>
            <a:lvl8pPr marL="13716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8pPr>
            <a:lvl9pPr marL="18288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000" b="1" i="0"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rPr>
              <a:t>Title of Full Proposal</a:t>
            </a:r>
            <a:endParaRPr kumimoji="0" lang="en-SG" sz="3000" b="1" i="1"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endParaRPr>
          </a:p>
        </p:txBody>
      </p:sp>
      <p:sp>
        <p:nvSpPr>
          <p:cNvPr id="14" name="Subtitle 2"/>
          <p:cNvSpPr txBox="1">
            <a:spLocks/>
          </p:cNvSpPr>
          <p:nvPr/>
        </p:nvSpPr>
        <p:spPr bwMode="auto">
          <a:xfrm>
            <a:off x="1593748" y="3379156"/>
            <a:ext cx="6276519" cy="1439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 typeface="Arial" charset="0"/>
              <a:buNone/>
              <a:defRPr sz="2000" kern="1200">
                <a:solidFill>
                  <a:schemeClr val="tx1"/>
                </a:solidFill>
                <a:latin typeface="Arial" pitchFamily="34" charset="0"/>
                <a:ea typeface="ＭＳ Ｐゴシック" charset="0"/>
                <a:cs typeface="Arial" pitchFamily="34" charset="0"/>
              </a:defRPr>
            </a:lvl1pPr>
            <a:lvl2pPr marL="457200" indent="0" algn="ctr" rtl="0" eaLnBrk="1" fontAlgn="base" hangingPunct="1">
              <a:spcBef>
                <a:spcPct val="20000"/>
              </a:spcBef>
              <a:spcAft>
                <a:spcPct val="0"/>
              </a:spcAft>
              <a:buFont typeface="Arial" charset="0"/>
              <a:buNone/>
              <a:defRPr kern="1200">
                <a:solidFill>
                  <a:schemeClr val="tx1">
                    <a:tint val="75000"/>
                  </a:schemeClr>
                </a:solidFill>
                <a:latin typeface="Arial" pitchFamily="34" charset="0"/>
                <a:ea typeface="Arial" charset="0"/>
                <a:cs typeface="Arial" pitchFamily="34" charset="0"/>
              </a:defRPr>
            </a:lvl2pPr>
            <a:lvl3pPr marL="914400" indent="0" algn="ctr" rtl="0" eaLnBrk="1" fontAlgn="base" hangingPunct="1">
              <a:spcBef>
                <a:spcPct val="20000"/>
              </a:spcBef>
              <a:spcAft>
                <a:spcPct val="0"/>
              </a:spcAft>
              <a:buFont typeface="Arial" charset="0"/>
              <a:buNone/>
              <a:defRPr sz="1600" kern="1200">
                <a:solidFill>
                  <a:schemeClr val="tx1">
                    <a:tint val="75000"/>
                  </a:schemeClr>
                </a:solidFill>
                <a:latin typeface="Arial" pitchFamily="34" charset="0"/>
                <a:ea typeface="Arial" charset="0"/>
                <a:cs typeface="Arial" pitchFamily="34" charset="0"/>
              </a:defRPr>
            </a:lvl3pPr>
            <a:lvl4pPr marL="1371600" indent="0" algn="ctr" rtl="0" eaLnBrk="1" fontAlgn="base" hangingPunct="1">
              <a:spcBef>
                <a:spcPct val="20000"/>
              </a:spcBef>
              <a:spcAft>
                <a:spcPct val="0"/>
              </a:spcAft>
              <a:buFont typeface="Arial" charset="0"/>
              <a:buNone/>
              <a:defRPr sz="1400" kern="1200">
                <a:solidFill>
                  <a:schemeClr val="tx1">
                    <a:tint val="75000"/>
                  </a:schemeClr>
                </a:solidFill>
                <a:latin typeface="Arial" pitchFamily="34" charset="0"/>
                <a:ea typeface="Arial" charset="0"/>
                <a:cs typeface="Arial" pitchFamily="34" charset="0"/>
              </a:defRPr>
            </a:lvl4pPr>
            <a:lvl5pPr marL="1828800" indent="0" algn="ctr" rtl="0" eaLnBrk="1" fontAlgn="base" hangingPunct="1">
              <a:spcBef>
                <a:spcPct val="20000"/>
              </a:spcBef>
              <a:spcAft>
                <a:spcPct val="0"/>
              </a:spcAft>
              <a:buFont typeface="Arial" charset="0"/>
              <a:buNone/>
              <a:defRPr sz="1400" kern="1200">
                <a:solidFill>
                  <a:schemeClr val="tx1">
                    <a:tint val="75000"/>
                  </a:schemeClr>
                </a:solidFill>
                <a:latin typeface="Arial" pitchFamily="34" charset="0"/>
                <a:ea typeface="Arial" charset="0"/>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kumimoji="0" lang="en-US" altLang="en-US" sz="2000" b="0" i="0"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rPr>
              <a:t>Name of Corresponding/Main PI, Institution:</a:t>
            </a:r>
          </a:p>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kumimoji="0" lang="en-US" altLang="en-US" sz="2000" b="0" i="0"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rPr>
              <a:t>Name(s) of Co-PI(s), Institution(s):</a:t>
            </a:r>
          </a:p>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kumimoji="0" lang="en-US" altLang="en-US" sz="2000" b="0" i="0"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rPr>
              <a:t>Date:  </a:t>
            </a:r>
          </a:p>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endParaRPr kumimoji="0" lang="en-GB" sz="2000" b="0" i="0"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endParaRPr kumimoji="0" lang="en-SG" sz="2000" b="0" i="0"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endParaRPr>
          </a:p>
        </p:txBody>
      </p:sp>
      <p:sp>
        <p:nvSpPr>
          <p:cNvPr id="15" name="Text Box 11"/>
          <p:cNvSpPr txBox="1">
            <a:spLocks noChangeArrowheads="1"/>
          </p:cNvSpPr>
          <p:nvPr/>
        </p:nvSpPr>
        <p:spPr bwMode="auto">
          <a:xfrm>
            <a:off x="333286" y="6120807"/>
            <a:ext cx="11468456" cy="600164"/>
          </a:xfrm>
          <a:prstGeom prst="rect">
            <a:avLst/>
          </a:prstGeom>
          <a:noFill/>
          <a:ln w="9525" algn="ctr">
            <a:noFill/>
            <a:miter lim="800000"/>
            <a:headEnd/>
            <a:tailEnd/>
          </a:ln>
        </p:spPr>
        <p:txBody>
          <a:bodyPr wrap="square">
            <a:spAutoFit/>
          </a:bodyPr>
          <a:lstStyle/>
          <a:p>
            <a:pPr algn="just" defTabSz="457200"/>
            <a:r>
              <a:rPr lang="en-US" sz="1100" dirty="0">
                <a:solidFill>
                  <a:prstClr val="white">
                    <a:lumMod val="50000"/>
                  </a:prstClr>
                </a:solidFill>
                <a:latin typeface="Arial" panose="020B0604020202020204" pitchFamily="34" charset="0"/>
                <a:cs typeface="Arial" panose="020B0604020202020204" pitchFamily="34" charset="0"/>
              </a:rPr>
              <a:t>The content of this presentation are protected by copyright, trademark and other forms of proprietary rights. All rights, title and interest in the Contents are owned by, licensed to or controlled by A*STAR. You shall not reproduce, publish, upload, post, transmit, adapt, modify or otherwise display, distribute or exploit in any way, without the prior written permission of A*STAR.</a:t>
            </a:r>
          </a:p>
        </p:txBody>
      </p:sp>
      <p:sp>
        <p:nvSpPr>
          <p:cNvPr id="16" name="TextBox 15"/>
          <p:cNvSpPr txBox="1"/>
          <p:nvPr/>
        </p:nvSpPr>
        <p:spPr>
          <a:xfrm>
            <a:off x="0" y="0"/>
            <a:ext cx="3025211" cy="276999"/>
          </a:xfrm>
          <a:prstGeom prst="rect">
            <a:avLst/>
          </a:prstGeom>
          <a:solidFill>
            <a:srgbClr val="FFFF00"/>
          </a:solidFill>
        </p:spPr>
        <p:txBody>
          <a:bodyPr wrap="square" rtlCol="0">
            <a:spAutoFit/>
          </a:bodyPr>
          <a:lstStyle/>
          <a:p>
            <a:pPr algn="ctr"/>
            <a:r>
              <a:rPr lang="en-US" sz="1200" b="1" dirty="0">
                <a:latin typeface="Arial" panose="020B0604020202020204" pitchFamily="34" charset="0"/>
                <a:cs typeface="Arial" panose="020B0604020202020204" pitchFamily="34" charset="0"/>
              </a:rPr>
              <a:t>SFS IAF-PP HHP &amp; MTC Domain</a:t>
            </a:r>
            <a:endParaRPr lang="en-SG" sz="1200" b="1" dirty="0">
              <a:latin typeface="Arial" panose="020B0604020202020204" pitchFamily="34" charset="0"/>
              <a:cs typeface="Arial" panose="020B0604020202020204" pitchFamily="34" charset="0"/>
            </a:endParaRPr>
          </a:p>
        </p:txBody>
      </p:sp>
      <p:sp>
        <p:nvSpPr>
          <p:cNvPr id="17" name="Text Box 11"/>
          <p:cNvSpPr txBox="1">
            <a:spLocks noChangeArrowheads="1"/>
          </p:cNvSpPr>
          <p:nvPr/>
        </p:nvSpPr>
        <p:spPr bwMode="auto">
          <a:xfrm>
            <a:off x="333287" y="5608059"/>
            <a:ext cx="11468456" cy="430887"/>
          </a:xfrm>
          <a:prstGeom prst="rect">
            <a:avLst/>
          </a:prstGeom>
          <a:noFill/>
          <a:ln w="9525" algn="ctr">
            <a:noFill/>
            <a:miter lim="800000"/>
            <a:headEnd/>
            <a:tailEnd/>
          </a:ln>
        </p:spPr>
        <p:txBody>
          <a:bodyPr wrap="square">
            <a:spAutoFit/>
          </a:bodyPr>
          <a:lstStyle/>
          <a:p>
            <a:pPr algn="just" defTabSz="457200"/>
            <a:r>
              <a:rPr lang="en-US" sz="1100" dirty="0">
                <a:latin typeface="Arial" panose="020B0604020202020204" pitchFamily="34" charset="0"/>
                <a:cs typeface="Arial" panose="020B0604020202020204" pitchFamily="34" charset="0"/>
              </a:rPr>
              <a:t>Important to note: Please fill in the template using black fonts, not grey. Presentations for the SFS IAF-PP Review Panel are restricted to a maximum of 10 slides.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Additional slides may be placed in an Annex deck.  </a:t>
            </a:r>
          </a:p>
        </p:txBody>
      </p:sp>
    </p:spTree>
    <p:extLst>
      <p:ext uri="{BB962C8B-B14F-4D97-AF65-F5344CB8AC3E}">
        <p14:creationId xmlns:p14="http://schemas.microsoft.com/office/powerpoint/2010/main" val="1757902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5337120" y="6434336"/>
            <a:ext cx="1825666" cy="307777"/>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prstClr val="black">
                    <a:lumMod val="50000"/>
                    <a:lumOff val="50000"/>
                  </a:prstClr>
                </a:solidFill>
                <a:effectLst/>
                <a:uLnTx/>
                <a:uFillTx/>
              </a:rPr>
              <a:t>CONFIDENTIAL</a:t>
            </a:r>
          </a:p>
        </p:txBody>
      </p:sp>
      <p:sp>
        <p:nvSpPr>
          <p:cNvPr id="14" name="Slide Number Placeholder 1"/>
          <p:cNvSpPr txBox="1">
            <a:spLocks/>
          </p:cNvSpPr>
          <p:nvPr/>
        </p:nvSpPr>
        <p:spPr>
          <a:xfrm>
            <a:off x="395287" y="6632575"/>
            <a:ext cx="663089" cy="109538"/>
          </a:xfrm>
          <a:prstGeom prst="rect">
            <a:avLst/>
          </a:prstGeom>
        </p:spPr>
        <p:txBody>
          <a:bodyPr vert="horz" wrap="square" lIns="91440" tIns="45720" rIns="91440" bIns="45720" numCol="1" anchor="ctr" anchorCtr="0" compatLnSpc="1">
            <a:prstTxWarp prst="textNoShape">
              <a:avLst/>
            </a:prstTxWarp>
          </a:bodyPr>
          <a:lstStyle>
            <a:defPPr>
              <a:defRPr lang="en-US"/>
            </a:defPPr>
            <a:lvl1pPr marL="0" algn="l" defTabSz="457200" rtl="0" eaLnBrk="1" latinLnBrk="0" hangingPunct="1">
              <a:defRPr sz="800" kern="1200">
                <a:solidFill>
                  <a:srgbClr val="898989"/>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82C0B018-0DB9-5B40-8273-C7C8C1790DE8}" type="slidenum">
              <a:rPr kumimoji="0" lang="en-US" sz="800" b="0" i="0" u="none" strike="noStrike" kern="1200" cap="none" spc="0" normalizeH="0" baseline="0" noProof="0" smtClean="0">
                <a:ln>
                  <a:noFill/>
                </a:ln>
                <a:solidFill>
                  <a:srgbClr val="898989"/>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a:t>
            </a:fld>
            <a:endParaRPr kumimoji="0" lang="en-US" sz="800" b="0" i="0" u="none" strike="noStrike" kern="1200" cap="none" spc="0" normalizeH="0" baseline="0" noProof="0">
              <a:ln>
                <a:noFill/>
              </a:ln>
              <a:solidFill>
                <a:srgbClr val="898989"/>
              </a:solidFill>
              <a:effectLst/>
              <a:uLnTx/>
              <a:uFillTx/>
              <a:latin typeface="Calibri"/>
              <a:ea typeface="+mn-ea"/>
              <a:cs typeface="+mn-cs"/>
            </a:endParaRPr>
          </a:p>
        </p:txBody>
      </p:sp>
    </p:spTree>
    <p:extLst>
      <p:ext uri="{BB962C8B-B14F-4D97-AF65-F5344CB8AC3E}">
        <p14:creationId xmlns:p14="http://schemas.microsoft.com/office/powerpoint/2010/main" val="4110996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gency for Science, Technology and Research (A*ST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70286" y="11643"/>
            <a:ext cx="739305" cy="38813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New Singapore Food Agency to Oversee Food Safety and Securit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43613" y="11643"/>
            <a:ext cx="761482" cy="39977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5337120" y="6434336"/>
            <a:ext cx="1825666" cy="307777"/>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prstClr val="black">
                    <a:lumMod val="50000"/>
                    <a:lumOff val="50000"/>
                  </a:prstClr>
                </a:solidFill>
                <a:effectLst/>
                <a:uLnTx/>
                <a:uFillTx/>
              </a:rPr>
              <a:t>CONFIDENTIAL</a:t>
            </a:r>
          </a:p>
        </p:txBody>
      </p:sp>
      <p:sp>
        <p:nvSpPr>
          <p:cNvPr id="14" name="Slide Number Placeholder 1"/>
          <p:cNvSpPr txBox="1">
            <a:spLocks/>
          </p:cNvSpPr>
          <p:nvPr/>
        </p:nvSpPr>
        <p:spPr>
          <a:xfrm>
            <a:off x="395287" y="6632575"/>
            <a:ext cx="663089" cy="109538"/>
          </a:xfrm>
          <a:prstGeom prst="rect">
            <a:avLst/>
          </a:prstGeom>
        </p:spPr>
        <p:txBody>
          <a:bodyPr vert="horz" wrap="square" lIns="91440" tIns="45720" rIns="91440" bIns="45720" numCol="1" anchor="ctr" anchorCtr="0" compatLnSpc="1">
            <a:prstTxWarp prst="textNoShape">
              <a:avLst/>
            </a:prstTxWarp>
          </a:bodyPr>
          <a:lstStyle>
            <a:defPPr>
              <a:defRPr lang="en-US"/>
            </a:defPPr>
            <a:lvl1pPr marL="0" algn="l" defTabSz="457200" rtl="0" eaLnBrk="1" latinLnBrk="0" hangingPunct="1">
              <a:defRPr sz="800" kern="1200">
                <a:solidFill>
                  <a:srgbClr val="898989"/>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82C0B018-0DB9-5B40-8273-C7C8C1790DE8}" type="slidenum">
              <a:rPr kumimoji="0" lang="en-US" sz="800" b="0" i="0" u="none" strike="noStrike" kern="1200" cap="none" spc="0" normalizeH="0" baseline="0" noProof="0" smtClean="0">
                <a:ln>
                  <a:noFill/>
                </a:ln>
                <a:solidFill>
                  <a:srgbClr val="898989"/>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a:t>
            </a:fld>
            <a:endParaRPr kumimoji="0" lang="en-US" sz="800" b="0" i="0" u="none" strike="noStrike" kern="1200" cap="none" spc="0" normalizeH="0" baseline="0" noProof="0">
              <a:ln>
                <a:noFill/>
              </a:ln>
              <a:solidFill>
                <a:srgbClr val="898989"/>
              </a:solidFill>
              <a:effectLst/>
              <a:uLnTx/>
              <a:uFillTx/>
              <a:latin typeface="Calibri"/>
              <a:ea typeface="+mn-ea"/>
              <a:cs typeface="+mn-cs"/>
            </a:endParaRPr>
          </a:p>
        </p:txBody>
      </p:sp>
    </p:spTree>
    <p:extLst>
      <p:ext uri="{BB962C8B-B14F-4D97-AF65-F5344CB8AC3E}">
        <p14:creationId xmlns:p14="http://schemas.microsoft.com/office/powerpoint/2010/main" val="4008092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gency for Science, Technology and Research (A*ST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70286" y="11643"/>
            <a:ext cx="739305" cy="38813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New Singapore Food Agency to Oversee Food Safety and Securit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43613" y="11643"/>
            <a:ext cx="761482" cy="399778"/>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txBox="1">
            <a:spLocks/>
          </p:cNvSpPr>
          <p:nvPr/>
        </p:nvSpPr>
        <p:spPr bwMode="auto">
          <a:xfrm>
            <a:off x="294829" y="191114"/>
            <a:ext cx="11575279" cy="417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kern="1200">
                <a:solidFill>
                  <a:schemeClr val="tx1"/>
                </a:solidFill>
                <a:latin typeface="Arial" pitchFamily="34" charset="0"/>
                <a:ea typeface="ＭＳ Ｐゴシック" charset="0"/>
                <a:cs typeface="Arial" pitchFamily="34" charset="0"/>
              </a:defRPr>
            </a:lvl1pPr>
            <a:lvl2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2pPr>
            <a:lvl3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3pPr>
            <a:lvl4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4pPr>
            <a:lvl5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5pPr>
            <a:lvl6pPr marL="4572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6pPr>
            <a:lvl7pPr marL="9144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7pPr>
            <a:lvl8pPr marL="13716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8pPr>
            <a:lvl9pPr marL="18288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SG" altLang="en-US" sz="2800" b="1" i="0"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rPr>
              <a:t>Key Objectives and Description of Proposed Programme</a:t>
            </a:r>
            <a:endParaRPr kumimoji="0" lang="en-US" altLang="en-US" sz="2800" b="1" i="0"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endParaRPr>
          </a:p>
        </p:txBody>
      </p:sp>
      <p:sp>
        <p:nvSpPr>
          <p:cNvPr id="9" name="Content Placeholder 2"/>
          <p:cNvSpPr txBox="1">
            <a:spLocks/>
          </p:cNvSpPr>
          <p:nvPr/>
        </p:nvSpPr>
        <p:spPr bwMode="auto">
          <a:xfrm>
            <a:off x="457199" y="1308582"/>
            <a:ext cx="11575279" cy="461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charset="0"/>
              <a:buChar char="•"/>
              <a:defRPr sz="2000" kern="1200">
                <a:solidFill>
                  <a:schemeClr val="tx1"/>
                </a:solidFill>
                <a:latin typeface="Arial" pitchFamily="34" charset="0"/>
                <a:ea typeface="ＭＳ Ｐゴシック" charset="0"/>
                <a:cs typeface="Arial" pitchFamily="34" charset="0"/>
              </a:defRPr>
            </a:lvl1pPr>
            <a:lvl2pPr marL="742950" indent="-285750" algn="l" rtl="0" eaLnBrk="1" fontAlgn="base" hangingPunct="1">
              <a:spcBef>
                <a:spcPct val="20000"/>
              </a:spcBef>
              <a:spcAft>
                <a:spcPct val="0"/>
              </a:spcAft>
              <a:buFont typeface="Arial" charset="0"/>
              <a:buChar char="–"/>
              <a:defRPr kern="1200">
                <a:solidFill>
                  <a:schemeClr val="tx1"/>
                </a:solidFill>
                <a:latin typeface="Arial" pitchFamily="34" charset="0"/>
                <a:ea typeface="Arial" charset="0"/>
                <a:cs typeface="Arial" pitchFamily="34" charset="0"/>
              </a:defRPr>
            </a:lvl2pPr>
            <a:lvl3pPr marL="1143000" indent="-228600" algn="l" rtl="0" eaLnBrk="1" fontAlgn="base" hangingPunct="1">
              <a:spcBef>
                <a:spcPct val="20000"/>
              </a:spcBef>
              <a:spcAft>
                <a:spcPct val="0"/>
              </a:spcAft>
              <a:buFont typeface="Arial" charset="0"/>
              <a:buChar char="•"/>
              <a:defRPr sz="1600" kern="1200">
                <a:solidFill>
                  <a:schemeClr val="tx1"/>
                </a:solidFill>
                <a:latin typeface="Arial" pitchFamily="34" charset="0"/>
                <a:ea typeface="Arial" charset="0"/>
                <a:cs typeface="Arial" pitchFamily="34" charset="0"/>
              </a:defRPr>
            </a:lvl3pPr>
            <a:lvl4pPr marL="1600200" indent="-228600" algn="l" rtl="0" eaLnBrk="1" fontAlgn="base" hangingPunct="1">
              <a:spcBef>
                <a:spcPct val="20000"/>
              </a:spcBef>
              <a:spcAft>
                <a:spcPct val="0"/>
              </a:spcAft>
              <a:buFont typeface="Arial" charset="0"/>
              <a:buChar char="–"/>
              <a:defRPr sz="1400" kern="1200">
                <a:solidFill>
                  <a:schemeClr val="tx1"/>
                </a:solidFill>
                <a:latin typeface="Arial" pitchFamily="34" charset="0"/>
                <a:ea typeface="Arial" charset="0"/>
                <a:cs typeface="Arial" pitchFamily="34" charset="0"/>
              </a:defRPr>
            </a:lvl4pPr>
            <a:lvl5pPr marL="2057400" indent="-228600" algn="l" rtl="0" eaLnBrk="1" fontAlgn="base" hangingPunct="1">
              <a:spcBef>
                <a:spcPct val="20000"/>
              </a:spcBef>
              <a:spcAft>
                <a:spcPct val="0"/>
              </a:spcAft>
              <a:buFont typeface="Arial" charset="0"/>
              <a:buChar char="»"/>
              <a:defRPr sz="1400" kern="1200">
                <a:solidFill>
                  <a:schemeClr val="tx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US" sz="2000" b="0" i="0" u="none" strike="noStrike" kern="1200" cap="none" spc="0" normalizeH="0" baseline="0" noProof="0" dirty="0">
                <a:ln>
                  <a:noFill/>
                </a:ln>
                <a:solidFill>
                  <a:sysClr val="window" lastClr="FFFFFF">
                    <a:lumMod val="65000"/>
                  </a:sysClr>
                </a:solidFill>
                <a:effectLst/>
                <a:uLnTx/>
                <a:uFillTx/>
                <a:latin typeface="Arial" pitchFamily="34" charset="0"/>
                <a:ea typeface="ＭＳ Ｐゴシック" charset="0"/>
                <a:cs typeface="Arial" pitchFamily="34" charset="0"/>
              </a:rPr>
              <a:t>Please indicate how the proposed </a:t>
            </a:r>
            <a:r>
              <a:rPr kumimoji="0" lang="en-US" sz="2000" b="0" i="0" u="none" strike="noStrike" kern="1200" cap="none" spc="0" normalizeH="0" baseline="0" noProof="0" dirty="0" err="1">
                <a:ln>
                  <a:noFill/>
                </a:ln>
                <a:solidFill>
                  <a:sysClr val="window" lastClr="FFFFFF">
                    <a:lumMod val="65000"/>
                  </a:sysClr>
                </a:solidFill>
                <a:effectLst/>
                <a:uLnTx/>
                <a:uFillTx/>
                <a:latin typeface="Arial" pitchFamily="34" charset="0"/>
                <a:ea typeface="ＭＳ Ｐゴシック" charset="0"/>
                <a:cs typeface="Arial" pitchFamily="34" charset="0"/>
              </a:rPr>
              <a:t>programme</a:t>
            </a:r>
            <a:r>
              <a:rPr kumimoji="0" lang="en-US" sz="2000" b="0" i="0" u="none" strike="noStrike" kern="1200" cap="none" spc="0" normalizeH="0" baseline="0" noProof="0" dirty="0">
                <a:ln>
                  <a:noFill/>
                </a:ln>
                <a:solidFill>
                  <a:sysClr val="window" lastClr="FFFFFF">
                    <a:lumMod val="65000"/>
                  </a:sysClr>
                </a:solidFill>
                <a:effectLst/>
                <a:uLnTx/>
                <a:uFillTx/>
                <a:latin typeface="Arial" pitchFamily="34" charset="0"/>
                <a:ea typeface="ＭＳ Ｐゴシック" charset="0"/>
                <a:cs typeface="Arial" pitchFamily="34" charset="0"/>
              </a:rPr>
              <a:t>: </a:t>
            </a: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kumimoji="0" 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Addresses a major trend, capability gap and/or driver of change that could impact the health, biomedical, medical technology, food and/or consumer care industry (henceforth, the HHP Industry)</a:t>
            </a: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kumimoji="0" 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Is </a:t>
            </a:r>
            <a:r>
              <a:rPr kumimoji="0" lang="en-US" sz="1800" b="1" i="0" u="sng"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differentiated</a:t>
            </a:r>
            <a:r>
              <a:rPr kumimoji="0" lang="en-US" sz="1800" b="1"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 </a:t>
            </a:r>
            <a:r>
              <a:rPr kumimoji="0" 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from related </a:t>
            </a:r>
            <a:r>
              <a:rPr kumimoji="0" lang="en-US" sz="1800" b="0" i="0" u="none" strike="noStrike" kern="1200" cap="none" spc="0" normalizeH="0" baseline="0" noProof="0" dirty="0" err="1">
                <a:ln>
                  <a:noFill/>
                </a:ln>
                <a:solidFill>
                  <a:sysClr val="window" lastClr="FFFFFF">
                    <a:lumMod val="65000"/>
                  </a:sysClr>
                </a:solidFill>
                <a:effectLst/>
                <a:uLnTx/>
                <a:uFillTx/>
                <a:latin typeface="Arial" pitchFamily="34" charset="0"/>
                <a:cs typeface="Arial" pitchFamily="34" charset="0"/>
              </a:rPr>
              <a:t>programmes</a:t>
            </a:r>
            <a:r>
              <a:rPr kumimoji="0" 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 in the Asia Pacific and/or globally</a:t>
            </a: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kumimoji="0" 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Could </a:t>
            </a:r>
            <a:r>
              <a:rPr kumimoji="0" lang="en-US" sz="1800" b="1" i="0" u="sng"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enhance the attractiveness of Singapore</a:t>
            </a:r>
            <a:r>
              <a:rPr kumimoji="0" 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 as an R&amp;D location for </a:t>
            </a:r>
            <a:r>
              <a:rPr kumimoji="0" lang="en-US" sz="1800" b="0" i="0" u="none" strike="noStrike" kern="1200" cap="none" spc="0" normalizeH="0" baseline="0" noProof="0">
                <a:ln>
                  <a:noFill/>
                </a:ln>
                <a:solidFill>
                  <a:sysClr val="window" lastClr="FFFFFF">
                    <a:lumMod val="65000"/>
                  </a:sysClr>
                </a:solidFill>
                <a:effectLst/>
                <a:uLnTx/>
                <a:uFillTx/>
                <a:latin typeface="Arial" pitchFamily="34" charset="0"/>
                <a:cs typeface="Arial" pitchFamily="34" charset="0"/>
              </a:rPr>
              <a:t>the HHP </a:t>
            </a:r>
            <a:r>
              <a:rPr kumimoji="0" 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Industry  </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US" altLang="en-US" sz="2000" b="0" i="0" u="none" strike="noStrike" kern="1200" cap="none" spc="0" normalizeH="0" baseline="0" noProof="0" dirty="0">
                <a:ln>
                  <a:noFill/>
                </a:ln>
                <a:solidFill>
                  <a:sysClr val="window" lastClr="FFFFFF">
                    <a:lumMod val="65000"/>
                  </a:sysClr>
                </a:solidFill>
                <a:effectLst/>
                <a:uLnTx/>
                <a:uFillTx/>
                <a:latin typeface="Arial" pitchFamily="34" charset="0"/>
                <a:ea typeface="ＭＳ Ｐゴシック" charset="0"/>
                <a:cs typeface="Arial" pitchFamily="34" charset="0"/>
              </a:rPr>
              <a:t>Please limit entry to 1 slide </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endParaRPr kumimoji="0" lang="en-US" altLang="en-US" sz="2000" b="0" i="0"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endParaRPr>
          </a:p>
        </p:txBody>
      </p:sp>
      <p:sp>
        <p:nvSpPr>
          <p:cNvPr id="10" name="TextBox 9"/>
          <p:cNvSpPr txBox="1"/>
          <p:nvPr/>
        </p:nvSpPr>
        <p:spPr>
          <a:xfrm>
            <a:off x="5832776" y="6425790"/>
            <a:ext cx="1825666" cy="307777"/>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prstClr val="black">
                    <a:lumMod val="50000"/>
                    <a:lumOff val="50000"/>
                  </a:prstClr>
                </a:solidFill>
                <a:effectLst/>
                <a:uLnTx/>
                <a:uFillTx/>
              </a:rPr>
              <a:t>CONFIDENTIAL</a:t>
            </a:r>
          </a:p>
        </p:txBody>
      </p:sp>
    </p:spTree>
    <p:extLst>
      <p:ext uri="{BB962C8B-B14F-4D97-AF65-F5344CB8AC3E}">
        <p14:creationId xmlns:p14="http://schemas.microsoft.com/office/powerpoint/2010/main" val="3924563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gency for Science, Technology and Research (A*ST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70286" y="11643"/>
            <a:ext cx="739305" cy="38813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New Singapore Food Agency to Oversee Food Safety and Securit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43613" y="11643"/>
            <a:ext cx="761482" cy="39977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5337120" y="6434336"/>
            <a:ext cx="1825666" cy="307777"/>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prstClr val="black">
                    <a:lumMod val="50000"/>
                    <a:lumOff val="50000"/>
                  </a:prstClr>
                </a:solidFill>
                <a:effectLst/>
                <a:uLnTx/>
                <a:uFillTx/>
              </a:rPr>
              <a:t>CONFIDENTIAL</a:t>
            </a:r>
          </a:p>
        </p:txBody>
      </p:sp>
      <p:sp>
        <p:nvSpPr>
          <p:cNvPr id="14" name="Slide Number Placeholder 1"/>
          <p:cNvSpPr txBox="1">
            <a:spLocks/>
          </p:cNvSpPr>
          <p:nvPr/>
        </p:nvSpPr>
        <p:spPr>
          <a:xfrm>
            <a:off x="395287" y="6632575"/>
            <a:ext cx="663089" cy="109538"/>
          </a:xfrm>
          <a:prstGeom prst="rect">
            <a:avLst/>
          </a:prstGeom>
        </p:spPr>
        <p:txBody>
          <a:bodyPr vert="horz" wrap="square" lIns="91440" tIns="45720" rIns="91440" bIns="45720" numCol="1" anchor="ctr" anchorCtr="0" compatLnSpc="1">
            <a:prstTxWarp prst="textNoShape">
              <a:avLst/>
            </a:prstTxWarp>
          </a:bodyPr>
          <a:lstStyle>
            <a:defPPr>
              <a:defRPr lang="en-US"/>
            </a:defPPr>
            <a:lvl1pPr marL="0" algn="l" defTabSz="457200" rtl="0" eaLnBrk="1" latinLnBrk="0" hangingPunct="1">
              <a:defRPr sz="800" kern="1200">
                <a:solidFill>
                  <a:srgbClr val="898989"/>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82C0B018-0DB9-5B40-8273-C7C8C1790DE8}" type="slidenum">
              <a:rPr kumimoji="0" lang="en-US" sz="800" b="0" i="0" u="none" strike="noStrike" kern="1200" cap="none" spc="0" normalizeH="0" baseline="0" noProof="0" smtClean="0">
                <a:ln>
                  <a:noFill/>
                </a:ln>
                <a:solidFill>
                  <a:srgbClr val="898989"/>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3</a:t>
            </a:fld>
            <a:endParaRPr kumimoji="0" lang="en-US" sz="800" b="0" i="0" u="none" strike="noStrike" kern="1200" cap="none" spc="0" normalizeH="0" baseline="0" noProof="0">
              <a:ln>
                <a:noFill/>
              </a:ln>
              <a:solidFill>
                <a:srgbClr val="898989"/>
              </a:solidFill>
              <a:effectLst/>
              <a:uLnTx/>
              <a:uFillTx/>
              <a:latin typeface="Calibri"/>
              <a:ea typeface="+mn-ea"/>
              <a:cs typeface="+mn-cs"/>
            </a:endParaRPr>
          </a:p>
        </p:txBody>
      </p:sp>
      <p:sp>
        <p:nvSpPr>
          <p:cNvPr id="16" name="Title 1"/>
          <p:cNvSpPr txBox="1">
            <a:spLocks/>
          </p:cNvSpPr>
          <p:nvPr/>
        </p:nvSpPr>
        <p:spPr bwMode="auto">
          <a:xfrm>
            <a:off x="395287" y="56957"/>
            <a:ext cx="11395817" cy="53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kern="1200">
                <a:solidFill>
                  <a:schemeClr val="tx1"/>
                </a:solidFill>
                <a:latin typeface="Arial" pitchFamily="34" charset="0"/>
                <a:ea typeface="ＭＳ Ｐゴシック" charset="0"/>
                <a:cs typeface="Arial" pitchFamily="34" charset="0"/>
              </a:defRPr>
            </a:lvl1pPr>
            <a:lvl2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2pPr>
            <a:lvl3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3pPr>
            <a:lvl4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4pPr>
            <a:lvl5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5pPr>
            <a:lvl6pPr marL="4572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6pPr>
            <a:lvl7pPr marL="9144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7pPr>
            <a:lvl8pPr marL="13716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8pPr>
            <a:lvl9pPr marL="18288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ysClr val="windowText" lastClr="000000"/>
                </a:solidFill>
                <a:effectLst/>
                <a:uLnTx/>
                <a:uFillTx/>
                <a:latin typeface="Arial" pitchFamily="34" charset="0"/>
                <a:ea typeface="ＭＳ Ｐゴシック" charset="0"/>
                <a:cs typeface="Arial" pitchFamily="34" charset="0"/>
              </a:rPr>
              <a:t>Implementation Plan</a:t>
            </a:r>
            <a:endParaRPr kumimoji="0" lang="en-US" altLang="en-US" sz="2800" b="1" i="0"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endParaRPr>
          </a:p>
        </p:txBody>
      </p:sp>
      <p:sp>
        <p:nvSpPr>
          <p:cNvPr id="17" name="Content Placeholder 2"/>
          <p:cNvSpPr txBox="1">
            <a:spLocks/>
          </p:cNvSpPr>
          <p:nvPr/>
        </p:nvSpPr>
        <p:spPr bwMode="auto">
          <a:xfrm>
            <a:off x="457199" y="1123950"/>
            <a:ext cx="11395817" cy="461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charset="0"/>
              <a:buChar char="•"/>
              <a:defRPr sz="2000" kern="1200">
                <a:solidFill>
                  <a:schemeClr val="tx1"/>
                </a:solidFill>
                <a:latin typeface="Arial" pitchFamily="34" charset="0"/>
                <a:ea typeface="ＭＳ Ｐゴシック" charset="0"/>
                <a:cs typeface="Arial" pitchFamily="34" charset="0"/>
              </a:defRPr>
            </a:lvl1pPr>
            <a:lvl2pPr marL="742950" indent="-285750" algn="l" rtl="0" eaLnBrk="1" fontAlgn="base" hangingPunct="1">
              <a:spcBef>
                <a:spcPct val="20000"/>
              </a:spcBef>
              <a:spcAft>
                <a:spcPct val="0"/>
              </a:spcAft>
              <a:buFont typeface="Arial" charset="0"/>
              <a:buChar char="–"/>
              <a:defRPr kern="1200">
                <a:solidFill>
                  <a:schemeClr val="tx1"/>
                </a:solidFill>
                <a:latin typeface="Arial" pitchFamily="34" charset="0"/>
                <a:ea typeface="Arial" charset="0"/>
                <a:cs typeface="Arial" pitchFamily="34" charset="0"/>
              </a:defRPr>
            </a:lvl2pPr>
            <a:lvl3pPr marL="1143000" indent="-228600" algn="l" rtl="0" eaLnBrk="1" fontAlgn="base" hangingPunct="1">
              <a:spcBef>
                <a:spcPct val="20000"/>
              </a:spcBef>
              <a:spcAft>
                <a:spcPct val="0"/>
              </a:spcAft>
              <a:buFont typeface="Arial" charset="0"/>
              <a:buChar char="•"/>
              <a:defRPr sz="1600" kern="1200">
                <a:solidFill>
                  <a:schemeClr val="tx1"/>
                </a:solidFill>
                <a:latin typeface="Arial" pitchFamily="34" charset="0"/>
                <a:ea typeface="Arial" charset="0"/>
                <a:cs typeface="Arial" pitchFamily="34" charset="0"/>
              </a:defRPr>
            </a:lvl3pPr>
            <a:lvl4pPr marL="1600200" indent="-228600" algn="l" rtl="0" eaLnBrk="1" fontAlgn="base" hangingPunct="1">
              <a:spcBef>
                <a:spcPct val="20000"/>
              </a:spcBef>
              <a:spcAft>
                <a:spcPct val="0"/>
              </a:spcAft>
              <a:buFont typeface="Arial" charset="0"/>
              <a:buChar char="–"/>
              <a:defRPr sz="1400" kern="1200">
                <a:solidFill>
                  <a:schemeClr val="tx1"/>
                </a:solidFill>
                <a:latin typeface="Arial" pitchFamily="34" charset="0"/>
                <a:ea typeface="Arial" charset="0"/>
                <a:cs typeface="Arial" pitchFamily="34" charset="0"/>
              </a:defRPr>
            </a:lvl4pPr>
            <a:lvl5pPr marL="2057400" indent="-228600" algn="l" rtl="0" eaLnBrk="1" fontAlgn="base" hangingPunct="1">
              <a:spcBef>
                <a:spcPct val="20000"/>
              </a:spcBef>
              <a:spcAft>
                <a:spcPct val="0"/>
              </a:spcAft>
              <a:buFont typeface="Arial" charset="0"/>
              <a:buChar char="»"/>
              <a:defRPr sz="1400" kern="1200">
                <a:solidFill>
                  <a:schemeClr val="tx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US" altLang="en-US" sz="2000" b="0" i="0" u="none" strike="noStrike" kern="1200" cap="none" spc="0" normalizeH="0" baseline="0" noProof="0" dirty="0">
                <a:ln>
                  <a:noFill/>
                </a:ln>
                <a:solidFill>
                  <a:sysClr val="window" lastClr="FFFFFF">
                    <a:lumMod val="65000"/>
                  </a:sysClr>
                </a:solidFill>
                <a:effectLst/>
                <a:uLnTx/>
                <a:uFillTx/>
                <a:latin typeface="Arial" pitchFamily="34" charset="0"/>
                <a:ea typeface="ＭＳ Ｐゴシック" charset="0"/>
                <a:cs typeface="Arial" pitchFamily="34" charset="0"/>
              </a:rPr>
              <a:t>Please outline the proposed implementation plan, including: </a:t>
            </a: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kumimoji="0" lang="en-US" alt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Research approach and deliverables, specifying any aspects that are novel or differentiated</a:t>
            </a: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kumimoji="0" lang="en-US" alt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Key process and steps in achieving the research objectives</a:t>
            </a: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kumimoji="0" lang="en-US" alt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rPr>
              <a:t>Team members’ contribution to the proposed </a:t>
            </a:r>
            <a:r>
              <a:rPr kumimoji="0" lang="en-US" altLang="en-US" sz="1800" b="0" i="0" u="none" strike="noStrike" kern="1200" cap="none" spc="0" normalizeH="0" baseline="0" noProof="0" dirty="0" err="1">
                <a:ln>
                  <a:noFill/>
                </a:ln>
                <a:solidFill>
                  <a:sysClr val="window" lastClr="FFFFFF">
                    <a:lumMod val="65000"/>
                  </a:sysClr>
                </a:solidFill>
                <a:effectLst/>
                <a:uLnTx/>
                <a:uFillTx/>
                <a:latin typeface="Arial" pitchFamily="34" charset="0"/>
                <a:cs typeface="Arial" pitchFamily="34" charset="0"/>
              </a:rPr>
              <a:t>programme</a:t>
            </a:r>
            <a:endParaRPr kumimoji="0" lang="en-US" alt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endParaRPr>
          </a:p>
          <a:p>
            <a:pPr marL="34290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US" altLang="en-US" sz="2000" b="0" i="0" u="none" strike="noStrike" kern="1200" cap="none" spc="0" normalizeH="0" baseline="0" noProof="0" dirty="0">
                <a:ln>
                  <a:noFill/>
                </a:ln>
                <a:solidFill>
                  <a:sysClr val="window" lastClr="FFFFFF">
                    <a:lumMod val="65000"/>
                  </a:sysClr>
                </a:solidFill>
                <a:effectLst/>
                <a:uLnTx/>
                <a:uFillTx/>
                <a:latin typeface="Arial" pitchFamily="34" charset="0"/>
                <a:ea typeface="ＭＳ Ｐゴシック" charset="0"/>
                <a:cs typeface="Arial" pitchFamily="34" charset="0"/>
              </a:rPr>
              <a:t>Please limit entry to no more than 2 slides</a:t>
            </a:r>
            <a:endParaRPr kumimoji="0" lang="en-US" altLang="en-US" sz="1800" b="0" i="0" u="none" strike="noStrike" kern="1200" cap="none" spc="0" normalizeH="0" baseline="0" noProof="0" dirty="0">
              <a:ln>
                <a:noFill/>
              </a:ln>
              <a:solidFill>
                <a:sysClr val="window" lastClr="FFFFFF">
                  <a:lumMod val="65000"/>
                </a:sysClr>
              </a:solidFill>
              <a:effectLst/>
              <a:uLnTx/>
              <a:uFillTx/>
              <a:latin typeface="Arial" pitchFamily="34" charset="0"/>
              <a:cs typeface="Arial" pitchFamily="34" charset="0"/>
            </a:endParaRPr>
          </a:p>
        </p:txBody>
      </p:sp>
    </p:spTree>
    <p:extLst>
      <p:ext uri="{BB962C8B-B14F-4D97-AF65-F5344CB8AC3E}">
        <p14:creationId xmlns:p14="http://schemas.microsoft.com/office/powerpoint/2010/main" val="234516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gency for Science, Technology and Research (A*ST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70286" y="11643"/>
            <a:ext cx="739305" cy="38813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New Singapore Food Agency to Oversee Food Safety and Securit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43613" y="11643"/>
            <a:ext cx="761482" cy="399778"/>
          </a:xfrm>
          <a:prstGeom prst="rect">
            <a:avLst/>
          </a:prstGeom>
          <a:noFill/>
          <a:extLst>
            <a:ext uri="{909E8E84-426E-40DD-AFC4-6F175D3DCCD1}">
              <a14:hiddenFill xmlns:a14="http://schemas.microsoft.com/office/drawing/2010/main">
                <a:solidFill>
                  <a:srgbClr val="FFFFFF"/>
                </a:solidFill>
              </a14:hiddenFill>
            </a:ext>
          </a:extLst>
        </p:spPr>
      </p:pic>
      <p:sp>
        <p:nvSpPr>
          <p:cNvPr id="21" name="Title 1"/>
          <p:cNvSpPr txBox="1">
            <a:spLocks/>
          </p:cNvSpPr>
          <p:nvPr/>
        </p:nvSpPr>
        <p:spPr bwMode="auto">
          <a:xfrm>
            <a:off x="615883" y="2117"/>
            <a:ext cx="10107192"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defPPr>
              <a:defRPr lang="en-US"/>
            </a:defPPr>
            <a:lvl1pPr marR="0" lvl="0" indent="0" algn="ctr" fontAlgn="base">
              <a:lnSpc>
                <a:spcPct val="100000"/>
              </a:lnSpc>
              <a:spcBef>
                <a:spcPct val="0"/>
              </a:spcBef>
              <a:spcAft>
                <a:spcPct val="0"/>
              </a:spcAft>
              <a:buClrTx/>
              <a:buSzTx/>
              <a:buFontTx/>
              <a:buNone/>
              <a:tabLst/>
              <a:defRPr kumimoji="0" sz="2800" b="1" i="0" u="none" strike="noStrike" cap="none" spc="0" normalizeH="0" baseline="0">
                <a:ln>
                  <a:noFill/>
                </a:ln>
                <a:solidFill>
                  <a:sysClr val="windowText" lastClr="000000"/>
                </a:solidFill>
                <a:effectLst/>
                <a:uLnTx/>
                <a:uFillTx/>
                <a:latin typeface="Arial" pitchFamily="34" charset="0"/>
                <a:ea typeface="ＭＳ Ｐゴシック" charset="0"/>
                <a:cs typeface="Arial" pitchFamily="34" charset="0"/>
              </a:defRPr>
            </a:lvl1pPr>
            <a:lvl2pPr algn="ctr" fontAlgn="base">
              <a:spcBef>
                <a:spcPct val="0"/>
              </a:spcBef>
              <a:spcAft>
                <a:spcPct val="0"/>
              </a:spcAft>
              <a:defRPr sz="3200" b="1">
                <a:latin typeface="Arial" charset="0"/>
                <a:ea typeface="ＭＳ Ｐゴシック" charset="0"/>
                <a:cs typeface="Arial" charset="0"/>
              </a:defRPr>
            </a:lvl2pPr>
            <a:lvl3pPr algn="ctr" fontAlgn="base">
              <a:spcBef>
                <a:spcPct val="0"/>
              </a:spcBef>
              <a:spcAft>
                <a:spcPct val="0"/>
              </a:spcAft>
              <a:defRPr sz="3200" b="1">
                <a:latin typeface="Arial" charset="0"/>
                <a:ea typeface="ＭＳ Ｐゴシック" charset="0"/>
                <a:cs typeface="Arial" charset="0"/>
              </a:defRPr>
            </a:lvl3pPr>
            <a:lvl4pPr algn="ctr" fontAlgn="base">
              <a:spcBef>
                <a:spcPct val="0"/>
              </a:spcBef>
              <a:spcAft>
                <a:spcPct val="0"/>
              </a:spcAft>
              <a:defRPr sz="3200" b="1">
                <a:latin typeface="Arial" charset="0"/>
                <a:ea typeface="ＭＳ Ｐゴシック" charset="0"/>
                <a:cs typeface="Arial" charset="0"/>
              </a:defRPr>
            </a:lvl4pPr>
            <a:lvl5pPr algn="ctr" fontAlgn="base">
              <a:spcBef>
                <a:spcPct val="0"/>
              </a:spcBef>
              <a:spcAft>
                <a:spcPct val="0"/>
              </a:spcAft>
              <a:defRPr sz="3200" b="1">
                <a:latin typeface="Arial" charset="0"/>
                <a:ea typeface="ＭＳ Ｐゴシック" charset="0"/>
                <a:cs typeface="Arial" charset="0"/>
              </a:defRPr>
            </a:lvl5pPr>
            <a:lvl6pPr marL="457200" algn="ctr" fontAlgn="base">
              <a:spcBef>
                <a:spcPct val="0"/>
              </a:spcBef>
              <a:spcAft>
                <a:spcPct val="0"/>
              </a:spcAft>
              <a:defRPr sz="3200" b="1">
                <a:latin typeface="Arial" charset="0"/>
                <a:ea typeface="ＭＳ Ｐゴシック" charset="0"/>
                <a:cs typeface="Arial" charset="0"/>
              </a:defRPr>
            </a:lvl6pPr>
            <a:lvl7pPr marL="914400" algn="ctr" fontAlgn="base">
              <a:spcBef>
                <a:spcPct val="0"/>
              </a:spcBef>
              <a:spcAft>
                <a:spcPct val="0"/>
              </a:spcAft>
              <a:defRPr sz="3200" b="1">
                <a:latin typeface="Arial" charset="0"/>
                <a:ea typeface="ＭＳ Ｐゴシック" charset="0"/>
                <a:cs typeface="Arial" charset="0"/>
              </a:defRPr>
            </a:lvl7pPr>
            <a:lvl8pPr marL="1371600" algn="ctr" fontAlgn="base">
              <a:spcBef>
                <a:spcPct val="0"/>
              </a:spcBef>
              <a:spcAft>
                <a:spcPct val="0"/>
              </a:spcAft>
              <a:defRPr sz="3200" b="1">
                <a:latin typeface="Arial" charset="0"/>
                <a:ea typeface="ＭＳ Ｐゴシック" charset="0"/>
                <a:cs typeface="Arial" charset="0"/>
              </a:defRPr>
            </a:lvl8pPr>
            <a:lvl9pPr marL="1828800" algn="ctr" fontAlgn="base">
              <a:spcBef>
                <a:spcPct val="0"/>
              </a:spcBef>
              <a:spcAft>
                <a:spcPct val="0"/>
              </a:spcAft>
              <a:defRPr sz="3200" b="1">
                <a:latin typeface="Arial" charset="0"/>
                <a:ea typeface="ＭＳ Ｐゴシック" charset="0"/>
                <a:cs typeface="Arial" charset="0"/>
              </a:defRPr>
            </a:lvl9pPr>
          </a:lstStyle>
          <a:p>
            <a:r>
              <a:rPr lang="en-SG" altLang="en-US" dirty="0"/>
              <a:t>Potential Impact for Industry Development and Value Capture for Singapore</a:t>
            </a:r>
            <a:endParaRPr lang="en-US" altLang="en-US" dirty="0"/>
          </a:p>
        </p:txBody>
      </p:sp>
      <p:sp>
        <p:nvSpPr>
          <p:cNvPr id="22" name="Content Placeholder 2"/>
          <p:cNvSpPr txBox="1">
            <a:spLocks/>
          </p:cNvSpPr>
          <p:nvPr/>
        </p:nvSpPr>
        <p:spPr bwMode="auto">
          <a:xfrm>
            <a:off x="457199" y="1304705"/>
            <a:ext cx="11652391" cy="461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charset="0"/>
              <a:buChar char="•"/>
              <a:defRPr sz="2000" kern="1200">
                <a:solidFill>
                  <a:schemeClr val="tx1"/>
                </a:solidFill>
                <a:latin typeface="Arial" pitchFamily="34" charset="0"/>
                <a:ea typeface="ＭＳ Ｐゴシック" charset="0"/>
                <a:cs typeface="Arial" pitchFamily="34" charset="0"/>
              </a:defRPr>
            </a:lvl1pPr>
            <a:lvl2pPr marL="742950" indent="-285750" algn="l" rtl="0" eaLnBrk="1" fontAlgn="base" hangingPunct="1">
              <a:spcBef>
                <a:spcPct val="20000"/>
              </a:spcBef>
              <a:spcAft>
                <a:spcPct val="0"/>
              </a:spcAft>
              <a:buFont typeface="Arial" charset="0"/>
              <a:buChar char="–"/>
              <a:defRPr kern="1200">
                <a:solidFill>
                  <a:schemeClr val="tx1"/>
                </a:solidFill>
                <a:latin typeface="Arial" pitchFamily="34" charset="0"/>
                <a:ea typeface="Arial" charset="0"/>
                <a:cs typeface="Arial" pitchFamily="34" charset="0"/>
              </a:defRPr>
            </a:lvl2pPr>
            <a:lvl3pPr marL="1143000" indent="-228600" algn="l" rtl="0" eaLnBrk="1" fontAlgn="base" hangingPunct="1">
              <a:spcBef>
                <a:spcPct val="20000"/>
              </a:spcBef>
              <a:spcAft>
                <a:spcPct val="0"/>
              </a:spcAft>
              <a:buFont typeface="Arial" charset="0"/>
              <a:buChar char="•"/>
              <a:defRPr sz="1600" kern="1200">
                <a:solidFill>
                  <a:schemeClr val="tx1"/>
                </a:solidFill>
                <a:latin typeface="Arial" pitchFamily="34" charset="0"/>
                <a:ea typeface="Arial" charset="0"/>
                <a:cs typeface="Arial" pitchFamily="34" charset="0"/>
              </a:defRPr>
            </a:lvl3pPr>
            <a:lvl4pPr marL="1600200" indent="-228600" algn="l" rtl="0" eaLnBrk="1" fontAlgn="base" hangingPunct="1">
              <a:spcBef>
                <a:spcPct val="20000"/>
              </a:spcBef>
              <a:spcAft>
                <a:spcPct val="0"/>
              </a:spcAft>
              <a:buFont typeface="Arial" charset="0"/>
              <a:buChar char="–"/>
              <a:defRPr sz="1400" kern="1200">
                <a:solidFill>
                  <a:schemeClr val="tx1"/>
                </a:solidFill>
                <a:latin typeface="Arial" pitchFamily="34" charset="0"/>
                <a:ea typeface="Arial" charset="0"/>
                <a:cs typeface="Arial" pitchFamily="34" charset="0"/>
              </a:defRPr>
            </a:lvl4pPr>
            <a:lvl5pPr marL="2057400" indent="-228600" algn="l" rtl="0" eaLnBrk="1" fontAlgn="base" hangingPunct="1">
              <a:spcBef>
                <a:spcPct val="20000"/>
              </a:spcBef>
              <a:spcAft>
                <a:spcPct val="0"/>
              </a:spcAft>
              <a:buFont typeface="Arial" charset="0"/>
              <a:buChar char="»"/>
              <a:defRPr sz="1400" kern="1200">
                <a:solidFill>
                  <a:schemeClr val="tx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US" altLang="en-US" sz="2000" b="0" i="0" u="none" strike="noStrike" kern="1200" cap="none" spc="0" normalizeH="0" baseline="0" noProof="0" dirty="0">
                <a:ln>
                  <a:noFill/>
                </a:ln>
                <a:solidFill>
                  <a:sysClr val="window" lastClr="FFFFFF">
                    <a:lumMod val="65000"/>
                  </a:sysClr>
                </a:solidFill>
                <a:effectLst/>
                <a:uLnTx/>
                <a:uFillTx/>
                <a:latin typeface="Arial" pitchFamily="34" charset="0"/>
                <a:ea typeface="ＭＳ Ｐゴシック" charset="0"/>
                <a:cs typeface="Arial" pitchFamily="34" charset="0"/>
              </a:rPr>
              <a:t>Describe the value capture pathway and articulate the potential industry development outcomes of the proposed </a:t>
            </a:r>
            <a:r>
              <a:rPr kumimoji="0" lang="en-US" altLang="en-US" sz="2000" b="0" i="0" u="none" strike="noStrike" kern="1200" cap="none" spc="0" normalizeH="0" baseline="0" noProof="0" dirty="0" err="1">
                <a:ln>
                  <a:noFill/>
                </a:ln>
                <a:solidFill>
                  <a:sysClr val="window" lastClr="FFFFFF">
                    <a:lumMod val="65000"/>
                  </a:sysClr>
                </a:solidFill>
                <a:effectLst/>
                <a:uLnTx/>
                <a:uFillTx/>
                <a:latin typeface="Arial" pitchFamily="34" charset="0"/>
                <a:ea typeface="ＭＳ Ｐゴシック" charset="0"/>
                <a:cs typeface="Arial" pitchFamily="34" charset="0"/>
              </a:rPr>
              <a:t>programme</a:t>
            </a:r>
            <a:r>
              <a:rPr kumimoji="0" lang="en-US" altLang="en-US" sz="2000" b="0" i="0" u="none" strike="noStrike" kern="1200" cap="none" spc="0" normalizeH="0" baseline="0" noProof="0" dirty="0">
                <a:ln>
                  <a:noFill/>
                </a:ln>
                <a:solidFill>
                  <a:sysClr val="window" lastClr="FFFFFF">
                    <a:lumMod val="65000"/>
                  </a:sysClr>
                </a:solidFill>
                <a:effectLst/>
                <a:uLnTx/>
                <a:uFillTx/>
                <a:latin typeface="Arial" pitchFamily="34" charset="0"/>
                <a:ea typeface="ＭＳ Ｐゴシック" charset="0"/>
                <a:cs typeface="Arial" pitchFamily="34" charset="0"/>
              </a:rPr>
              <a:t> using one or more of the following constructs: </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1800" b="0" i="0" u="none" strike="noStrike" kern="1200" cap="none" spc="0" normalizeH="0" baseline="0" noProof="0" dirty="0">
                <a:ln>
                  <a:noFill/>
                </a:ln>
                <a:solidFill>
                  <a:sysClr val="window" lastClr="FFFFFF">
                    <a:lumMod val="65000"/>
                  </a:sysClr>
                </a:solidFill>
                <a:effectLst/>
                <a:uLnTx/>
                <a:uFillTx/>
                <a:latin typeface="Calibri"/>
                <a:ea typeface="+mn-ea"/>
                <a:cs typeface="+mn-cs"/>
              </a:rPr>
              <a:t>Attract new R&amp;D investments to Singapore by international and/or local companies (name company, where applicable)</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1800" b="0" i="0" u="none" strike="noStrike" kern="1200" cap="none" spc="0" normalizeH="0" baseline="0" noProof="0" dirty="0">
                <a:ln>
                  <a:noFill/>
                </a:ln>
                <a:solidFill>
                  <a:sysClr val="window" lastClr="FFFFFF">
                    <a:lumMod val="65000"/>
                  </a:sysClr>
                </a:solidFill>
                <a:effectLst/>
                <a:uLnTx/>
                <a:uFillTx/>
                <a:latin typeface="Calibri"/>
                <a:ea typeface="+mn-ea"/>
                <a:cs typeface="+mn-cs"/>
              </a:rPr>
              <a:t>Transform existing HHP industry and companies in Singapore to maintain global competitiveness</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1800" b="0" i="0" u="none" strike="noStrike" kern="1200" cap="none" spc="0" normalizeH="0" baseline="0" noProof="0" dirty="0">
                <a:ln>
                  <a:noFill/>
                </a:ln>
                <a:solidFill>
                  <a:sysClr val="window" lastClr="FFFFFF">
                    <a:lumMod val="65000"/>
                  </a:sysClr>
                </a:solidFill>
                <a:effectLst/>
                <a:uLnTx/>
                <a:uFillTx/>
                <a:latin typeface="Calibri"/>
                <a:ea typeface="+mn-ea"/>
                <a:cs typeface="+mn-cs"/>
              </a:rPr>
              <a:t>Create new industry segment and businesses, or drive top line growth for companies in Singapore </a:t>
            </a:r>
          </a:p>
          <a:p>
            <a:pPr marL="34290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US" altLang="en-US" sz="2000" b="0" i="0" u="none" strike="noStrike" kern="1200" cap="none" spc="0" normalizeH="0" baseline="0" noProof="0" dirty="0">
                <a:ln>
                  <a:noFill/>
                </a:ln>
                <a:solidFill>
                  <a:sysClr val="window" lastClr="FFFFFF">
                    <a:lumMod val="65000"/>
                  </a:sysClr>
                </a:solidFill>
                <a:effectLst/>
                <a:uLnTx/>
                <a:uFillTx/>
                <a:latin typeface="Arial" pitchFamily="34" charset="0"/>
                <a:ea typeface="ＭＳ Ｐゴシック" charset="0"/>
                <a:cs typeface="Arial" pitchFamily="34" charset="0"/>
              </a:rPr>
              <a:t>Please limit entry to 1 slide</a:t>
            </a:r>
          </a:p>
        </p:txBody>
      </p:sp>
      <p:sp>
        <p:nvSpPr>
          <p:cNvPr id="23" name="TextBox 22"/>
          <p:cNvSpPr txBox="1"/>
          <p:nvPr/>
        </p:nvSpPr>
        <p:spPr>
          <a:xfrm>
            <a:off x="1369222" y="2496498"/>
            <a:ext cx="1785780" cy="369332"/>
          </a:xfrm>
          <a:prstGeom prst="rect">
            <a:avLst/>
          </a:prstGeom>
          <a:noFill/>
        </p:spPr>
        <p:txBody>
          <a:bodyPr wrap="square" rtlCol="0">
            <a:spAutoFit/>
          </a:bodyPr>
          <a:lstStyle/>
          <a:p>
            <a:pPr defTabSz="457200"/>
            <a:r>
              <a:rPr lang="en-US" dirty="0">
                <a:solidFill>
                  <a:srgbClr val="0066FF"/>
                </a:solidFill>
                <a:latin typeface="Arial" panose="020B0604020202020204" pitchFamily="34" charset="0"/>
                <a:cs typeface="Arial" panose="020B0604020202020204" pitchFamily="34" charset="0"/>
              </a:rPr>
              <a:t>Transform</a:t>
            </a:r>
            <a:endParaRPr lang="en-SG" dirty="0">
              <a:solidFill>
                <a:prstClr val="black"/>
              </a:solidFill>
              <a:latin typeface="Arial" panose="020B0604020202020204" pitchFamily="34" charset="0"/>
              <a:cs typeface="Arial" panose="020B0604020202020204" pitchFamily="34" charset="0"/>
            </a:endParaRPr>
          </a:p>
        </p:txBody>
      </p:sp>
      <p:grpSp>
        <p:nvGrpSpPr>
          <p:cNvPr id="24" name="Group 23"/>
          <p:cNvGrpSpPr/>
          <p:nvPr/>
        </p:nvGrpSpPr>
        <p:grpSpPr>
          <a:xfrm>
            <a:off x="956620" y="2565461"/>
            <a:ext cx="394747" cy="244433"/>
            <a:chOff x="3793205" y="2507784"/>
            <a:chExt cx="474545" cy="463026"/>
          </a:xfrm>
        </p:grpSpPr>
        <p:pic>
          <p:nvPicPr>
            <p:cNvPr id="25" name="pasted-image-filtered.png"/>
            <p:cNvPicPr>
              <a:picLocks noChangeAspect="1" noChangeArrowheads="1"/>
            </p:cNvPicPr>
            <p:nvPr/>
          </p:nvPicPr>
          <p:blipFill>
            <a:blip r:embed="rId4" cstate="print">
              <a:duotone>
                <a:prstClr val="black"/>
                <a:srgbClr val="0066FF">
                  <a:tint val="45000"/>
                  <a:satMod val="400000"/>
                </a:srgbClr>
              </a:duotone>
              <a:extLst>
                <a:ext uri="{BEBA8EAE-BF5A-486C-A8C5-ECC9F3942E4B}">
                  <a14:imgProps xmlns:a14="http://schemas.microsoft.com/office/drawing/2010/main">
                    <a14:imgLayer r:embed="rId5">
                      <a14:imgEffect>
                        <a14:backgroundRemoval t="10000" b="90000" l="10000" r="90000">
                          <a14:backgroundMark x1="37736" y1="48246" x2="37736" y2="48246"/>
                        </a14:backgroundRemoval>
                      </a14:imgEffect>
                      <a14:imgEffect>
                        <a14:sharpenSoften amount="50000"/>
                      </a14:imgEffect>
                      <a14:imgEffect>
                        <a14:colorTemperature colorTemp="11200"/>
                      </a14:imgEffect>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rot="16200000">
              <a:off x="3810910" y="2490079"/>
              <a:ext cx="439135" cy="474545"/>
            </a:xfrm>
            <a:prstGeom prst="rect">
              <a:avLst/>
            </a:prstGeom>
            <a:noFill/>
            <a:ln w="12700">
              <a:noFill/>
              <a:miter lim="400000"/>
              <a:headEnd/>
              <a:tailEnd/>
            </a:ln>
            <a:extLst>
              <a:ext uri="{909E8E84-426E-40DD-AFC4-6F175D3DCCD1}">
                <a14:hiddenFill xmlns:a14="http://schemas.microsoft.com/office/drawing/2010/main">
                  <a:solidFill>
                    <a:srgbClr val="FFFFFF"/>
                  </a:solidFill>
                </a14:hiddenFill>
              </a:ext>
            </a:extLst>
          </p:spPr>
        </p:pic>
        <p:sp>
          <p:nvSpPr>
            <p:cNvPr id="26" name="Shape 122"/>
            <p:cNvSpPr/>
            <p:nvPr/>
          </p:nvSpPr>
          <p:spPr bwMode="auto">
            <a:xfrm>
              <a:off x="3811232" y="2535019"/>
              <a:ext cx="435789" cy="435791"/>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63500">
              <a:solidFill>
                <a:srgbClr val="0066FF"/>
              </a:solidFill>
              <a:miter lim="400000"/>
            </a:ln>
          </p:spPr>
          <p:txBody>
            <a:bodyPr lIns="0" tIns="0" rIns="0" bIns="0" anchor="ctr"/>
            <a:lstStyle/>
            <a:p>
              <a:pPr marL="0" marR="0" lvl="0" indent="0" defTabSz="457200" eaLnBrk="1" fontAlgn="auto" latinLnBrk="0" hangingPunct="1">
                <a:lnSpc>
                  <a:spcPct val="100000"/>
                </a:lnSpc>
                <a:spcBef>
                  <a:spcPts val="0"/>
                </a:spcBef>
                <a:spcAft>
                  <a:spcPts val="0"/>
                </a:spcAft>
                <a:buClrTx/>
                <a:buSzTx/>
                <a:buFontTx/>
                <a:buNone/>
                <a:tabLst/>
                <a:defRPr>
                  <a:solidFill>
                    <a:srgbClr val="FFFFFF"/>
                  </a:solidFill>
                </a:defRPr>
              </a:pPr>
              <a:endParaRPr kumimoji="0" sz="1800" b="0" i="0" u="none" strike="noStrike" kern="0" cap="none" spc="0" normalizeH="0" baseline="0" noProof="0">
                <a:ln>
                  <a:noFill/>
                </a:ln>
                <a:solidFill>
                  <a:prstClr val="black">
                    <a:lumMod val="65000"/>
                    <a:lumOff val="35000"/>
                  </a:prstClr>
                </a:solidFill>
                <a:effectLst/>
                <a:uLnTx/>
                <a:uFillTx/>
              </a:endParaRPr>
            </a:p>
          </p:txBody>
        </p:sp>
      </p:grpSp>
      <p:grpSp>
        <p:nvGrpSpPr>
          <p:cNvPr id="27" name="Group 26"/>
          <p:cNvGrpSpPr/>
          <p:nvPr/>
        </p:nvGrpSpPr>
        <p:grpSpPr>
          <a:xfrm>
            <a:off x="956617" y="3097412"/>
            <a:ext cx="1749383" cy="369332"/>
            <a:chOff x="6569985" y="5028873"/>
            <a:chExt cx="1837295" cy="570435"/>
          </a:xfrm>
        </p:grpSpPr>
        <p:sp>
          <p:nvSpPr>
            <p:cNvPr id="28" name="TextBox 27"/>
            <p:cNvSpPr txBox="1"/>
            <p:nvPr/>
          </p:nvSpPr>
          <p:spPr>
            <a:xfrm>
              <a:off x="7141934" y="5028873"/>
              <a:ext cx="1265346" cy="570435"/>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B050"/>
                  </a:solidFill>
                  <a:effectLst/>
                  <a:uLnTx/>
                  <a:uFillTx/>
                  <a:latin typeface="Arial" panose="020B0604020202020204" pitchFamily="34" charset="0"/>
                  <a:cs typeface="Arial" panose="020B0604020202020204" pitchFamily="34" charset="0"/>
                </a:rPr>
                <a:t>Create</a:t>
              </a:r>
              <a:endParaRPr kumimoji="0" lang="en-SG" sz="18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grpSp>
          <p:nvGrpSpPr>
            <p:cNvPr id="29" name="Group 28"/>
            <p:cNvGrpSpPr/>
            <p:nvPr/>
          </p:nvGrpSpPr>
          <p:grpSpPr>
            <a:xfrm>
              <a:off x="6569985" y="5102946"/>
              <a:ext cx="421840" cy="422289"/>
              <a:chOff x="757693" y="5199283"/>
              <a:chExt cx="1409700" cy="1411200"/>
            </a:xfrm>
          </p:grpSpPr>
          <p:sp>
            <p:nvSpPr>
              <p:cNvPr id="30" name="Shape 124"/>
              <p:cNvSpPr/>
              <p:nvPr/>
            </p:nvSpPr>
            <p:spPr bwMode="auto">
              <a:xfrm>
                <a:off x="757693" y="5199283"/>
                <a:ext cx="1409700" cy="14112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63500">
                <a:solidFill>
                  <a:srgbClr val="00B050"/>
                </a:solidFill>
                <a:miter lim="400000"/>
              </a:ln>
            </p:spPr>
            <p:txBody>
              <a:bodyPr lIns="0" tIns="0" rIns="0" bIns="0" anchor="ctr"/>
              <a:lstStyle/>
              <a:p>
                <a:pPr marL="0" marR="0" lvl="0" indent="0" defTabSz="457200" eaLnBrk="1" fontAlgn="auto" latinLnBrk="0" hangingPunct="1">
                  <a:lnSpc>
                    <a:spcPct val="100000"/>
                  </a:lnSpc>
                  <a:spcBef>
                    <a:spcPts val="0"/>
                  </a:spcBef>
                  <a:spcAft>
                    <a:spcPts val="0"/>
                  </a:spcAft>
                  <a:buClrTx/>
                  <a:buSzTx/>
                  <a:buFontTx/>
                  <a:buNone/>
                  <a:tabLst/>
                  <a:defRPr>
                    <a:solidFill>
                      <a:srgbClr val="FFFFFF"/>
                    </a:solidFill>
                  </a:defRPr>
                </a:pPr>
                <a:endParaRPr kumimoji="0" sz="1800" b="0" i="0" u="none" strike="noStrike" kern="0" cap="none" spc="0" normalizeH="0" baseline="0" noProof="0">
                  <a:ln>
                    <a:noFill/>
                  </a:ln>
                  <a:solidFill>
                    <a:prstClr val="black">
                      <a:lumMod val="65000"/>
                      <a:lumOff val="35000"/>
                    </a:prstClr>
                  </a:solidFill>
                  <a:effectLst/>
                  <a:uLnTx/>
                  <a:uFillTx/>
                </a:endParaRPr>
              </a:p>
            </p:txBody>
          </p:sp>
          <p:pic>
            <p:nvPicPr>
              <p:cNvPr id="31" name="pasted-image-filtered.png"/>
              <p:cNvPicPr>
                <a:picLocks noChangeAspect="1" noChangeArrowheads="1"/>
              </p:cNvPicPr>
              <p:nvPr/>
            </p:nvPicPr>
            <p:blipFill>
              <a:blip r:embed="rId6" cstate="print">
                <a:duotone>
                  <a:prstClr val="black"/>
                  <a:srgbClr val="F79646">
                    <a:tint val="45000"/>
                    <a:satMod val="400000"/>
                  </a:srgbClr>
                </a:duotone>
                <a:extLst>
                  <a:ext uri="{BEBA8EAE-BF5A-486C-A8C5-ECC9F3942E4B}">
                    <a14:imgProps xmlns:a14="http://schemas.microsoft.com/office/drawing/2010/main">
                      <a14:imgLayer r:embed="rId7">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1025857" y="5606228"/>
                <a:ext cx="873372" cy="752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grpSp>
      </p:grpSp>
      <p:grpSp>
        <p:nvGrpSpPr>
          <p:cNvPr id="32" name="Group 31"/>
          <p:cNvGrpSpPr/>
          <p:nvPr/>
        </p:nvGrpSpPr>
        <p:grpSpPr>
          <a:xfrm>
            <a:off x="992166" y="1987903"/>
            <a:ext cx="1604112" cy="369332"/>
            <a:chOff x="972371" y="5027212"/>
            <a:chExt cx="1928380" cy="699620"/>
          </a:xfrm>
        </p:grpSpPr>
        <p:pic>
          <p:nvPicPr>
            <p:cNvPr id="33" name="pasted-image-filtered.png"/>
            <p:cNvPicPr>
              <a:picLocks noChangeAspect="1" noChangeArrowheads="1"/>
            </p:cNvPicPr>
            <p:nvPr/>
          </p:nvPicPr>
          <p:blipFill>
            <a:blip r:embed="rId8" cstate="print">
              <a:duotone>
                <a:prstClr val="black"/>
                <a:srgbClr val="FF0000">
                  <a:tint val="45000"/>
                  <a:satMod val="400000"/>
                </a:srgbClr>
              </a:duotone>
              <a:extLst>
                <a:ext uri="{BEBA8EAE-BF5A-486C-A8C5-ECC9F3942E4B}">
                  <a14:imgProps xmlns:a14="http://schemas.microsoft.com/office/drawing/2010/main">
                    <a14:imgLayer r:embed="rId9">
                      <a14:imgEffect>
                        <a14:backgroundRemoval t="1429" b="100000" l="0" r="97143">
                          <a14:foregroundMark x1="55714" y1="94286" x2="55714" y2="94286"/>
                        </a14:backgroundRemoval>
                      </a14:imgEffect>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rot="10779108">
              <a:off x="1053783" y="5239745"/>
              <a:ext cx="264766" cy="265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34" name="Shape 120"/>
            <p:cNvSpPr/>
            <p:nvPr/>
          </p:nvSpPr>
          <p:spPr>
            <a:xfrm>
              <a:off x="972371" y="5167013"/>
              <a:ext cx="427590" cy="428072"/>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63500">
              <a:solidFill>
                <a:srgbClr val="A50021"/>
              </a:solidFill>
              <a:miter lim="400000"/>
            </a:ln>
          </p:spPr>
          <p:txBody>
            <a:bodyPr lIns="0" tIns="0" rIns="0" bIns="0" anchor="ctr"/>
            <a:lstStyle/>
            <a:p>
              <a:pPr marL="0" marR="0" lvl="0" indent="0" defTabSz="457200" eaLnBrk="1" fontAlgn="auto" latinLnBrk="0" hangingPunct="1">
                <a:lnSpc>
                  <a:spcPct val="100000"/>
                </a:lnSpc>
                <a:spcBef>
                  <a:spcPts val="0"/>
                </a:spcBef>
                <a:spcAft>
                  <a:spcPts val="0"/>
                </a:spcAft>
                <a:buClrTx/>
                <a:buSzTx/>
                <a:buFontTx/>
                <a:buNone/>
                <a:tabLst/>
                <a:defRPr>
                  <a:solidFill>
                    <a:srgbClr val="FFFFFF"/>
                  </a:solidFill>
                </a:defRPr>
              </a:pPr>
              <a:endParaRPr kumimoji="0" sz="1800" b="0" i="0" u="none" strike="noStrike" kern="0" cap="none" spc="0" normalizeH="0" baseline="0" noProof="0">
                <a:ln>
                  <a:noFill/>
                </a:ln>
                <a:solidFill>
                  <a:prstClr val="black">
                    <a:lumMod val="65000"/>
                    <a:lumOff val="35000"/>
                  </a:prstClr>
                </a:solidFill>
                <a:effectLst/>
                <a:uLnTx/>
                <a:uFillTx/>
              </a:endParaRPr>
            </a:p>
          </p:txBody>
        </p:sp>
        <p:sp>
          <p:nvSpPr>
            <p:cNvPr id="35" name="TextBox 34"/>
            <p:cNvSpPr txBox="1"/>
            <p:nvPr/>
          </p:nvSpPr>
          <p:spPr>
            <a:xfrm>
              <a:off x="1494752" y="5027212"/>
              <a:ext cx="1405999" cy="699620"/>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A50021"/>
                  </a:solidFill>
                  <a:effectLst/>
                  <a:uLnTx/>
                  <a:uFillTx/>
                  <a:latin typeface="Arial" panose="020B0604020202020204" pitchFamily="34" charset="0"/>
                  <a:cs typeface="Arial" panose="020B0604020202020204" pitchFamily="34" charset="0"/>
                </a:rPr>
                <a:t>Attract</a:t>
              </a:r>
              <a:endParaRPr kumimoji="0" lang="en-SG" sz="18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921272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gency for Science, Technology and Research (A*ST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70286" y="11643"/>
            <a:ext cx="739305" cy="38813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New Singapore Food Agency to Oversee Food Safety and Securit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43613" y="11643"/>
            <a:ext cx="761482" cy="399778"/>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2055263" y="-32022"/>
            <a:ext cx="8229600" cy="621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marR="0" lvl="0" indent="0" algn="ctr" fontAlgn="base">
              <a:lnSpc>
                <a:spcPct val="100000"/>
              </a:lnSpc>
              <a:spcBef>
                <a:spcPct val="0"/>
              </a:spcBef>
              <a:spcAft>
                <a:spcPct val="0"/>
              </a:spcAft>
              <a:buClrTx/>
              <a:buSzTx/>
              <a:buFontTx/>
              <a:buNone/>
              <a:tabLst/>
              <a:defRPr kumimoji="0" sz="2800" b="1" i="0" u="none" strike="noStrike" cap="none" spc="0" normalizeH="0" baseline="0">
                <a:ln>
                  <a:noFill/>
                </a:ln>
                <a:solidFill>
                  <a:sysClr val="windowText" lastClr="000000"/>
                </a:solidFill>
                <a:effectLst/>
                <a:uLnTx/>
                <a:uFillTx/>
                <a:latin typeface="Arial" pitchFamily="34" charset="0"/>
                <a:ea typeface="ＭＳ Ｐゴシック" charset="0"/>
                <a:cs typeface="Arial" pitchFamily="34" charset="0"/>
              </a:defRPr>
            </a:lvl1pPr>
            <a:lvl2pPr algn="ctr" fontAlgn="base">
              <a:spcBef>
                <a:spcPct val="0"/>
              </a:spcBef>
              <a:spcAft>
                <a:spcPct val="0"/>
              </a:spcAft>
              <a:defRPr sz="3200" b="1">
                <a:latin typeface="Arial" charset="0"/>
                <a:ea typeface="ＭＳ Ｐゴシック" charset="0"/>
                <a:cs typeface="Arial" charset="0"/>
              </a:defRPr>
            </a:lvl2pPr>
            <a:lvl3pPr algn="ctr" fontAlgn="base">
              <a:spcBef>
                <a:spcPct val="0"/>
              </a:spcBef>
              <a:spcAft>
                <a:spcPct val="0"/>
              </a:spcAft>
              <a:defRPr sz="3200" b="1">
                <a:latin typeface="Arial" charset="0"/>
                <a:ea typeface="ＭＳ Ｐゴシック" charset="0"/>
                <a:cs typeface="Arial" charset="0"/>
              </a:defRPr>
            </a:lvl3pPr>
            <a:lvl4pPr algn="ctr" fontAlgn="base">
              <a:spcBef>
                <a:spcPct val="0"/>
              </a:spcBef>
              <a:spcAft>
                <a:spcPct val="0"/>
              </a:spcAft>
              <a:defRPr sz="3200" b="1">
                <a:latin typeface="Arial" charset="0"/>
                <a:ea typeface="ＭＳ Ｐゴシック" charset="0"/>
                <a:cs typeface="Arial" charset="0"/>
              </a:defRPr>
            </a:lvl4pPr>
            <a:lvl5pPr algn="ctr" fontAlgn="base">
              <a:spcBef>
                <a:spcPct val="0"/>
              </a:spcBef>
              <a:spcAft>
                <a:spcPct val="0"/>
              </a:spcAft>
              <a:defRPr sz="3200" b="1">
                <a:latin typeface="Arial" charset="0"/>
                <a:ea typeface="ＭＳ Ｐゴシック" charset="0"/>
                <a:cs typeface="Arial" charset="0"/>
              </a:defRPr>
            </a:lvl5pPr>
            <a:lvl6pPr marL="457200" algn="ctr" fontAlgn="base">
              <a:spcBef>
                <a:spcPct val="0"/>
              </a:spcBef>
              <a:spcAft>
                <a:spcPct val="0"/>
              </a:spcAft>
              <a:defRPr sz="3200" b="1">
                <a:latin typeface="Arial" charset="0"/>
                <a:ea typeface="ＭＳ Ｐゴシック" charset="0"/>
                <a:cs typeface="Arial" charset="0"/>
              </a:defRPr>
            </a:lvl6pPr>
            <a:lvl7pPr marL="914400" algn="ctr" fontAlgn="base">
              <a:spcBef>
                <a:spcPct val="0"/>
              </a:spcBef>
              <a:spcAft>
                <a:spcPct val="0"/>
              </a:spcAft>
              <a:defRPr sz="3200" b="1">
                <a:latin typeface="Arial" charset="0"/>
                <a:ea typeface="ＭＳ Ｐゴシック" charset="0"/>
                <a:cs typeface="Arial" charset="0"/>
              </a:defRPr>
            </a:lvl7pPr>
            <a:lvl8pPr marL="1371600" algn="ctr" fontAlgn="base">
              <a:spcBef>
                <a:spcPct val="0"/>
              </a:spcBef>
              <a:spcAft>
                <a:spcPct val="0"/>
              </a:spcAft>
              <a:defRPr sz="3200" b="1">
                <a:latin typeface="Arial" charset="0"/>
                <a:ea typeface="ＭＳ Ｐゴシック" charset="0"/>
                <a:cs typeface="Arial" charset="0"/>
              </a:defRPr>
            </a:lvl8pPr>
            <a:lvl9pPr marL="1828800" algn="ctr" fontAlgn="base">
              <a:spcBef>
                <a:spcPct val="0"/>
              </a:spcBef>
              <a:spcAft>
                <a:spcPct val="0"/>
              </a:spcAft>
              <a:defRPr sz="3200" b="1">
                <a:latin typeface="Arial" charset="0"/>
                <a:ea typeface="ＭＳ Ｐゴシック" charset="0"/>
                <a:cs typeface="Arial" charset="0"/>
              </a:defRPr>
            </a:lvl9pPr>
          </a:lstStyle>
          <a:p>
            <a:r>
              <a:rPr lang="en-US" dirty="0"/>
              <a:t>Milestones and Deliverables </a:t>
            </a:r>
            <a:endParaRPr lang="en-SG" dirty="0"/>
          </a:p>
        </p:txBody>
      </p:sp>
      <p:graphicFrame>
        <p:nvGraphicFramePr>
          <p:cNvPr id="7" name="Table 6"/>
          <p:cNvGraphicFramePr>
            <a:graphicFrameLocks noGrp="1"/>
          </p:cNvGraphicFramePr>
          <p:nvPr>
            <p:extLst>
              <p:ext uri="{D42A27DB-BD31-4B8C-83A1-F6EECF244321}">
                <p14:modId xmlns:p14="http://schemas.microsoft.com/office/powerpoint/2010/main" val="3480193772"/>
              </p:ext>
            </p:extLst>
          </p:nvPr>
        </p:nvGraphicFramePr>
        <p:xfrm>
          <a:off x="457199" y="979489"/>
          <a:ext cx="11173626" cy="4691550"/>
        </p:xfrm>
        <a:graphic>
          <a:graphicData uri="http://schemas.openxmlformats.org/drawingml/2006/table">
            <a:tbl>
              <a:tblPr>
                <a:tableStyleId>{5C22544A-7EE6-4342-B048-85BDC9FD1C3A}</a:tableStyleId>
              </a:tblPr>
              <a:tblGrid>
                <a:gridCol w="3081686">
                  <a:extLst>
                    <a:ext uri="{9D8B030D-6E8A-4147-A177-3AD203B41FA5}">
                      <a16:colId xmlns:a16="http://schemas.microsoft.com/office/drawing/2014/main" val="20000"/>
                    </a:ext>
                  </a:extLst>
                </a:gridCol>
                <a:gridCol w="674887">
                  <a:extLst>
                    <a:ext uri="{9D8B030D-6E8A-4147-A177-3AD203B41FA5}">
                      <a16:colId xmlns:a16="http://schemas.microsoft.com/office/drawing/2014/main" val="20001"/>
                    </a:ext>
                  </a:extLst>
                </a:gridCol>
                <a:gridCol w="674887">
                  <a:extLst>
                    <a:ext uri="{9D8B030D-6E8A-4147-A177-3AD203B41FA5}">
                      <a16:colId xmlns:a16="http://schemas.microsoft.com/office/drawing/2014/main" val="20002"/>
                    </a:ext>
                  </a:extLst>
                </a:gridCol>
                <a:gridCol w="674887">
                  <a:extLst>
                    <a:ext uri="{9D8B030D-6E8A-4147-A177-3AD203B41FA5}">
                      <a16:colId xmlns:a16="http://schemas.microsoft.com/office/drawing/2014/main" val="20003"/>
                    </a:ext>
                  </a:extLst>
                </a:gridCol>
                <a:gridCol w="674887">
                  <a:extLst>
                    <a:ext uri="{9D8B030D-6E8A-4147-A177-3AD203B41FA5}">
                      <a16:colId xmlns:a16="http://schemas.microsoft.com/office/drawing/2014/main" val="20004"/>
                    </a:ext>
                  </a:extLst>
                </a:gridCol>
                <a:gridCol w="674887">
                  <a:extLst>
                    <a:ext uri="{9D8B030D-6E8A-4147-A177-3AD203B41FA5}">
                      <a16:colId xmlns:a16="http://schemas.microsoft.com/office/drawing/2014/main" val="20005"/>
                    </a:ext>
                  </a:extLst>
                </a:gridCol>
                <a:gridCol w="674887">
                  <a:extLst>
                    <a:ext uri="{9D8B030D-6E8A-4147-A177-3AD203B41FA5}">
                      <a16:colId xmlns:a16="http://schemas.microsoft.com/office/drawing/2014/main" val="20006"/>
                    </a:ext>
                  </a:extLst>
                </a:gridCol>
                <a:gridCol w="674887">
                  <a:extLst>
                    <a:ext uri="{9D8B030D-6E8A-4147-A177-3AD203B41FA5}">
                      <a16:colId xmlns:a16="http://schemas.microsoft.com/office/drawing/2014/main" val="20007"/>
                    </a:ext>
                  </a:extLst>
                </a:gridCol>
                <a:gridCol w="674887">
                  <a:extLst>
                    <a:ext uri="{9D8B030D-6E8A-4147-A177-3AD203B41FA5}">
                      <a16:colId xmlns:a16="http://schemas.microsoft.com/office/drawing/2014/main" val="20008"/>
                    </a:ext>
                  </a:extLst>
                </a:gridCol>
                <a:gridCol w="674887">
                  <a:extLst>
                    <a:ext uri="{9D8B030D-6E8A-4147-A177-3AD203B41FA5}">
                      <a16:colId xmlns:a16="http://schemas.microsoft.com/office/drawing/2014/main" val="20009"/>
                    </a:ext>
                  </a:extLst>
                </a:gridCol>
                <a:gridCol w="674887">
                  <a:extLst>
                    <a:ext uri="{9D8B030D-6E8A-4147-A177-3AD203B41FA5}">
                      <a16:colId xmlns:a16="http://schemas.microsoft.com/office/drawing/2014/main" val="20010"/>
                    </a:ext>
                  </a:extLst>
                </a:gridCol>
                <a:gridCol w="674887">
                  <a:extLst>
                    <a:ext uri="{9D8B030D-6E8A-4147-A177-3AD203B41FA5}">
                      <a16:colId xmlns:a16="http://schemas.microsoft.com/office/drawing/2014/main" val="20011"/>
                    </a:ext>
                  </a:extLst>
                </a:gridCol>
                <a:gridCol w="668183">
                  <a:extLst>
                    <a:ext uri="{9D8B030D-6E8A-4147-A177-3AD203B41FA5}">
                      <a16:colId xmlns:a16="http://schemas.microsoft.com/office/drawing/2014/main" val="20012"/>
                    </a:ext>
                  </a:extLst>
                </a:gridCol>
              </a:tblGrid>
              <a:tr h="360888">
                <a:tc rowSpan="2">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Research</a:t>
                      </a:r>
                      <a:endParaRPr lang="en-SG" sz="1200" b="1" dirty="0">
                        <a:solidFill>
                          <a:schemeClr val="bg1"/>
                        </a:solidFill>
                        <a:effectLst/>
                        <a:latin typeface="Arial" panose="020B0604020202020204" pitchFamily="34" charset="0"/>
                        <a:cs typeface="Arial" panose="020B0604020202020204" pitchFamily="34" charset="0"/>
                      </a:endParaRPr>
                    </a:p>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Milestones/</a:t>
                      </a:r>
                      <a:endParaRPr lang="en-SG" sz="1200" b="1" dirty="0">
                        <a:solidFill>
                          <a:schemeClr val="bg1"/>
                        </a:solidFill>
                        <a:effectLst/>
                        <a:latin typeface="Arial" panose="020B0604020202020204" pitchFamily="34" charset="0"/>
                        <a:cs typeface="Arial" panose="020B0604020202020204" pitchFamily="34" charset="0"/>
                      </a:endParaRPr>
                    </a:p>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Deliverables</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gridSpan="4">
                  <a:txBody>
                    <a:bodyPr/>
                    <a:lstStyle/>
                    <a:p>
                      <a:pPr algn="ctr">
                        <a:spcAft>
                          <a:spcPts val="0"/>
                        </a:spcAft>
                        <a:tabLst>
                          <a:tab pos="228600" algn="l"/>
                          <a:tab pos="2400300" algn="r"/>
                        </a:tabLst>
                      </a:pPr>
                      <a:r>
                        <a:rPr lang="en-US" sz="1200" b="1" dirty="0">
                          <a:effectLst/>
                          <a:latin typeface="Arial" panose="020B0604020202020204" pitchFamily="34" charset="0"/>
                          <a:cs typeface="Arial" panose="020B0604020202020204" pitchFamily="34" charset="0"/>
                        </a:rPr>
                        <a:t>Year 1</a:t>
                      </a:r>
                      <a:endParaRPr lang="en-SG" sz="1200" b="1"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65000"/>
                      </a:schemeClr>
                    </a:solidFill>
                  </a:tcPr>
                </a:tc>
                <a:tc hMerge="1">
                  <a:txBody>
                    <a:bodyPr/>
                    <a:lstStyle/>
                    <a:p>
                      <a:endParaRPr lang="en-SG"/>
                    </a:p>
                  </a:txBody>
                  <a:tcPr/>
                </a:tc>
                <a:tc hMerge="1">
                  <a:txBody>
                    <a:bodyPr/>
                    <a:lstStyle/>
                    <a:p>
                      <a:endParaRPr lang="en-SG"/>
                    </a:p>
                  </a:txBody>
                  <a:tcPr/>
                </a:tc>
                <a:tc hMerge="1">
                  <a:txBody>
                    <a:bodyPr/>
                    <a:lstStyle/>
                    <a:p>
                      <a:endParaRPr lang="en-SG"/>
                    </a:p>
                  </a:txBody>
                  <a:tcPr/>
                </a:tc>
                <a:tc gridSpan="4">
                  <a:txBody>
                    <a:bodyPr/>
                    <a:lstStyle/>
                    <a:p>
                      <a:pPr algn="ctr">
                        <a:spcAft>
                          <a:spcPts val="0"/>
                        </a:spcAft>
                        <a:tabLst>
                          <a:tab pos="228600" algn="l"/>
                          <a:tab pos="2400300" algn="r"/>
                        </a:tabLst>
                      </a:pPr>
                      <a:r>
                        <a:rPr lang="en-US" sz="1200" b="1" dirty="0">
                          <a:effectLst/>
                          <a:latin typeface="Arial" panose="020B0604020202020204" pitchFamily="34" charset="0"/>
                          <a:cs typeface="Arial" panose="020B0604020202020204" pitchFamily="34" charset="0"/>
                        </a:rPr>
                        <a:t>Year 2</a:t>
                      </a:r>
                      <a:endParaRPr lang="en-SG" sz="1200" b="1"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65000"/>
                      </a:schemeClr>
                    </a:solidFill>
                  </a:tcPr>
                </a:tc>
                <a:tc hMerge="1">
                  <a:txBody>
                    <a:bodyPr/>
                    <a:lstStyle/>
                    <a:p>
                      <a:endParaRPr lang="en-SG"/>
                    </a:p>
                  </a:txBody>
                  <a:tcPr/>
                </a:tc>
                <a:tc hMerge="1">
                  <a:txBody>
                    <a:bodyPr/>
                    <a:lstStyle/>
                    <a:p>
                      <a:endParaRPr lang="en-SG"/>
                    </a:p>
                  </a:txBody>
                  <a:tcPr/>
                </a:tc>
                <a:tc hMerge="1">
                  <a:txBody>
                    <a:bodyPr/>
                    <a:lstStyle/>
                    <a:p>
                      <a:endParaRPr lang="en-SG"/>
                    </a:p>
                  </a:txBody>
                  <a:tcPr/>
                </a:tc>
                <a:tc gridSpan="4">
                  <a:txBody>
                    <a:bodyPr/>
                    <a:lstStyle/>
                    <a:p>
                      <a:pPr algn="ctr">
                        <a:spcAft>
                          <a:spcPts val="0"/>
                        </a:spcAft>
                        <a:tabLst>
                          <a:tab pos="228600" algn="l"/>
                          <a:tab pos="2400300" algn="r"/>
                        </a:tabLst>
                      </a:pPr>
                      <a:r>
                        <a:rPr lang="en-US" sz="1200" b="1" dirty="0">
                          <a:effectLst/>
                          <a:latin typeface="Arial" panose="020B0604020202020204" pitchFamily="34" charset="0"/>
                          <a:cs typeface="Arial" panose="020B0604020202020204" pitchFamily="34" charset="0"/>
                        </a:rPr>
                        <a:t>Year 3</a:t>
                      </a:r>
                      <a:endParaRPr lang="en-SG" sz="1200" b="1"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65000"/>
                      </a:schemeClr>
                    </a:solidFill>
                  </a:tcPr>
                </a:tc>
                <a:tc hMerge="1">
                  <a:txBody>
                    <a:bodyPr/>
                    <a:lstStyle/>
                    <a:p>
                      <a:endParaRPr lang="en-SG"/>
                    </a:p>
                  </a:txBody>
                  <a:tcPr/>
                </a:tc>
                <a:tc hMerge="1">
                  <a:txBody>
                    <a:bodyPr/>
                    <a:lstStyle/>
                    <a:p>
                      <a:endParaRPr lang="en-SG"/>
                    </a:p>
                  </a:txBody>
                  <a:tcPr/>
                </a:tc>
                <a:tc hMerge="1">
                  <a:txBody>
                    <a:bodyPr/>
                    <a:lstStyle/>
                    <a:p>
                      <a:endParaRPr lang="en-SG"/>
                    </a:p>
                  </a:txBody>
                  <a:tcPr/>
                </a:tc>
                <a:extLst>
                  <a:ext uri="{0D108BD9-81ED-4DB2-BD59-A6C34878D82A}">
                    <a16:rowId xmlns:a16="http://schemas.microsoft.com/office/drawing/2014/main" val="10000"/>
                  </a:ext>
                </a:extLst>
              </a:tr>
              <a:tr h="721777">
                <a:tc vMerge="1">
                  <a:txBody>
                    <a:bodyPr/>
                    <a:lstStyle/>
                    <a:p>
                      <a:endParaRPr lang="en-SG"/>
                    </a:p>
                  </a:txBody>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Q1</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Q2</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Q3</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Q4</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Q1</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Q2</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Q3</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Q4</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Q1</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Q2</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Q3</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Q4</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extLst>
                  <a:ext uri="{0D108BD9-81ED-4DB2-BD59-A6C34878D82A}">
                    <a16:rowId xmlns:a16="http://schemas.microsoft.com/office/drawing/2014/main" val="10001"/>
                  </a:ext>
                </a:extLst>
              </a:tr>
              <a:tr h="721777">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cs typeface="Arial" panose="020B0604020202020204" pitchFamily="34" charset="0"/>
                      </a:endParaRPr>
                    </a:p>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Milestone 1</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0002"/>
                  </a:ext>
                </a:extLst>
              </a:tr>
              <a:tr h="721777">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cs typeface="Arial" panose="020B0604020202020204" pitchFamily="34" charset="0"/>
                      </a:endParaRPr>
                    </a:p>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Milestone 2</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0003"/>
                  </a:ext>
                </a:extLst>
              </a:tr>
              <a:tr h="721777">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cs typeface="Arial" panose="020B0604020202020204" pitchFamily="34" charset="0"/>
                      </a:endParaRPr>
                    </a:p>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Etc.</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0004"/>
                  </a:ext>
                </a:extLst>
              </a:tr>
              <a:tr h="721777">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cs typeface="Arial" panose="020B0604020202020204" pitchFamily="34" charset="0"/>
                      </a:endParaRPr>
                    </a:p>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0005"/>
                  </a:ext>
                </a:extLst>
              </a:tr>
              <a:tr h="721777">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cs typeface="Arial" panose="020B0604020202020204" pitchFamily="34" charset="0"/>
                      </a:endParaRPr>
                    </a:p>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54934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gency for Science, Technology and Research (A*ST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70286" y="11643"/>
            <a:ext cx="739305" cy="38813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New Singapore Food Agency to Oversee Food Safety and Securit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43613" y="11643"/>
            <a:ext cx="761482" cy="399778"/>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2055263" y="-32022"/>
            <a:ext cx="8229600" cy="613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marR="0" lvl="0" indent="0" algn="ctr" fontAlgn="base">
              <a:lnSpc>
                <a:spcPct val="100000"/>
              </a:lnSpc>
              <a:spcBef>
                <a:spcPct val="0"/>
              </a:spcBef>
              <a:spcAft>
                <a:spcPct val="0"/>
              </a:spcAft>
              <a:buClrTx/>
              <a:buSzTx/>
              <a:buFontTx/>
              <a:buNone/>
              <a:tabLst/>
              <a:defRPr kumimoji="0" sz="2800" b="1" i="0" u="none" strike="noStrike" cap="none" spc="0" normalizeH="0" baseline="0">
                <a:ln>
                  <a:noFill/>
                </a:ln>
                <a:solidFill>
                  <a:sysClr val="windowText" lastClr="000000"/>
                </a:solidFill>
                <a:effectLst/>
                <a:uLnTx/>
                <a:uFillTx/>
                <a:latin typeface="Arial" pitchFamily="34" charset="0"/>
                <a:ea typeface="ＭＳ Ｐゴシック" charset="0"/>
                <a:cs typeface="Arial" pitchFamily="34" charset="0"/>
              </a:defRPr>
            </a:lvl1pPr>
            <a:lvl2pPr algn="ctr" fontAlgn="base">
              <a:spcBef>
                <a:spcPct val="0"/>
              </a:spcBef>
              <a:spcAft>
                <a:spcPct val="0"/>
              </a:spcAft>
              <a:defRPr sz="3200" b="1">
                <a:latin typeface="Arial" charset="0"/>
                <a:ea typeface="ＭＳ Ｐゴシック" charset="0"/>
                <a:cs typeface="Arial" charset="0"/>
              </a:defRPr>
            </a:lvl2pPr>
            <a:lvl3pPr algn="ctr" fontAlgn="base">
              <a:spcBef>
                <a:spcPct val="0"/>
              </a:spcBef>
              <a:spcAft>
                <a:spcPct val="0"/>
              </a:spcAft>
              <a:defRPr sz="3200" b="1">
                <a:latin typeface="Arial" charset="0"/>
                <a:ea typeface="ＭＳ Ｐゴシック" charset="0"/>
                <a:cs typeface="Arial" charset="0"/>
              </a:defRPr>
            </a:lvl3pPr>
            <a:lvl4pPr algn="ctr" fontAlgn="base">
              <a:spcBef>
                <a:spcPct val="0"/>
              </a:spcBef>
              <a:spcAft>
                <a:spcPct val="0"/>
              </a:spcAft>
              <a:defRPr sz="3200" b="1">
                <a:latin typeface="Arial" charset="0"/>
                <a:ea typeface="ＭＳ Ｐゴシック" charset="0"/>
                <a:cs typeface="Arial" charset="0"/>
              </a:defRPr>
            </a:lvl4pPr>
            <a:lvl5pPr algn="ctr" fontAlgn="base">
              <a:spcBef>
                <a:spcPct val="0"/>
              </a:spcBef>
              <a:spcAft>
                <a:spcPct val="0"/>
              </a:spcAft>
              <a:defRPr sz="3200" b="1">
                <a:latin typeface="Arial" charset="0"/>
                <a:ea typeface="ＭＳ Ｐゴシック" charset="0"/>
                <a:cs typeface="Arial" charset="0"/>
              </a:defRPr>
            </a:lvl5pPr>
            <a:lvl6pPr marL="457200" algn="ctr" fontAlgn="base">
              <a:spcBef>
                <a:spcPct val="0"/>
              </a:spcBef>
              <a:spcAft>
                <a:spcPct val="0"/>
              </a:spcAft>
              <a:defRPr sz="3200" b="1">
                <a:latin typeface="Arial" charset="0"/>
                <a:ea typeface="ＭＳ Ｐゴシック" charset="0"/>
                <a:cs typeface="Arial" charset="0"/>
              </a:defRPr>
            </a:lvl6pPr>
            <a:lvl7pPr marL="914400" algn="ctr" fontAlgn="base">
              <a:spcBef>
                <a:spcPct val="0"/>
              </a:spcBef>
              <a:spcAft>
                <a:spcPct val="0"/>
              </a:spcAft>
              <a:defRPr sz="3200" b="1">
                <a:latin typeface="Arial" charset="0"/>
                <a:ea typeface="ＭＳ Ｐゴシック" charset="0"/>
                <a:cs typeface="Arial" charset="0"/>
              </a:defRPr>
            </a:lvl7pPr>
            <a:lvl8pPr marL="1371600" algn="ctr" fontAlgn="base">
              <a:spcBef>
                <a:spcPct val="0"/>
              </a:spcBef>
              <a:spcAft>
                <a:spcPct val="0"/>
              </a:spcAft>
              <a:defRPr sz="3200" b="1">
                <a:latin typeface="Arial" charset="0"/>
                <a:ea typeface="ＭＳ Ｐゴシック" charset="0"/>
                <a:cs typeface="Arial" charset="0"/>
              </a:defRPr>
            </a:lvl8pPr>
            <a:lvl9pPr marL="1828800" algn="ctr" fontAlgn="base">
              <a:spcBef>
                <a:spcPct val="0"/>
              </a:spcBef>
              <a:spcAft>
                <a:spcPct val="0"/>
              </a:spcAft>
              <a:defRPr sz="3200" b="1">
                <a:latin typeface="Arial" charset="0"/>
                <a:ea typeface="ＭＳ Ｐゴシック" charset="0"/>
                <a:cs typeface="Arial" charset="0"/>
              </a:defRPr>
            </a:lvl9pPr>
          </a:lstStyle>
          <a:p>
            <a:r>
              <a:rPr lang="en-US" dirty="0"/>
              <a:t>Outcomes/Performance Indicators</a:t>
            </a:r>
            <a:endParaRPr lang="en-SG" dirty="0"/>
          </a:p>
        </p:txBody>
      </p:sp>
      <p:graphicFrame>
        <p:nvGraphicFramePr>
          <p:cNvPr id="7" name="Table 6"/>
          <p:cNvGraphicFramePr>
            <a:graphicFrameLocks noGrp="1"/>
          </p:cNvGraphicFramePr>
          <p:nvPr>
            <p:extLst>
              <p:ext uri="{D42A27DB-BD31-4B8C-83A1-F6EECF244321}">
                <p14:modId xmlns:p14="http://schemas.microsoft.com/office/powerpoint/2010/main" val="451991042"/>
              </p:ext>
            </p:extLst>
          </p:nvPr>
        </p:nvGraphicFramePr>
        <p:xfrm>
          <a:off x="479721" y="813098"/>
          <a:ext cx="11380684" cy="3650630"/>
        </p:xfrm>
        <a:graphic>
          <a:graphicData uri="http://schemas.openxmlformats.org/drawingml/2006/table">
            <a:tbl>
              <a:tblPr>
                <a:tableStyleId>{5C22544A-7EE6-4342-B048-85BDC9FD1C3A}</a:tableStyleId>
              </a:tblPr>
              <a:tblGrid>
                <a:gridCol w="6748864">
                  <a:extLst>
                    <a:ext uri="{9D8B030D-6E8A-4147-A177-3AD203B41FA5}">
                      <a16:colId xmlns:a16="http://schemas.microsoft.com/office/drawing/2014/main" val="20000"/>
                    </a:ext>
                  </a:extLst>
                </a:gridCol>
                <a:gridCol w="1683521">
                  <a:extLst>
                    <a:ext uri="{9D8B030D-6E8A-4147-A177-3AD203B41FA5}">
                      <a16:colId xmlns:a16="http://schemas.microsoft.com/office/drawing/2014/main" val="20001"/>
                    </a:ext>
                  </a:extLst>
                </a:gridCol>
                <a:gridCol w="1452785">
                  <a:extLst>
                    <a:ext uri="{9D8B030D-6E8A-4147-A177-3AD203B41FA5}">
                      <a16:colId xmlns:a16="http://schemas.microsoft.com/office/drawing/2014/main" val="20005"/>
                    </a:ext>
                  </a:extLst>
                </a:gridCol>
                <a:gridCol w="1495514">
                  <a:extLst>
                    <a:ext uri="{9D8B030D-6E8A-4147-A177-3AD203B41FA5}">
                      <a16:colId xmlns:a16="http://schemas.microsoft.com/office/drawing/2014/main" val="20009"/>
                    </a:ext>
                  </a:extLst>
                </a:gridCol>
              </a:tblGrid>
              <a:tr h="331875">
                <a:tc>
                  <a:txBody>
                    <a:bodyPr/>
                    <a:lstStyle/>
                    <a:p>
                      <a:pPr algn="ctr">
                        <a:spcAft>
                          <a:spcPts val="0"/>
                        </a:spcAft>
                        <a:tabLst>
                          <a:tab pos="228600" algn="l"/>
                          <a:tab pos="2400300" algn="r"/>
                        </a:tabLst>
                      </a:pPr>
                      <a:r>
                        <a:rPr lang="en-US" sz="1200" b="1" dirty="0">
                          <a:solidFill>
                            <a:schemeClr val="bg1"/>
                          </a:solidFill>
                          <a:effectLst/>
                          <a:latin typeface="Arial" panose="020B0604020202020204" pitchFamily="34" charset="0"/>
                          <a:cs typeface="Arial" panose="020B0604020202020204" pitchFamily="34" charset="0"/>
                        </a:rPr>
                        <a:t>Performance Indicators</a:t>
                      </a:r>
                      <a:endParaRPr lang="en-SG" sz="12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200" b="1" dirty="0">
                          <a:effectLst/>
                          <a:latin typeface="Arial" panose="020B0604020202020204" pitchFamily="34" charset="0"/>
                          <a:cs typeface="Arial" panose="020B0604020202020204" pitchFamily="34" charset="0"/>
                        </a:rPr>
                        <a:t>Year 1</a:t>
                      </a:r>
                      <a:endParaRPr lang="en-SG" sz="1200" b="1"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65000"/>
                      </a:schemeClr>
                    </a:solidFill>
                  </a:tcPr>
                </a:tc>
                <a:tc>
                  <a:txBody>
                    <a:bodyPr/>
                    <a:lstStyle/>
                    <a:p>
                      <a:pPr algn="ctr">
                        <a:spcAft>
                          <a:spcPts val="0"/>
                        </a:spcAft>
                        <a:tabLst>
                          <a:tab pos="228600" algn="l"/>
                          <a:tab pos="2400300" algn="r"/>
                        </a:tabLst>
                      </a:pPr>
                      <a:r>
                        <a:rPr lang="en-US" sz="1200" b="1" dirty="0">
                          <a:effectLst/>
                          <a:latin typeface="Arial" panose="020B0604020202020204" pitchFamily="34" charset="0"/>
                          <a:cs typeface="Arial" panose="020B0604020202020204" pitchFamily="34" charset="0"/>
                        </a:rPr>
                        <a:t>Year 2</a:t>
                      </a:r>
                      <a:endParaRPr lang="en-SG" sz="1200" b="1"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65000"/>
                      </a:schemeClr>
                    </a:solidFill>
                  </a:tcPr>
                </a:tc>
                <a:tc>
                  <a:txBody>
                    <a:bodyPr/>
                    <a:lstStyle/>
                    <a:p>
                      <a:pPr algn="ctr">
                        <a:spcAft>
                          <a:spcPts val="0"/>
                        </a:spcAft>
                        <a:tabLst>
                          <a:tab pos="228600" algn="l"/>
                          <a:tab pos="2400300" algn="r"/>
                        </a:tabLst>
                      </a:pPr>
                      <a:r>
                        <a:rPr lang="en-US" sz="1200" b="1" dirty="0">
                          <a:effectLst/>
                          <a:latin typeface="Arial" panose="020B0604020202020204" pitchFamily="34" charset="0"/>
                          <a:cs typeface="Arial" panose="020B0604020202020204" pitchFamily="34" charset="0"/>
                        </a:rPr>
                        <a:t>Year 3</a:t>
                      </a:r>
                      <a:endParaRPr lang="en-SG" sz="1200" b="1"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65000"/>
                      </a:schemeClr>
                    </a:solidFill>
                  </a:tcPr>
                </a:tc>
                <a:extLst>
                  <a:ext uri="{0D108BD9-81ED-4DB2-BD59-A6C34878D82A}">
                    <a16:rowId xmlns:a16="http://schemas.microsoft.com/office/drawing/2014/main" val="10000"/>
                  </a:ext>
                </a:extLst>
              </a:tr>
              <a:tr h="663751">
                <a:tc>
                  <a:txBody>
                    <a:bodyPr/>
                    <a:lstStyle/>
                    <a:p>
                      <a:pPr algn="l">
                        <a:spcAft>
                          <a:spcPts val="0"/>
                        </a:spcAft>
                        <a:tabLst>
                          <a:tab pos="228600" algn="l"/>
                          <a:tab pos="2400300" algn="r"/>
                        </a:tabLst>
                      </a:pP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marL="0" algn="ctr" defTabSz="914400" rtl="0" eaLnBrk="1" latinLnBrk="0" hangingPunct="1">
                        <a:spcAft>
                          <a:spcPts val="0"/>
                        </a:spcAft>
                        <a:tabLst>
                          <a:tab pos="228600" algn="l"/>
                          <a:tab pos="2400300" algn="r"/>
                        </a:tabLst>
                      </a:pPr>
                      <a:r>
                        <a:rPr lang="en-US" sz="1200" kern="1200" dirty="0">
                          <a:solidFill>
                            <a:schemeClr val="dk1"/>
                          </a:solidFill>
                          <a:effectLst/>
                          <a:latin typeface="Arial" panose="020B0604020202020204" pitchFamily="34" charset="0"/>
                          <a:ea typeface="+mn-ea"/>
                          <a:cs typeface="Arial" panose="020B0604020202020204" pitchFamily="34" charset="0"/>
                        </a:rPr>
                        <a:t> </a:t>
                      </a:r>
                      <a:endParaRPr lang="en-SG" sz="1200" kern="1200" dirty="0">
                        <a:solidFill>
                          <a:schemeClr val="dk1"/>
                        </a:solidFill>
                        <a:effectLst/>
                        <a:latin typeface="Arial" panose="020B0604020202020204" pitchFamily="34" charset="0"/>
                        <a:ea typeface="+mn-ea"/>
                        <a:cs typeface="Arial" panose="020B0604020202020204" pitchFamily="34" charset="0"/>
                      </a:endParaRPr>
                    </a:p>
                  </a:txBody>
                  <a:tcPr marL="68580" marR="68580" marT="0" marB="0" anchor="ctr">
                    <a:solidFill>
                      <a:schemeClr val="accent1">
                        <a:lumMod val="20000"/>
                        <a:lumOff val="80000"/>
                      </a:schemeClr>
                    </a:solidFill>
                  </a:tcPr>
                </a:tc>
                <a:tc>
                  <a:txBody>
                    <a:bodyPr/>
                    <a:lstStyle/>
                    <a:p>
                      <a:pPr marL="0" algn="ctr" defTabSz="914400" rtl="0" eaLnBrk="1" latinLnBrk="0" hangingPunct="1">
                        <a:spcAft>
                          <a:spcPts val="0"/>
                        </a:spcAft>
                        <a:tabLst>
                          <a:tab pos="228600" algn="l"/>
                          <a:tab pos="2400300" algn="r"/>
                        </a:tabLst>
                      </a:pPr>
                      <a:r>
                        <a:rPr lang="en-US" sz="1200" kern="1200" dirty="0">
                          <a:solidFill>
                            <a:schemeClr val="dk1"/>
                          </a:solidFill>
                          <a:effectLst/>
                          <a:latin typeface="Arial" panose="020B0604020202020204" pitchFamily="34" charset="0"/>
                          <a:ea typeface="+mn-ea"/>
                          <a:cs typeface="Arial" panose="020B0604020202020204" pitchFamily="34" charset="0"/>
                        </a:rPr>
                        <a:t> </a:t>
                      </a:r>
                      <a:endParaRPr lang="en-SG" sz="1200" kern="1200" dirty="0">
                        <a:solidFill>
                          <a:schemeClr val="dk1"/>
                        </a:solidFill>
                        <a:effectLst/>
                        <a:latin typeface="Arial" panose="020B0604020202020204" pitchFamily="34" charset="0"/>
                        <a:ea typeface="+mn-ea"/>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extLst>
                  <a:ext uri="{0D108BD9-81ED-4DB2-BD59-A6C34878D82A}">
                    <a16:rowId xmlns:a16="http://schemas.microsoft.com/office/drawing/2014/main" val="10002"/>
                  </a:ext>
                </a:extLst>
              </a:tr>
              <a:tr h="663751">
                <a:tc>
                  <a:txBody>
                    <a:bodyPr/>
                    <a:lstStyle/>
                    <a:p>
                      <a:pPr algn="l">
                        <a:spcAft>
                          <a:spcPts val="0"/>
                        </a:spcAft>
                        <a:tabLst>
                          <a:tab pos="228600" algn="l"/>
                          <a:tab pos="2400300" algn="r"/>
                        </a:tabLst>
                      </a:pP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marL="0" algn="ctr" defTabSz="914400" rtl="0" eaLnBrk="1" latinLnBrk="0" hangingPunct="1">
                        <a:spcAft>
                          <a:spcPts val="0"/>
                        </a:spcAft>
                        <a:tabLst>
                          <a:tab pos="228600" algn="l"/>
                          <a:tab pos="2400300" algn="r"/>
                        </a:tabLst>
                      </a:pPr>
                      <a:r>
                        <a:rPr lang="en-US" sz="1200" kern="1200" dirty="0">
                          <a:solidFill>
                            <a:schemeClr val="dk1"/>
                          </a:solidFill>
                          <a:effectLst/>
                          <a:latin typeface="Arial" panose="020B0604020202020204" pitchFamily="34" charset="0"/>
                          <a:ea typeface="+mn-ea"/>
                          <a:cs typeface="Arial" panose="020B0604020202020204" pitchFamily="34" charset="0"/>
                        </a:rPr>
                        <a:t> </a:t>
                      </a:r>
                      <a:endParaRPr lang="en-SG" sz="1200" kern="1200" dirty="0">
                        <a:solidFill>
                          <a:schemeClr val="dk1"/>
                        </a:solidFill>
                        <a:effectLst/>
                        <a:latin typeface="Arial" panose="020B0604020202020204" pitchFamily="34" charset="0"/>
                        <a:ea typeface="+mn-ea"/>
                        <a:cs typeface="Arial" panose="020B0604020202020204" pitchFamily="34" charset="0"/>
                      </a:endParaRPr>
                    </a:p>
                  </a:txBody>
                  <a:tcPr marL="68580" marR="68580" marT="0" marB="0" anchor="ctr">
                    <a:solidFill>
                      <a:schemeClr val="accent1">
                        <a:lumMod val="20000"/>
                        <a:lumOff val="80000"/>
                      </a:schemeClr>
                    </a:solidFill>
                  </a:tcPr>
                </a:tc>
                <a:tc>
                  <a:txBody>
                    <a:bodyPr/>
                    <a:lstStyle/>
                    <a:p>
                      <a:pPr marL="0" algn="ctr" defTabSz="914400" rtl="0" eaLnBrk="1" latinLnBrk="0" hangingPunct="1">
                        <a:spcAft>
                          <a:spcPts val="0"/>
                        </a:spcAft>
                        <a:tabLst>
                          <a:tab pos="228600" algn="l"/>
                          <a:tab pos="2400300" algn="r"/>
                        </a:tabLst>
                      </a:pPr>
                      <a:r>
                        <a:rPr lang="en-US" sz="1200" kern="1200" dirty="0">
                          <a:solidFill>
                            <a:schemeClr val="dk1"/>
                          </a:solidFill>
                          <a:effectLst/>
                          <a:latin typeface="Arial" panose="020B0604020202020204" pitchFamily="34" charset="0"/>
                          <a:ea typeface="+mn-ea"/>
                          <a:cs typeface="Arial" panose="020B0604020202020204" pitchFamily="34" charset="0"/>
                        </a:rPr>
                        <a:t> </a:t>
                      </a:r>
                      <a:endParaRPr lang="en-SG" sz="1200" kern="1200" dirty="0">
                        <a:solidFill>
                          <a:schemeClr val="dk1"/>
                        </a:solidFill>
                        <a:effectLst/>
                        <a:latin typeface="Arial" panose="020B0604020202020204" pitchFamily="34" charset="0"/>
                        <a:ea typeface="+mn-ea"/>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extLst>
                  <a:ext uri="{0D108BD9-81ED-4DB2-BD59-A6C34878D82A}">
                    <a16:rowId xmlns:a16="http://schemas.microsoft.com/office/drawing/2014/main" val="10003"/>
                  </a:ext>
                </a:extLst>
              </a:tr>
              <a:tr h="663751">
                <a:tc>
                  <a:txBody>
                    <a:bodyPr/>
                    <a:lstStyle/>
                    <a:p>
                      <a:pPr algn="l">
                        <a:spcAft>
                          <a:spcPts val="0"/>
                        </a:spcAft>
                        <a:tabLst>
                          <a:tab pos="228600" algn="l"/>
                          <a:tab pos="2400300" algn="r"/>
                        </a:tabLst>
                      </a:pP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extLst>
                  <a:ext uri="{0D108BD9-81ED-4DB2-BD59-A6C34878D82A}">
                    <a16:rowId xmlns:a16="http://schemas.microsoft.com/office/drawing/2014/main" val="10004"/>
                  </a:ext>
                </a:extLst>
              </a:tr>
              <a:tr h="663751">
                <a:tc>
                  <a:txBody>
                    <a:bodyPr/>
                    <a:lstStyle/>
                    <a:p>
                      <a:pPr algn="l">
                        <a:spcAft>
                          <a:spcPts val="0"/>
                        </a:spcAft>
                        <a:tabLst>
                          <a:tab pos="228600" algn="l"/>
                          <a:tab pos="2400300" algn="r"/>
                        </a:tabLst>
                      </a:pP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ctr">
                        <a:spcAft>
                          <a:spcPts val="0"/>
                        </a:spcAft>
                        <a:tabLst>
                          <a:tab pos="228600" algn="l"/>
                          <a:tab pos="2400300" algn="r"/>
                        </a:tabLst>
                      </a:pPr>
                      <a:r>
                        <a:rPr lang="en-US" sz="1200">
                          <a:effectLst/>
                          <a:latin typeface="Arial" panose="020B0604020202020204" pitchFamily="34" charset="0"/>
                          <a:cs typeface="Arial" panose="020B0604020202020204" pitchFamily="34" charset="0"/>
                        </a:rPr>
                        <a:t> </a:t>
                      </a:r>
                      <a:endParaRPr lang="en-SG"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extLst>
                  <a:ext uri="{0D108BD9-81ED-4DB2-BD59-A6C34878D82A}">
                    <a16:rowId xmlns:a16="http://schemas.microsoft.com/office/drawing/2014/main" val="10005"/>
                  </a:ext>
                </a:extLst>
              </a:tr>
              <a:tr h="663751">
                <a:tc>
                  <a:txBody>
                    <a:bodyPr/>
                    <a:lstStyle/>
                    <a:p>
                      <a:pPr algn="l">
                        <a:spcAft>
                          <a:spcPts val="0"/>
                        </a:spcAft>
                        <a:tabLst>
                          <a:tab pos="228600" algn="l"/>
                          <a:tab pos="2400300" algn="r"/>
                        </a:tabLst>
                      </a:pP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ctr">
                        <a:spcAft>
                          <a:spcPts val="0"/>
                        </a:spcAft>
                        <a:tabLst>
                          <a:tab pos="228600" algn="l"/>
                          <a:tab pos="2400300" algn="r"/>
                        </a:tabLst>
                      </a:pPr>
                      <a:r>
                        <a:rPr lang="en-US" sz="1200" dirty="0">
                          <a:effectLst/>
                          <a:latin typeface="Arial" panose="020B0604020202020204" pitchFamily="34" charset="0"/>
                          <a:cs typeface="Arial" panose="020B0604020202020204" pitchFamily="34" charset="0"/>
                        </a:rPr>
                        <a:t> </a:t>
                      </a:r>
                      <a:endParaRPr lang="en-SG"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lumMod val="20000"/>
                        <a:lumOff val="80000"/>
                      </a:schemeClr>
                    </a:solidFill>
                  </a:tcPr>
                </a:tc>
                <a:extLst>
                  <a:ext uri="{0D108BD9-81ED-4DB2-BD59-A6C34878D82A}">
                    <a16:rowId xmlns:a16="http://schemas.microsoft.com/office/drawing/2014/main" val="10006"/>
                  </a:ext>
                </a:extLst>
              </a:tr>
            </a:tbl>
          </a:graphicData>
        </a:graphic>
      </p:graphicFrame>
      <p:sp>
        <p:nvSpPr>
          <p:cNvPr id="2" name="TextBox 1"/>
          <p:cNvSpPr txBox="1"/>
          <p:nvPr/>
        </p:nvSpPr>
        <p:spPr>
          <a:xfrm>
            <a:off x="352424" y="5170235"/>
            <a:ext cx="11017862" cy="1508105"/>
          </a:xfrm>
          <a:prstGeom prst="rect">
            <a:avLst/>
          </a:prstGeom>
          <a:noFill/>
        </p:spPr>
        <p:txBody>
          <a:bodyPr wrap="square" rtlCol="0">
            <a:spAutoFit/>
          </a:bodyPr>
          <a:lstStyle/>
          <a:p>
            <a:r>
              <a:rPr lang="en-US" sz="1200" i="1" dirty="0"/>
              <a:t>Examples of Outcomes/Performance Indicators include:</a:t>
            </a:r>
          </a:p>
          <a:p>
            <a:r>
              <a:rPr lang="en-US" sz="1000" dirty="0"/>
              <a:t>No. of R&amp;D projects with industry</a:t>
            </a:r>
          </a:p>
          <a:p>
            <a:r>
              <a:rPr lang="en-US" sz="1000" dirty="0"/>
              <a:t>Industry R&amp;D Spending (IRS):  $ (cash and in-kind)</a:t>
            </a:r>
          </a:p>
          <a:p>
            <a:r>
              <a:rPr lang="en-US" sz="1000" dirty="0"/>
              <a:t>No. of industry R&amp;D jobs created</a:t>
            </a:r>
          </a:p>
          <a:p>
            <a:r>
              <a:rPr lang="en-US" sz="1000" dirty="0"/>
              <a:t>No. of under-graduates/post-graduates trained</a:t>
            </a:r>
          </a:p>
          <a:p>
            <a:r>
              <a:rPr lang="en-US" sz="1000" dirty="0"/>
              <a:t>No. of new/improved products/processes from R&amp;D</a:t>
            </a:r>
          </a:p>
          <a:p>
            <a:r>
              <a:rPr lang="en-US" sz="1000" dirty="0"/>
              <a:t>No. of technologies deployed/licenses created</a:t>
            </a:r>
          </a:p>
          <a:p>
            <a:r>
              <a:rPr lang="en-US" sz="1000" dirty="0"/>
              <a:t>No. of invention disclosures/primary patents filed/licensed</a:t>
            </a:r>
          </a:p>
          <a:p>
            <a:r>
              <a:rPr lang="en-US" sz="1000" dirty="0"/>
              <a:t>No. of publications</a:t>
            </a:r>
          </a:p>
        </p:txBody>
      </p:sp>
    </p:spTree>
    <p:extLst>
      <p:ext uri="{BB962C8B-B14F-4D97-AF65-F5344CB8AC3E}">
        <p14:creationId xmlns:p14="http://schemas.microsoft.com/office/powerpoint/2010/main" val="570865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gency for Science, Technology and Research (A*ST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70286" y="11643"/>
            <a:ext cx="739305" cy="38813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New Singapore Food Agency to Oversee Food Safety and Securit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43613" y="11643"/>
            <a:ext cx="761482" cy="399778"/>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bwMode="auto">
          <a:xfrm>
            <a:off x="-63915" y="70209"/>
            <a:ext cx="11836936" cy="456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defPPr>
              <a:defRPr lang="en-US"/>
            </a:defPPr>
            <a:lvl1pPr marR="0" lvl="0" indent="0" algn="ctr" fontAlgn="base">
              <a:lnSpc>
                <a:spcPct val="100000"/>
              </a:lnSpc>
              <a:spcBef>
                <a:spcPct val="0"/>
              </a:spcBef>
              <a:spcAft>
                <a:spcPct val="0"/>
              </a:spcAft>
              <a:buClrTx/>
              <a:buSzTx/>
              <a:buFontTx/>
              <a:buNone/>
              <a:tabLst/>
              <a:defRPr kumimoji="0" sz="2800" b="1" i="0" u="none" strike="noStrike" cap="none" spc="0" normalizeH="0" baseline="0">
                <a:ln>
                  <a:noFill/>
                </a:ln>
                <a:solidFill>
                  <a:sysClr val="windowText" lastClr="000000"/>
                </a:solidFill>
                <a:effectLst/>
                <a:uLnTx/>
                <a:uFillTx/>
                <a:latin typeface="Arial" pitchFamily="34" charset="0"/>
                <a:ea typeface="ＭＳ Ｐゴシック" charset="0"/>
                <a:cs typeface="Arial" pitchFamily="34" charset="0"/>
              </a:defRPr>
            </a:lvl1pPr>
            <a:lvl2pPr algn="ctr" fontAlgn="base">
              <a:spcBef>
                <a:spcPct val="0"/>
              </a:spcBef>
              <a:spcAft>
                <a:spcPct val="0"/>
              </a:spcAft>
              <a:defRPr sz="3200" b="1">
                <a:latin typeface="Arial" charset="0"/>
                <a:ea typeface="ＭＳ Ｐゴシック" charset="0"/>
                <a:cs typeface="Arial" charset="0"/>
              </a:defRPr>
            </a:lvl2pPr>
            <a:lvl3pPr algn="ctr" fontAlgn="base">
              <a:spcBef>
                <a:spcPct val="0"/>
              </a:spcBef>
              <a:spcAft>
                <a:spcPct val="0"/>
              </a:spcAft>
              <a:defRPr sz="3200" b="1">
                <a:latin typeface="Arial" charset="0"/>
                <a:ea typeface="ＭＳ Ｐゴシック" charset="0"/>
                <a:cs typeface="Arial" charset="0"/>
              </a:defRPr>
            </a:lvl3pPr>
            <a:lvl4pPr algn="ctr" fontAlgn="base">
              <a:spcBef>
                <a:spcPct val="0"/>
              </a:spcBef>
              <a:spcAft>
                <a:spcPct val="0"/>
              </a:spcAft>
              <a:defRPr sz="3200" b="1">
                <a:latin typeface="Arial" charset="0"/>
                <a:ea typeface="ＭＳ Ｐゴシック" charset="0"/>
                <a:cs typeface="Arial" charset="0"/>
              </a:defRPr>
            </a:lvl4pPr>
            <a:lvl5pPr algn="ctr" fontAlgn="base">
              <a:spcBef>
                <a:spcPct val="0"/>
              </a:spcBef>
              <a:spcAft>
                <a:spcPct val="0"/>
              </a:spcAft>
              <a:defRPr sz="3200" b="1">
                <a:latin typeface="Arial" charset="0"/>
                <a:ea typeface="ＭＳ Ｐゴシック" charset="0"/>
                <a:cs typeface="Arial" charset="0"/>
              </a:defRPr>
            </a:lvl5pPr>
            <a:lvl6pPr marL="457200" algn="ctr" fontAlgn="base">
              <a:spcBef>
                <a:spcPct val="0"/>
              </a:spcBef>
              <a:spcAft>
                <a:spcPct val="0"/>
              </a:spcAft>
              <a:defRPr sz="3200" b="1">
                <a:latin typeface="Arial" charset="0"/>
                <a:ea typeface="ＭＳ Ｐゴシック" charset="0"/>
                <a:cs typeface="Arial" charset="0"/>
              </a:defRPr>
            </a:lvl6pPr>
            <a:lvl7pPr marL="914400" algn="ctr" fontAlgn="base">
              <a:spcBef>
                <a:spcPct val="0"/>
              </a:spcBef>
              <a:spcAft>
                <a:spcPct val="0"/>
              </a:spcAft>
              <a:defRPr sz="3200" b="1">
                <a:latin typeface="Arial" charset="0"/>
                <a:ea typeface="ＭＳ Ｐゴシック" charset="0"/>
                <a:cs typeface="Arial" charset="0"/>
              </a:defRPr>
            </a:lvl7pPr>
            <a:lvl8pPr marL="1371600" algn="ctr" fontAlgn="base">
              <a:spcBef>
                <a:spcPct val="0"/>
              </a:spcBef>
              <a:spcAft>
                <a:spcPct val="0"/>
              </a:spcAft>
              <a:defRPr sz="3200" b="1">
                <a:latin typeface="Arial" charset="0"/>
                <a:ea typeface="ＭＳ Ｐゴシック" charset="0"/>
                <a:cs typeface="Arial" charset="0"/>
              </a:defRPr>
            </a:lvl8pPr>
            <a:lvl9pPr marL="1828800" algn="ctr" fontAlgn="base">
              <a:spcBef>
                <a:spcPct val="0"/>
              </a:spcBef>
              <a:spcAft>
                <a:spcPct val="0"/>
              </a:spcAft>
              <a:defRPr sz="3200" b="1">
                <a:latin typeface="Arial" charset="0"/>
                <a:ea typeface="ＭＳ Ｐゴシック" charset="0"/>
                <a:cs typeface="Arial" charset="0"/>
              </a:defRPr>
            </a:lvl9pPr>
          </a:lstStyle>
          <a:p>
            <a:r>
              <a:rPr lang="en-US" altLang="en-US" dirty="0"/>
              <a:t>Budget Request</a:t>
            </a:r>
          </a:p>
        </p:txBody>
      </p:sp>
      <p:graphicFrame>
        <p:nvGraphicFramePr>
          <p:cNvPr id="7" name="Table 6"/>
          <p:cNvGraphicFramePr>
            <a:graphicFrameLocks noGrp="1"/>
          </p:cNvGraphicFramePr>
          <p:nvPr>
            <p:extLst>
              <p:ext uri="{D42A27DB-BD31-4B8C-83A1-F6EECF244321}">
                <p14:modId xmlns:p14="http://schemas.microsoft.com/office/powerpoint/2010/main" val="1087636458"/>
              </p:ext>
            </p:extLst>
          </p:nvPr>
        </p:nvGraphicFramePr>
        <p:xfrm>
          <a:off x="376017" y="1099038"/>
          <a:ext cx="11397004" cy="4404462"/>
        </p:xfrm>
        <a:graphic>
          <a:graphicData uri="http://schemas.openxmlformats.org/drawingml/2006/table">
            <a:tbl>
              <a:tblPr/>
              <a:tblGrid>
                <a:gridCol w="2809494">
                  <a:extLst>
                    <a:ext uri="{9D8B030D-6E8A-4147-A177-3AD203B41FA5}">
                      <a16:colId xmlns:a16="http://schemas.microsoft.com/office/drawing/2014/main" val="20000"/>
                    </a:ext>
                  </a:extLst>
                </a:gridCol>
                <a:gridCol w="2073254">
                  <a:extLst>
                    <a:ext uri="{9D8B030D-6E8A-4147-A177-3AD203B41FA5}">
                      <a16:colId xmlns:a16="http://schemas.microsoft.com/office/drawing/2014/main" val="20001"/>
                    </a:ext>
                  </a:extLst>
                </a:gridCol>
                <a:gridCol w="547763">
                  <a:extLst>
                    <a:ext uri="{9D8B030D-6E8A-4147-A177-3AD203B41FA5}">
                      <a16:colId xmlns:a16="http://schemas.microsoft.com/office/drawing/2014/main" val="20002"/>
                    </a:ext>
                  </a:extLst>
                </a:gridCol>
                <a:gridCol w="1460700">
                  <a:extLst>
                    <a:ext uri="{9D8B030D-6E8A-4147-A177-3AD203B41FA5}">
                      <a16:colId xmlns:a16="http://schemas.microsoft.com/office/drawing/2014/main" val="20003"/>
                    </a:ext>
                  </a:extLst>
                </a:gridCol>
                <a:gridCol w="1466590">
                  <a:extLst>
                    <a:ext uri="{9D8B030D-6E8A-4147-A177-3AD203B41FA5}">
                      <a16:colId xmlns:a16="http://schemas.microsoft.com/office/drawing/2014/main" val="20004"/>
                    </a:ext>
                  </a:extLst>
                </a:gridCol>
                <a:gridCol w="1554940">
                  <a:extLst>
                    <a:ext uri="{9D8B030D-6E8A-4147-A177-3AD203B41FA5}">
                      <a16:colId xmlns:a16="http://schemas.microsoft.com/office/drawing/2014/main" val="20005"/>
                    </a:ext>
                  </a:extLst>
                </a:gridCol>
                <a:gridCol w="1484263">
                  <a:extLst>
                    <a:ext uri="{9D8B030D-6E8A-4147-A177-3AD203B41FA5}">
                      <a16:colId xmlns:a16="http://schemas.microsoft.com/office/drawing/2014/main" val="20006"/>
                    </a:ext>
                  </a:extLst>
                </a:gridCol>
              </a:tblGrid>
              <a:tr h="25908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ctr"/>
                      <a:r>
                        <a:rPr lang="en-US" sz="1200" b="1" u="none" strike="noStrike" dirty="0">
                          <a:solidFill>
                            <a:schemeClr val="bg1"/>
                          </a:solidFill>
                          <a:effectLst/>
                          <a:latin typeface="Arial" panose="020B0604020202020204" pitchFamily="34" charset="0"/>
                          <a:cs typeface="Arial" panose="020B0604020202020204" pitchFamily="34" charset="0"/>
                        </a:rPr>
                        <a:t>Manpower (EOM)</a:t>
                      </a:r>
                      <a:endParaRPr lang="en-SG" sz="12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a:solidFill>
                            <a:schemeClr val="bg1"/>
                          </a:solidFill>
                          <a:effectLst/>
                          <a:latin typeface="Arial" panose="020B0604020202020204" pitchFamily="34" charset="0"/>
                          <a:cs typeface="Arial" panose="020B0604020202020204" pitchFamily="34" charset="0"/>
                        </a:rPr>
                        <a:t>Qualifications</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a:solidFill>
                            <a:schemeClr val="bg1"/>
                          </a:solidFill>
                          <a:effectLst/>
                          <a:latin typeface="Arial" panose="020B0604020202020204" pitchFamily="34" charset="0"/>
                          <a:cs typeface="Arial" panose="020B0604020202020204" pitchFamily="34" charset="0"/>
                        </a:rPr>
                        <a:t>No.</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a:solidFill>
                            <a:schemeClr val="bg1"/>
                          </a:solidFill>
                          <a:effectLst/>
                          <a:latin typeface="Arial" panose="020B0604020202020204" pitchFamily="34" charset="0"/>
                          <a:cs typeface="Arial" panose="020B0604020202020204" pitchFamily="34" charset="0"/>
                        </a:rPr>
                        <a:t>Year 1($)</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a:solidFill>
                            <a:schemeClr val="bg1"/>
                          </a:solidFill>
                          <a:effectLst/>
                          <a:latin typeface="Arial" panose="020B0604020202020204" pitchFamily="34" charset="0"/>
                          <a:cs typeface="Arial" panose="020B0604020202020204" pitchFamily="34" charset="0"/>
                        </a:rPr>
                        <a:t>Year 2($)</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a:solidFill>
                            <a:schemeClr val="bg1"/>
                          </a:solidFill>
                          <a:effectLst/>
                          <a:latin typeface="Arial" panose="020B0604020202020204" pitchFamily="34" charset="0"/>
                          <a:cs typeface="Arial" panose="020B0604020202020204" pitchFamily="34" charset="0"/>
                        </a:rPr>
                        <a:t>Year 3($)</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dirty="0">
                          <a:solidFill>
                            <a:schemeClr val="bg1"/>
                          </a:solidFill>
                          <a:effectLst/>
                          <a:latin typeface="Arial" panose="020B0604020202020204" pitchFamily="34" charset="0"/>
                          <a:cs typeface="Arial" panose="020B0604020202020204" pitchFamily="34" charset="0"/>
                        </a:rPr>
                        <a:t>Total ($)</a:t>
                      </a:r>
                      <a:endParaRPr lang="en-SG" sz="12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0000"/>
                  </a:ext>
                </a:extLst>
              </a:tr>
              <a:tr h="25908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ctr"/>
                      <a:r>
                        <a:rPr lang="en-US" sz="1200" u="none" strike="noStrike" dirty="0">
                          <a:effectLst/>
                          <a:latin typeface="Arial" panose="020B0604020202020204" pitchFamily="34" charset="0"/>
                          <a:cs typeface="Arial" panose="020B0604020202020204" pitchFamily="34" charset="0"/>
                        </a:rPr>
                        <a:t>Postdoctoral Fellow</a:t>
                      </a:r>
                      <a:endParaRPr lang="en-SG" sz="1200" b="0" i="1"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1"/>
                  </a:ext>
                </a:extLst>
              </a:tr>
              <a:tr h="25908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ctr"/>
                      <a:r>
                        <a:rPr lang="en-US" sz="1200" u="none" strike="noStrike">
                          <a:effectLst/>
                          <a:latin typeface="Arial" panose="020B0604020202020204" pitchFamily="34" charset="0"/>
                          <a:cs typeface="Arial" panose="020B0604020202020204" pitchFamily="34" charset="0"/>
                        </a:rPr>
                        <a:t>Research Assistant</a:t>
                      </a:r>
                      <a:endParaRPr lang="en-SG" sz="1200" b="0" i="1"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2"/>
                  </a:ext>
                </a:extLst>
              </a:tr>
              <a:tr h="25908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ctr"/>
                      <a:r>
                        <a:rPr lang="en-US" sz="1200" u="none" strike="noStrike">
                          <a:effectLst/>
                          <a:latin typeface="Arial" panose="020B0604020202020204" pitchFamily="34" charset="0"/>
                          <a:cs typeface="Arial" panose="020B0604020202020204" pitchFamily="34" charset="0"/>
                        </a:rPr>
                        <a:t>Laboratory Technician</a:t>
                      </a:r>
                      <a:endParaRPr lang="en-SG" sz="1200" b="0" i="1"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3"/>
                  </a:ext>
                </a:extLst>
              </a:tr>
              <a:tr h="25908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ctr"/>
                      <a:r>
                        <a:rPr lang="en-US" sz="1200" u="none" strike="noStrike">
                          <a:effectLst/>
                          <a:latin typeface="Arial" panose="020B0604020202020204" pitchFamily="34" charset="0"/>
                          <a:cs typeface="Arial" panose="020B0604020202020204" pitchFamily="34" charset="0"/>
                        </a:rPr>
                        <a:t>Others (Pls specify)</a:t>
                      </a:r>
                      <a:endParaRPr lang="en-SG" sz="1200" b="0" i="1"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4"/>
                  </a:ext>
                </a:extLst>
              </a:tr>
              <a:tr h="259086">
                <a:tc gridSpan="3">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a:effectLst/>
                          <a:latin typeface="Arial" panose="020B0604020202020204" pitchFamily="34" charset="0"/>
                          <a:cs typeface="Arial" panose="020B0604020202020204" pitchFamily="34" charset="0"/>
                        </a:rPr>
                        <a:t>EOM Subtotal</a:t>
                      </a: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hMerge="1">
                  <a:txBody>
                    <a:bodyPr/>
                    <a:lstStyle/>
                    <a:p>
                      <a:endParaRPr lang="en-SG"/>
                    </a:p>
                  </a:txBody>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a:effectLst/>
                          <a:latin typeface="Arial" panose="020B0604020202020204" pitchFamily="34" charset="0"/>
                          <a:cs typeface="Arial" panose="020B0604020202020204" pitchFamily="34" charset="0"/>
                        </a:rPr>
                        <a:t> </a:t>
                      </a: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dirty="0">
                          <a:effectLst/>
                          <a:latin typeface="Arial" panose="020B0604020202020204" pitchFamily="34" charset="0"/>
                          <a:cs typeface="Arial" panose="020B0604020202020204" pitchFamily="34" charset="0"/>
                        </a:rPr>
                        <a:t> </a:t>
                      </a:r>
                      <a:endParaRPr lang="en-SG"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a:effectLst/>
                          <a:latin typeface="Arial" panose="020B0604020202020204" pitchFamily="34" charset="0"/>
                          <a:cs typeface="Arial" panose="020B0604020202020204" pitchFamily="34" charset="0"/>
                        </a:rPr>
                        <a:t> </a:t>
                      </a: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dirty="0">
                          <a:effectLst/>
                          <a:latin typeface="Arial" panose="020B0604020202020204" pitchFamily="34" charset="0"/>
                          <a:cs typeface="Arial" panose="020B0604020202020204" pitchFamily="34" charset="0"/>
                        </a:rPr>
                        <a:t> </a:t>
                      </a:r>
                      <a:endParaRPr lang="en-SG"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extLst>
                  <a:ext uri="{0D108BD9-81ED-4DB2-BD59-A6C34878D82A}">
                    <a16:rowId xmlns:a16="http://schemas.microsoft.com/office/drawing/2014/main" val="10005"/>
                  </a:ext>
                </a:extLst>
              </a:tr>
              <a:tr h="259086">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ctr"/>
                      <a:r>
                        <a:rPr lang="en-US" sz="1200" b="1" u="none" strike="noStrike">
                          <a:solidFill>
                            <a:schemeClr val="bg1"/>
                          </a:solidFill>
                          <a:effectLst/>
                          <a:latin typeface="Arial" panose="020B0604020202020204" pitchFamily="34" charset="0"/>
                          <a:cs typeface="Arial" panose="020B0604020202020204" pitchFamily="34" charset="0"/>
                        </a:rPr>
                        <a:t>Equipment (please list)</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a:solidFill>
                            <a:schemeClr val="bg1"/>
                          </a:solidFill>
                          <a:effectLst/>
                          <a:latin typeface="Arial" panose="020B0604020202020204" pitchFamily="34" charset="0"/>
                          <a:cs typeface="Arial" panose="020B0604020202020204" pitchFamily="34" charset="0"/>
                        </a:rPr>
                        <a:t>No.</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a:solidFill>
                            <a:schemeClr val="bg1"/>
                          </a:solidFill>
                          <a:effectLst/>
                          <a:latin typeface="Arial" panose="020B0604020202020204" pitchFamily="34" charset="0"/>
                          <a:cs typeface="Arial" panose="020B0604020202020204" pitchFamily="34" charset="0"/>
                        </a:rPr>
                        <a:t>Year 1($)</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dirty="0">
                          <a:solidFill>
                            <a:schemeClr val="bg1"/>
                          </a:solidFill>
                          <a:effectLst/>
                          <a:latin typeface="Arial" panose="020B0604020202020204" pitchFamily="34" charset="0"/>
                          <a:cs typeface="Arial" panose="020B0604020202020204" pitchFamily="34" charset="0"/>
                        </a:rPr>
                        <a:t>Year 2($)</a:t>
                      </a:r>
                      <a:endParaRPr lang="en-SG" sz="12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dirty="0">
                          <a:solidFill>
                            <a:schemeClr val="bg1"/>
                          </a:solidFill>
                          <a:effectLst/>
                          <a:latin typeface="Arial" panose="020B0604020202020204" pitchFamily="34" charset="0"/>
                          <a:cs typeface="Arial" panose="020B0604020202020204" pitchFamily="34" charset="0"/>
                        </a:rPr>
                        <a:t>Year 3($)</a:t>
                      </a:r>
                      <a:endParaRPr lang="en-SG" sz="12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dirty="0">
                          <a:solidFill>
                            <a:schemeClr val="bg1"/>
                          </a:solidFill>
                          <a:effectLst/>
                          <a:latin typeface="Arial" panose="020B0604020202020204" pitchFamily="34" charset="0"/>
                          <a:cs typeface="Arial" panose="020B0604020202020204" pitchFamily="34" charset="0"/>
                        </a:rPr>
                        <a:t>Total ($)</a:t>
                      </a:r>
                      <a:endParaRPr lang="en-SG" sz="12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0006"/>
                  </a:ext>
                </a:extLst>
              </a:tr>
              <a:tr h="259086">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7"/>
                  </a:ext>
                </a:extLst>
              </a:tr>
              <a:tr h="259086">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8"/>
                  </a:ext>
                </a:extLst>
              </a:tr>
              <a:tr h="259086">
                <a:tc gridSpan="3">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a:effectLst/>
                          <a:latin typeface="Arial" panose="020B0604020202020204" pitchFamily="34" charset="0"/>
                          <a:cs typeface="Arial" panose="020B0604020202020204" pitchFamily="34" charset="0"/>
                        </a:rPr>
                        <a:t>Equipment Subtotal</a:t>
                      </a: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hMerge="1">
                  <a:txBody>
                    <a:bodyPr/>
                    <a:lstStyle/>
                    <a:p>
                      <a:endParaRPr lang="en-SG"/>
                    </a:p>
                  </a:txBody>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a:effectLst/>
                          <a:latin typeface="Arial" panose="020B0604020202020204" pitchFamily="34" charset="0"/>
                          <a:cs typeface="Arial" panose="020B0604020202020204" pitchFamily="34" charset="0"/>
                        </a:rPr>
                        <a:t> </a:t>
                      </a: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a:effectLst/>
                          <a:latin typeface="Arial" panose="020B0604020202020204" pitchFamily="34" charset="0"/>
                          <a:cs typeface="Arial" panose="020B0604020202020204" pitchFamily="34" charset="0"/>
                        </a:rPr>
                        <a:t> </a:t>
                      </a: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dirty="0">
                          <a:effectLst/>
                          <a:latin typeface="Arial" panose="020B0604020202020204" pitchFamily="34" charset="0"/>
                          <a:cs typeface="Arial" panose="020B0604020202020204" pitchFamily="34" charset="0"/>
                        </a:rPr>
                        <a:t> </a:t>
                      </a:r>
                      <a:endParaRPr lang="en-SG"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dirty="0">
                          <a:effectLst/>
                          <a:latin typeface="Arial" panose="020B0604020202020204" pitchFamily="34" charset="0"/>
                          <a:cs typeface="Arial" panose="020B0604020202020204" pitchFamily="34" charset="0"/>
                        </a:rPr>
                        <a:t> </a:t>
                      </a:r>
                      <a:endParaRPr lang="en-SG"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extLst>
                  <a:ext uri="{0D108BD9-81ED-4DB2-BD59-A6C34878D82A}">
                    <a16:rowId xmlns:a16="http://schemas.microsoft.com/office/drawing/2014/main" val="10009"/>
                  </a:ext>
                </a:extLst>
              </a:tr>
              <a:tr h="259086">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ctr"/>
                      <a:r>
                        <a:rPr lang="en-US" sz="1200" b="1" u="none" strike="noStrike">
                          <a:solidFill>
                            <a:schemeClr val="bg1"/>
                          </a:solidFill>
                          <a:effectLst/>
                          <a:latin typeface="Arial" panose="020B0604020202020204" pitchFamily="34" charset="0"/>
                          <a:cs typeface="Arial" panose="020B0604020202020204" pitchFamily="34" charset="0"/>
                        </a:rPr>
                        <a:t>Other Operating Expenses (OOE)</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ctr"/>
                      <a:r>
                        <a:rPr lang="en-US" sz="1200" b="1" u="none" strike="noStrike">
                          <a:solidFill>
                            <a:schemeClr val="bg1"/>
                          </a:solidFill>
                          <a:effectLst/>
                          <a:latin typeface="Arial" panose="020B0604020202020204" pitchFamily="34" charset="0"/>
                          <a:cs typeface="Arial" panose="020B0604020202020204" pitchFamily="34" charset="0"/>
                        </a:rPr>
                        <a:t> </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a:solidFill>
                            <a:schemeClr val="bg1"/>
                          </a:solidFill>
                          <a:effectLst/>
                          <a:latin typeface="Arial" panose="020B0604020202020204" pitchFamily="34" charset="0"/>
                          <a:cs typeface="Arial" panose="020B0604020202020204" pitchFamily="34" charset="0"/>
                        </a:rPr>
                        <a:t>Year 1($)</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a:solidFill>
                            <a:schemeClr val="bg1"/>
                          </a:solidFill>
                          <a:effectLst/>
                          <a:latin typeface="Arial" panose="020B0604020202020204" pitchFamily="34" charset="0"/>
                          <a:cs typeface="Arial" panose="020B0604020202020204" pitchFamily="34" charset="0"/>
                        </a:rPr>
                        <a:t>Year 2($)</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dirty="0">
                          <a:solidFill>
                            <a:schemeClr val="bg1"/>
                          </a:solidFill>
                          <a:effectLst/>
                          <a:latin typeface="Arial" panose="020B0604020202020204" pitchFamily="34" charset="0"/>
                          <a:cs typeface="Arial" panose="020B0604020202020204" pitchFamily="34" charset="0"/>
                        </a:rPr>
                        <a:t>Year 3($)</a:t>
                      </a:r>
                      <a:endParaRPr lang="en-SG" sz="12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dirty="0">
                          <a:solidFill>
                            <a:schemeClr val="bg1"/>
                          </a:solidFill>
                          <a:effectLst/>
                          <a:latin typeface="Arial" panose="020B0604020202020204" pitchFamily="34" charset="0"/>
                          <a:cs typeface="Arial" panose="020B0604020202020204" pitchFamily="34" charset="0"/>
                        </a:rPr>
                        <a:t>Total ($)</a:t>
                      </a:r>
                      <a:endParaRPr lang="en-SG" sz="12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0010"/>
                  </a:ext>
                </a:extLst>
              </a:tr>
              <a:tr h="259086">
                <a:tc gridSpan="3">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Materials &amp; Consumables</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hMerge="1">
                  <a:txBody>
                    <a:bodyPr/>
                    <a:lstStyle/>
                    <a:p>
                      <a:endParaRPr lang="en-SG"/>
                    </a:p>
                  </a:txBody>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11"/>
                  </a:ext>
                </a:extLst>
              </a:tr>
              <a:tr h="259086">
                <a:tc gridSpan="3">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Animal Cost (if applicable)</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hMerge="1">
                  <a:txBody>
                    <a:bodyPr/>
                    <a:lstStyle/>
                    <a:p>
                      <a:endParaRPr lang="en-SG"/>
                    </a:p>
                  </a:txBody>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12"/>
                  </a:ext>
                </a:extLst>
              </a:tr>
              <a:tr h="259086">
                <a:tc gridSpan="3">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Others (pls state)</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hMerge="1">
                  <a:txBody>
                    <a:bodyPr/>
                    <a:lstStyle/>
                    <a:p>
                      <a:endParaRPr lang="en-SG"/>
                    </a:p>
                  </a:txBody>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a:effectLst/>
                          <a:latin typeface="Arial" panose="020B0604020202020204" pitchFamily="34" charset="0"/>
                          <a:cs typeface="Arial" panose="020B0604020202020204" pitchFamily="34" charset="0"/>
                        </a:rPr>
                        <a:t> </a:t>
                      </a:r>
                      <a:endParaRPr lang="en-SG"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u="none" strike="noStrike" dirty="0">
                          <a:effectLst/>
                          <a:latin typeface="Arial" panose="020B0604020202020204" pitchFamily="34" charset="0"/>
                          <a:cs typeface="Arial" panose="020B0604020202020204" pitchFamily="34" charset="0"/>
                        </a:rPr>
                        <a:t> </a:t>
                      </a:r>
                      <a:endParaRPr lang="en-SG"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13"/>
                  </a:ext>
                </a:extLst>
              </a:tr>
              <a:tr h="259086">
                <a:tc gridSpan="3">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dirty="0">
                          <a:effectLst/>
                          <a:latin typeface="Arial" panose="020B0604020202020204" pitchFamily="34" charset="0"/>
                          <a:cs typeface="Arial" panose="020B0604020202020204" pitchFamily="34" charset="0"/>
                        </a:rPr>
                        <a:t>OOE Subtotal</a:t>
                      </a:r>
                      <a:endParaRPr lang="en-SG"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hMerge="1">
                  <a:txBody>
                    <a:bodyPr/>
                    <a:lstStyle/>
                    <a:p>
                      <a:endParaRPr lang="en-SG"/>
                    </a:p>
                  </a:txBody>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a:effectLst/>
                          <a:latin typeface="Arial" panose="020B0604020202020204" pitchFamily="34" charset="0"/>
                          <a:cs typeface="Arial" panose="020B0604020202020204" pitchFamily="34" charset="0"/>
                        </a:rPr>
                        <a:t> </a:t>
                      </a: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a:effectLst/>
                          <a:latin typeface="Arial" panose="020B0604020202020204" pitchFamily="34" charset="0"/>
                          <a:cs typeface="Arial" panose="020B0604020202020204" pitchFamily="34" charset="0"/>
                        </a:rPr>
                        <a:t> </a:t>
                      </a: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a:effectLst/>
                          <a:latin typeface="Arial" panose="020B0604020202020204" pitchFamily="34" charset="0"/>
                          <a:cs typeface="Arial" panose="020B0604020202020204" pitchFamily="34" charset="0"/>
                        </a:rPr>
                        <a:t> </a:t>
                      </a: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dirty="0">
                          <a:effectLst/>
                          <a:latin typeface="Arial" panose="020B0604020202020204" pitchFamily="34" charset="0"/>
                          <a:cs typeface="Arial" panose="020B0604020202020204" pitchFamily="34" charset="0"/>
                        </a:rPr>
                        <a:t> </a:t>
                      </a:r>
                      <a:endParaRPr lang="en-SG"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extLst>
                  <a:ext uri="{0D108BD9-81ED-4DB2-BD59-A6C34878D82A}">
                    <a16:rowId xmlns:a16="http://schemas.microsoft.com/office/drawing/2014/main" val="10014"/>
                  </a:ext>
                </a:extLst>
              </a:tr>
              <a:tr h="259086">
                <a:tc gridSpan="3">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i="0" u="none" strike="noStrike" dirty="0">
                          <a:solidFill>
                            <a:srgbClr val="000000"/>
                          </a:solidFill>
                          <a:effectLst/>
                          <a:latin typeface="Arial" panose="020B0604020202020204" pitchFamily="34" charset="0"/>
                          <a:cs typeface="Arial" panose="020B0604020202020204" pitchFamily="34" charset="0"/>
                        </a:rPr>
                        <a:t>Overheads (20%)</a:t>
                      </a:r>
                      <a:endParaRPr lang="en-SG"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hMerge="1">
                  <a:txBody>
                    <a:bodyPr/>
                    <a:lstStyle/>
                    <a:p>
                      <a:endParaRPr lang="en-SG"/>
                    </a:p>
                  </a:txBody>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endParaRPr lang="en-SG" sz="12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endParaRPr lang="en-SG"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75000"/>
                      </a:sysClr>
                    </a:solidFill>
                  </a:tcPr>
                </a:tc>
                <a:extLst>
                  <a:ext uri="{0D108BD9-81ED-4DB2-BD59-A6C34878D82A}">
                    <a16:rowId xmlns:a16="http://schemas.microsoft.com/office/drawing/2014/main" val="10016"/>
                  </a:ext>
                </a:extLst>
              </a:tr>
              <a:tr h="259086">
                <a:tc gridSpan="3">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sz="1200" b="1" u="none" strike="noStrike">
                          <a:solidFill>
                            <a:schemeClr val="bg1"/>
                          </a:solidFill>
                          <a:effectLst/>
                          <a:latin typeface="Arial" panose="020B0604020202020204" pitchFamily="34" charset="0"/>
                          <a:cs typeface="Arial" panose="020B0604020202020204" pitchFamily="34" charset="0"/>
                        </a:rPr>
                        <a:t>GRAND TOTAL</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lumMod val="75000"/>
                        <a:lumOff val="25000"/>
                      </a:sysClr>
                    </a:solidFill>
                  </a:tcPr>
                </a:tc>
                <a:tc hMerge="1">
                  <a:txBody>
                    <a:bodyPr/>
                    <a:lstStyle/>
                    <a:p>
                      <a:endParaRPr lang="en-SG"/>
                    </a:p>
                  </a:txBody>
                  <a:tcPr/>
                </a:tc>
                <a:tc hMerge="1">
                  <a:txBody>
                    <a:bodyPr/>
                    <a:lstStyle/>
                    <a:p>
                      <a:endParaRPr lang="en-SG"/>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dirty="0">
                          <a:solidFill>
                            <a:schemeClr val="bg1"/>
                          </a:solidFill>
                          <a:effectLst/>
                          <a:latin typeface="Arial" panose="020B0604020202020204" pitchFamily="34" charset="0"/>
                          <a:cs typeface="Arial" panose="020B0604020202020204" pitchFamily="34" charset="0"/>
                        </a:rPr>
                        <a:t> </a:t>
                      </a:r>
                      <a:endParaRPr lang="en-SG" sz="12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lumMod val="75000"/>
                        <a:lumOff val="2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a:solidFill>
                            <a:schemeClr val="bg1"/>
                          </a:solidFill>
                          <a:effectLst/>
                          <a:latin typeface="Arial" panose="020B0604020202020204" pitchFamily="34" charset="0"/>
                          <a:cs typeface="Arial" panose="020B0604020202020204" pitchFamily="34" charset="0"/>
                        </a:rPr>
                        <a:t> </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lumMod val="75000"/>
                        <a:lumOff val="2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a:solidFill>
                            <a:schemeClr val="bg1"/>
                          </a:solidFill>
                          <a:effectLst/>
                          <a:latin typeface="Arial" panose="020B0604020202020204" pitchFamily="34" charset="0"/>
                          <a:cs typeface="Arial" panose="020B0604020202020204" pitchFamily="34" charset="0"/>
                        </a:rPr>
                        <a:t> </a:t>
                      </a:r>
                      <a:endParaRPr lang="en-SG" sz="1200" b="1" i="0" u="none" strike="noStrike">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lumMod val="75000"/>
                        <a:lumOff val="25000"/>
                      </a:sys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r" fontAlgn="ctr"/>
                      <a:r>
                        <a:rPr lang="en-US" sz="1200" b="1" u="none" strike="noStrike" dirty="0">
                          <a:solidFill>
                            <a:schemeClr val="bg1"/>
                          </a:solidFill>
                          <a:effectLst/>
                          <a:latin typeface="Arial" panose="020B0604020202020204" pitchFamily="34" charset="0"/>
                          <a:cs typeface="Arial" panose="020B0604020202020204" pitchFamily="34" charset="0"/>
                        </a:rPr>
                        <a:t> </a:t>
                      </a:r>
                      <a:endParaRPr lang="en-SG" sz="1200" b="1"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lumMod val="75000"/>
                        <a:lumOff val="25000"/>
                      </a:sys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445258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gency for Science, Technology and Research (A*ST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70286" y="11643"/>
            <a:ext cx="739305" cy="38813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5337120" y="6434336"/>
            <a:ext cx="1825666" cy="307777"/>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prstClr val="black">
                    <a:lumMod val="50000"/>
                    <a:lumOff val="50000"/>
                  </a:prstClr>
                </a:solidFill>
                <a:effectLst/>
                <a:uLnTx/>
                <a:uFillTx/>
              </a:rPr>
              <a:t>CONFIDENTIAL</a:t>
            </a:r>
          </a:p>
        </p:txBody>
      </p:sp>
      <p:sp>
        <p:nvSpPr>
          <p:cNvPr id="14" name="Slide Number Placeholder 1"/>
          <p:cNvSpPr txBox="1">
            <a:spLocks/>
          </p:cNvSpPr>
          <p:nvPr/>
        </p:nvSpPr>
        <p:spPr>
          <a:xfrm>
            <a:off x="395287" y="6632575"/>
            <a:ext cx="663089" cy="109538"/>
          </a:xfrm>
          <a:prstGeom prst="rect">
            <a:avLst/>
          </a:prstGeom>
        </p:spPr>
        <p:txBody>
          <a:bodyPr vert="horz" wrap="square" lIns="91440" tIns="45720" rIns="91440" bIns="45720" numCol="1" anchor="ctr" anchorCtr="0" compatLnSpc="1">
            <a:prstTxWarp prst="textNoShape">
              <a:avLst/>
            </a:prstTxWarp>
          </a:bodyPr>
          <a:lstStyle>
            <a:defPPr>
              <a:defRPr lang="en-US"/>
            </a:defPPr>
            <a:lvl1pPr marL="0" algn="l" defTabSz="457200" rtl="0" eaLnBrk="1" latinLnBrk="0" hangingPunct="1">
              <a:defRPr sz="800" kern="1200">
                <a:solidFill>
                  <a:srgbClr val="898989"/>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82C0B018-0DB9-5B40-8273-C7C8C1790DE8}" type="slidenum">
              <a:rPr kumimoji="0" lang="en-US" sz="800" b="0" i="0" u="none" strike="noStrike" kern="1200" cap="none" spc="0" normalizeH="0" baseline="0" noProof="0" smtClean="0">
                <a:ln>
                  <a:noFill/>
                </a:ln>
                <a:solidFill>
                  <a:srgbClr val="898989"/>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8</a:t>
            </a:fld>
            <a:endParaRPr kumimoji="0" lang="en-US" sz="800" b="0" i="0" u="none" strike="noStrike" kern="1200" cap="none" spc="0" normalizeH="0" baseline="0" noProof="0">
              <a:ln>
                <a:noFill/>
              </a:ln>
              <a:solidFill>
                <a:srgbClr val="898989"/>
              </a:solidFill>
              <a:effectLst/>
              <a:uLnTx/>
              <a:uFillTx/>
              <a:latin typeface="Calibri"/>
              <a:ea typeface="+mn-ea"/>
              <a:cs typeface="+mn-cs"/>
            </a:endParaRPr>
          </a:p>
        </p:txBody>
      </p:sp>
      <p:sp>
        <p:nvSpPr>
          <p:cNvPr id="8" name="Title 1"/>
          <p:cNvSpPr txBox="1">
            <a:spLocks/>
          </p:cNvSpPr>
          <p:nvPr/>
        </p:nvSpPr>
        <p:spPr bwMode="auto">
          <a:xfrm>
            <a:off x="1303191" y="1886975"/>
            <a:ext cx="6289204"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normAutofit/>
          </a:bodyPr>
          <a:lstStyle>
            <a:lvl1pPr algn="l" rtl="0" eaLnBrk="1" fontAlgn="base" hangingPunct="1">
              <a:spcBef>
                <a:spcPct val="0"/>
              </a:spcBef>
              <a:spcAft>
                <a:spcPct val="0"/>
              </a:spcAft>
              <a:defRPr sz="4000" b="1" kern="1200">
                <a:solidFill>
                  <a:schemeClr val="tx1"/>
                </a:solidFill>
                <a:latin typeface="Arial" pitchFamily="34" charset="0"/>
                <a:ea typeface="ＭＳ Ｐゴシック" charset="0"/>
                <a:cs typeface="Arial" pitchFamily="34" charset="0"/>
              </a:defRPr>
            </a:lvl1pPr>
            <a:lvl2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2pPr>
            <a:lvl3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3pPr>
            <a:lvl4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4pPr>
            <a:lvl5pPr algn="ctr" rtl="0" eaLnBrk="1" fontAlgn="base" hangingPunct="1">
              <a:spcBef>
                <a:spcPct val="0"/>
              </a:spcBef>
              <a:spcAft>
                <a:spcPct val="0"/>
              </a:spcAft>
              <a:defRPr sz="3200" b="1">
                <a:solidFill>
                  <a:schemeClr val="tx1"/>
                </a:solidFill>
                <a:latin typeface="Arial" charset="0"/>
                <a:ea typeface="ＭＳ Ｐゴシック" charset="0"/>
                <a:cs typeface="Arial" charset="0"/>
              </a:defRPr>
            </a:lvl5pPr>
            <a:lvl6pPr marL="4572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6pPr>
            <a:lvl7pPr marL="9144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7pPr>
            <a:lvl8pPr marL="13716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8pPr>
            <a:lvl9pPr marL="1828800" algn="ctr" rtl="0" eaLnBrk="1" fontAlgn="base" hangingPunct="1">
              <a:spcBef>
                <a:spcPct val="0"/>
              </a:spcBef>
              <a:spcAft>
                <a:spcPct val="0"/>
              </a:spcAft>
              <a:defRPr sz="3200" b="1">
                <a:solidFill>
                  <a:schemeClr val="tx1"/>
                </a:solidFill>
                <a:latin typeface="Arial" charset="0"/>
                <a:ea typeface="ＭＳ Ｐゴシック"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000" b="1" i="0"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rPr>
              <a:t>Annex</a:t>
            </a:r>
            <a:endParaRPr kumimoji="0" lang="en-SG" sz="3000" b="1" i="1" u="none" strike="noStrike" kern="1200" cap="none" spc="0" normalizeH="0" baseline="0" noProof="0" dirty="0">
              <a:ln>
                <a:noFill/>
              </a:ln>
              <a:solidFill>
                <a:sysClr val="windowText" lastClr="000000"/>
              </a:solidFill>
              <a:effectLst/>
              <a:uLnTx/>
              <a:uFillTx/>
              <a:latin typeface="Arial" pitchFamily="34" charset="0"/>
              <a:ea typeface="ＭＳ Ｐゴシック" charset="0"/>
              <a:cs typeface="Arial" pitchFamily="34" charset="0"/>
            </a:endParaRPr>
          </a:p>
        </p:txBody>
      </p:sp>
    </p:spTree>
    <p:extLst>
      <p:ext uri="{BB962C8B-B14F-4D97-AF65-F5344CB8AC3E}">
        <p14:creationId xmlns:p14="http://schemas.microsoft.com/office/powerpoint/2010/main" val="2787874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gency for Science, Technology and Research (A*ST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70286" y="11643"/>
            <a:ext cx="739305" cy="38813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5337120" y="6434336"/>
            <a:ext cx="1825666" cy="307777"/>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prstClr val="black">
                    <a:lumMod val="50000"/>
                    <a:lumOff val="50000"/>
                  </a:prstClr>
                </a:solidFill>
                <a:effectLst/>
                <a:uLnTx/>
                <a:uFillTx/>
              </a:rPr>
              <a:t>CONFIDENTIAL</a:t>
            </a:r>
          </a:p>
        </p:txBody>
      </p:sp>
      <p:sp>
        <p:nvSpPr>
          <p:cNvPr id="14" name="Slide Number Placeholder 1"/>
          <p:cNvSpPr txBox="1">
            <a:spLocks/>
          </p:cNvSpPr>
          <p:nvPr/>
        </p:nvSpPr>
        <p:spPr>
          <a:xfrm>
            <a:off x="395287" y="6632575"/>
            <a:ext cx="663089" cy="109538"/>
          </a:xfrm>
          <a:prstGeom prst="rect">
            <a:avLst/>
          </a:prstGeom>
        </p:spPr>
        <p:txBody>
          <a:bodyPr vert="horz" wrap="square" lIns="91440" tIns="45720" rIns="91440" bIns="45720" numCol="1" anchor="ctr" anchorCtr="0" compatLnSpc="1">
            <a:prstTxWarp prst="textNoShape">
              <a:avLst/>
            </a:prstTxWarp>
          </a:bodyPr>
          <a:lstStyle>
            <a:defPPr>
              <a:defRPr lang="en-US"/>
            </a:defPPr>
            <a:lvl1pPr marL="0" algn="l" defTabSz="457200" rtl="0" eaLnBrk="1" latinLnBrk="0" hangingPunct="1">
              <a:defRPr sz="800" kern="1200">
                <a:solidFill>
                  <a:srgbClr val="898989"/>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82C0B018-0DB9-5B40-8273-C7C8C1790DE8}" type="slidenum">
              <a:rPr kumimoji="0" lang="en-US" sz="800" b="0" i="0" u="none" strike="noStrike" kern="1200" cap="none" spc="0" normalizeH="0" baseline="0" noProof="0" smtClean="0">
                <a:ln>
                  <a:noFill/>
                </a:ln>
                <a:solidFill>
                  <a:srgbClr val="898989"/>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9</a:t>
            </a:fld>
            <a:endParaRPr kumimoji="0" lang="en-US" sz="800" b="0" i="0" u="none" strike="noStrike" kern="1200" cap="none" spc="0" normalizeH="0" baseline="0" noProof="0">
              <a:ln>
                <a:noFill/>
              </a:ln>
              <a:solidFill>
                <a:srgbClr val="898989"/>
              </a:solidFill>
              <a:effectLst/>
              <a:uLnTx/>
              <a:uFillTx/>
              <a:latin typeface="Calibri"/>
              <a:ea typeface="+mn-ea"/>
              <a:cs typeface="+mn-cs"/>
            </a:endParaRPr>
          </a:p>
        </p:txBody>
      </p:sp>
    </p:spTree>
    <p:extLst>
      <p:ext uri="{BB962C8B-B14F-4D97-AF65-F5344CB8AC3E}">
        <p14:creationId xmlns:p14="http://schemas.microsoft.com/office/powerpoint/2010/main" val="41364326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2DA73BAA8551419E77B640F39D3F5D" ma:contentTypeVersion="6" ma:contentTypeDescription="Create a new document." ma:contentTypeScope="" ma:versionID="21c58f6b325cf0e9268961e2972608ab">
  <xsd:schema xmlns:xsd="http://www.w3.org/2001/XMLSchema" xmlns:xs="http://www.w3.org/2001/XMLSchema" xmlns:p="http://schemas.microsoft.com/office/2006/metadata/properties" xmlns:ns2="29cd325b-2eee-4c5d-9db9-3a6710214490" xmlns:ns3="8f380673-f5d0-4d30-88c7-34c2a6233ab8" targetNamespace="http://schemas.microsoft.com/office/2006/metadata/properties" ma:root="true" ma:fieldsID="8b8e6628b342892ff5b2f6532106b444" ns2:_="" ns3:_="">
    <xsd:import namespace="29cd325b-2eee-4c5d-9db9-3a6710214490"/>
    <xsd:import namespace="8f380673-f5d0-4d30-88c7-34c2a6233ab8"/>
    <xsd:element name="properties">
      <xsd:complexType>
        <xsd:sequence>
          <xsd:element name="documentManagement">
            <xsd:complexType>
              <xsd:all>
                <xsd:element ref="ns2:SharedWithUsers" minOccurs="0"/>
                <xsd:element ref="ns3:p4a88d1dd77d4cb8a736582c2d3c5e4a" minOccurs="0"/>
                <xsd:element ref="ns2:TaxCatchAll" minOccurs="0"/>
                <xsd:element ref="ns3:cb38fe7aa1c5445ebcca08ecfde264d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cd325b-2eee-4c5d-9db9-3a671021449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TaxCatchAll" ma:index="11" nillable="true" ma:displayName="Taxonomy Catch All Column" ma:hidden="true" ma:list="{3f75ea47-4b25-40cf-90b4-58a1cc895f21}" ma:internalName="TaxCatchAll" ma:showField="CatchAllData" ma:web="29cd325b-2eee-4c5d-9db9-3a671021449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f380673-f5d0-4d30-88c7-34c2a6233ab8" elementFormDefault="qualified">
    <xsd:import namespace="http://schemas.microsoft.com/office/2006/documentManagement/types"/>
    <xsd:import namespace="http://schemas.microsoft.com/office/infopath/2007/PartnerControls"/>
    <xsd:element name="p4a88d1dd77d4cb8a736582c2d3c5e4a" ma:index="10" ma:taxonomy="true" ma:internalName="p4a88d1dd77d4cb8a736582c2d3c5e4a" ma:taxonomyFieldName="Security_x0020_Classification" ma:displayName="Security Classification" ma:default="-1;#Official Open|2bae7c29-0188-4e7d-8c62-1a438b954f8b" ma:fieldId="{94a88d1d-d77d-4cb8-a736-582c2d3c5e4a}" ma:sspId="974cb554-9eb7-495d-b1d8-159d1abb80f5" ma:termSetId="b44889cd-d78c-4551-b063-7a7a1cb7edad" ma:anchorId="00000000-0000-0000-0000-000000000000" ma:open="false" ma:isKeyword="false">
      <xsd:complexType>
        <xsd:sequence>
          <xsd:element ref="pc:Terms" minOccurs="0" maxOccurs="1"/>
        </xsd:sequence>
      </xsd:complexType>
    </xsd:element>
    <xsd:element name="cb38fe7aa1c5445ebcca08ecfde264dd" ma:index="13" ma:taxonomy="true" ma:internalName="cb38fe7aa1c5445ebcca08ecfde264dd" ma:taxonomyFieldName="Sensitive_x0020_Category" ma:displayName="Sensitive Category" ma:default="-1;#Non-Sensitive|a6c191f4-2dd3-46ec-8289-9409bff4fe86" ma:fieldId="{cb38fe7a-a1c5-445e-bcca-08ecfde264dd}" ma:sspId="974cb554-9eb7-495d-b1d8-159d1abb80f5" ma:termSetId="557ecf87-9d5f-4a78-a4ea-1caff5fb2a63"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b38fe7aa1c5445ebcca08ecfde264dd xmlns="8f380673-f5d0-4d30-88c7-34c2a6233ab8">
      <Terms xmlns="http://schemas.microsoft.com/office/infopath/2007/PartnerControls">
        <TermInfo xmlns="http://schemas.microsoft.com/office/infopath/2007/PartnerControls">
          <TermName xmlns="http://schemas.microsoft.com/office/infopath/2007/PartnerControls">Non-Sensitive</TermName>
          <TermId xmlns="http://schemas.microsoft.com/office/infopath/2007/PartnerControls">a6c191f4-2dd3-46ec-8289-9409bff4fe86</TermId>
        </TermInfo>
      </Terms>
    </cb38fe7aa1c5445ebcca08ecfde264dd>
    <p4a88d1dd77d4cb8a736582c2d3c5e4a xmlns="8f380673-f5d0-4d30-88c7-34c2a6233ab8">
      <Terms xmlns="http://schemas.microsoft.com/office/infopath/2007/PartnerControls">
        <TermInfo xmlns="http://schemas.microsoft.com/office/infopath/2007/PartnerControls">
          <TermName xmlns="http://schemas.microsoft.com/office/infopath/2007/PartnerControls">Official Open</TermName>
          <TermId xmlns="http://schemas.microsoft.com/office/infopath/2007/PartnerControls">2bae7c29-0188-4e7d-8c62-1a438b954f8b</TermId>
        </TermInfo>
      </Terms>
    </p4a88d1dd77d4cb8a736582c2d3c5e4a>
    <TaxCatchAll xmlns="29cd325b-2eee-4c5d-9db9-3a6710214490">
      <Value>2</Value>
      <Value>1</Value>
    </TaxCatchAll>
  </documentManagement>
</p:properties>
</file>

<file path=customXml/itemProps1.xml><?xml version="1.0" encoding="utf-8"?>
<ds:datastoreItem xmlns:ds="http://schemas.openxmlformats.org/officeDocument/2006/customXml" ds:itemID="{935CADB6-9254-4255-8613-984AAC674DA8}"/>
</file>

<file path=customXml/itemProps2.xml><?xml version="1.0" encoding="utf-8"?>
<ds:datastoreItem xmlns:ds="http://schemas.openxmlformats.org/officeDocument/2006/customXml" ds:itemID="{322502CD-0647-48FB-BFBD-ADEAB8ACAE14}"/>
</file>

<file path=customXml/itemProps3.xml><?xml version="1.0" encoding="utf-8"?>
<ds:datastoreItem xmlns:ds="http://schemas.openxmlformats.org/officeDocument/2006/customXml" ds:itemID="{0914EA24-ADF8-42A5-93F6-DD4ED5F48470}"/>
</file>

<file path=docProps/app.xml><?xml version="1.0" encoding="utf-8"?>
<Properties xmlns="http://schemas.openxmlformats.org/officeDocument/2006/extended-properties" xmlns:vt="http://schemas.openxmlformats.org/officeDocument/2006/docPropsVTypes">
  <TotalTime>59</TotalTime>
  <Words>876</Words>
  <Application>Microsoft Office PowerPoint</Application>
  <PresentationFormat>Widescreen</PresentationFormat>
  <Paragraphs>262</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Breakout Session</dc:title>
  <dc:creator>Wong Yee Ting</dc:creator>
  <cp:lastModifiedBy>Wong Ying Lei</cp:lastModifiedBy>
  <cp:revision>29</cp:revision>
  <dcterms:created xsi:type="dcterms:W3CDTF">2021-01-07T09:44:11Z</dcterms:created>
  <dcterms:modified xsi:type="dcterms:W3CDTF">2021-06-23T01:37:45Z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0x0101008A2DA73BAA8551419E77B640F39D3F5D</vt:lpwstr>
  </property>
  <property fmtid="{D5CDD505-2E9C-101B-9397-08002B2CF9AE}" pid="3" name="Sensitive Category">
    <vt:lpwstr>2;#Non-Sensitive|a6c191f4-2dd3-46ec-8289-9409bff4fe86</vt:lpwstr>
  </property>
  <property fmtid="{D5CDD505-2E9C-101B-9397-08002B2CF9AE}" pid="4" name="Security Classification">
    <vt:lpwstr>1;#Official Open|2bae7c29-0188-4e7d-8c62-1a438b954f8b</vt:lpwstr>
  </property>
</Properties>
</file>