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5"/>
  </p:notesMasterIdLst>
  <p:handoutMasterIdLst>
    <p:handoutMasterId r:id="rId16"/>
  </p:handoutMasterIdLst>
  <p:sldIdLst>
    <p:sldId id="256" r:id="rId5"/>
    <p:sldId id="257" r:id="rId6"/>
    <p:sldId id="258" r:id="rId7"/>
    <p:sldId id="259" r:id="rId8"/>
    <p:sldId id="260" r:id="rId9"/>
    <p:sldId id="261" r:id="rId10"/>
    <p:sldId id="262" r:id="rId11"/>
    <p:sldId id="263" r:id="rId12"/>
    <p:sldId id="264"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3D5BE20-7A2B-4368-6577-8093482AC1E3}" name="Malisa Goh" initials="MG" userId="S::GOHQLM1@hq.a-star.edu.sg::cf7d4e80-e866-4e43-95bd-dcf4242ae3a0"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94" autoAdjust="0"/>
    <p:restoredTop sz="94648"/>
  </p:normalViewPr>
  <p:slideViewPr>
    <p:cSldViewPr snapToGrid="0">
      <p:cViewPr varScale="1">
        <p:scale>
          <a:sx n="65" d="100"/>
          <a:sy n="65" d="100"/>
        </p:scale>
        <p:origin x="8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A6B0D7E-D2B5-9493-1CBB-9B2B3C75A3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1C2D699-92CA-2A3E-6AFA-5F2633147C8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5A66A7F-9E30-1945-AE3C-92589B98005C}" type="datetimeFigureOut">
              <a:rPr lang="en-US" smtClean="0"/>
              <a:t>3/28/2025</a:t>
            </a:fld>
            <a:endParaRPr lang="en-US"/>
          </a:p>
        </p:txBody>
      </p:sp>
      <p:sp>
        <p:nvSpPr>
          <p:cNvPr id="4" name="Footer Placeholder 3">
            <a:extLst>
              <a:ext uri="{FF2B5EF4-FFF2-40B4-BE49-F238E27FC236}">
                <a16:creationId xmlns:a16="http://schemas.microsoft.com/office/drawing/2014/main" id="{B993D489-41EF-3C6F-43D5-6BE5EE60FAB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43BB3F3-F5AF-B82A-35DA-D4640840E5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EDC8DF-B5AA-FB49-AD6E-0F21A893D9E8}" type="slidenum">
              <a:rPr lang="en-US" smtClean="0"/>
              <a:t>‹#›</a:t>
            </a:fld>
            <a:endParaRPr lang="en-US"/>
          </a:p>
        </p:txBody>
      </p:sp>
    </p:spTree>
    <p:extLst>
      <p:ext uri="{BB962C8B-B14F-4D97-AF65-F5344CB8AC3E}">
        <p14:creationId xmlns:p14="http://schemas.microsoft.com/office/powerpoint/2010/main" val="424442976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7DBAED-E3D7-474E-976A-25022204C19B}" type="datetimeFigureOut">
              <a:rPr lang="en-US" smtClean="0"/>
              <a:t>3/28/2025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C25B8C-2150-3048-BCF3-4ECBCEE50C4A}" type="slidenum">
              <a:rPr lang="en-US" smtClean="0"/>
              <a:t>‹#›</a:t>
            </a:fld>
            <a:endParaRPr lang="en-US"/>
          </a:p>
        </p:txBody>
      </p:sp>
    </p:spTree>
    <p:extLst>
      <p:ext uri="{BB962C8B-B14F-4D97-AF65-F5344CB8AC3E}">
        <p14:creationId xmlns:p14="http://schemas.microsoft.com/office/powerpoint/2010/main" val="53184282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vider 2A">
    <p:spTree>
      <p:nvGrpSpPr>
        <p:cNvPr id="1" name=""/>
        <p:cNvGrpSpPr/>
        <p:nvPr/>
      </p:nvGrpSpPr>
      <p:grpSpPr>
        <a:xfrm>
          <a:off x="0" y="0"/>
          <a:ext cx="0" cy="0"/>
          <a:chOff x="0" y="0"/>
          <a:chExt cx="0" cy="0"/>
        </a:xfrm>
      </p:grpSpPr>
      <p:pic>
        <p:nvPicPr>
          <p:cNvPr id="2" name="Picture 1" descr="A blue star with a black background&#10;&#10;Description automatically generated">
            <a:extLst>
              <a:ext uri="{FF2B5EF4-FFF2-40B4-BE49-F238E27FC236}">
                <a16:creationId xmlns:a16="http://schemas.microsoft.com/office/drawing/2014/main" id="{46AF3DBD-31E5-BF81-4D8A-D273314B58C5}"/>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724940" y="4204607"/>
            <a:ext cx="2630109" cy="2627216"/>
          </a:xfrm>
          <a:prstGeom prst="rect">
            <a:avLst/>
          </a:prstGeom>
        </p:spPr>
      </p:pic>
      <p:sp>
        <p:nvSpPr>
          <p:cNvPr id="9" name="Slide Number Placeholder 8">
            <a:extLst>
              <a:ext uri="{FF2B5EF4-FFF2-40B4-BE49-F238E27FC236}">
                <a16:creationId xmlns:a16="http://schemas.microsoft.com/office/drawing/2014/main" id="{79C81054-A08B-6696-FBF8-6CC9BA4593E9}"/>
              </a:ext>
            </a:extLst>
          </p:cNvPr>
          <p:cNvSpPr txBox="1">
            <a:spLocks/>
          </p:cNvSpPr>
          <p:nvPr userDrawn="1"/>
        </p:nvSpPr>
        <p:spPr>
          <a:xfrm>
            <a:off x="5453906" y="634146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067"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4EFA1E33-7F6C-D4BC-D896-B37B86022D52}"/>
              </a:ext>
            </a:extLst>
          </p:cNvPr>
          <p:cNvSpPr>
            <a:spLocks noGrp="1"/>
          </p:cNvSpPr>
          <p:nvPr>
            <p:ph type="ctrTitle" hasCustomPrompt="1"/>
          </p:nvPr>
        </p:nvSpPr>
        <p:spPr>
          <a:xfrm>
            <a:off x="960000" y="2125127"/>
            <a:ext cx="10079995" cy="1138773"/>
          </a:xfrm>
          <a:prstGeom prst="rect">
            <a:avLst/>
          </a:prstGeom>
        </p:spPr>
        <p:txBody>
          <a:bodyPr lIns="0" tIns="0" rIns="0" bIns="0" anchor="t" anchorCtr="0">
            <a:spAutoFit/>
          </a:bodyPr>
          <a:lstStyle>
            <a:lvl1pPr algn="l">
              <a:lnSpc>
                <a:spcPct val="85000"/>
              </a:lnSpc>
              <a:defRPr sz="36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stStyle>
          <a:p>
            <a:pPr>
              <a:lnSpc>
                <a:spcPct val="100000"/>
              </a:lnSpc>
            </a:pPr>
            <a:r>
              <a:rPr lang="en-US" dirty="0"/>
              <a:t>DIVIDER: OPEN SANS, BOLD, 36pt, </a:t>
            </a:r>
            <a:br>
              <a:rPr lang="en-US" dirty="0"/>
            </a:br>
            <a:r>
              <a:rPr lang="en-US" dirty="0"/>
              <a:t>LEFT ALIGN</a:t>
            </a:r>
          </a:p>
        </p:txBody>
      </p:sp>
      <p:sp>
        <p:nvSpPr>
          <p:cNvPr id="13" name="Text Placeholder 21">
            <a:extLst>
              <a:ext uri="{FF2B5EF4-FFF2-40B4-BE49-F238E27FC236}">
                <a16:creationId xmlns:a16="http://schemas.microsoft.com/office/drawing/2014/main" id="{F8AE3113-3A91-1AD7-6912-27CC2BAE8D0D}"/>
              </a:ext>
            </a:extLst>
          </p:cNvPr>
          <p:cNvSpPr>
            <a:spLocks noGrp="1"/>
          </p:cNvSpPr>
          <p:nvPr>
            <p:ph type="body" sz="quarter" idx="67" hasCustomPrompt="1"/>
          </p:nvPr>
        </p:nvSpPr>
        <p:spPr>
          <a:xfrm>
            <a:off x="959999" y="3278900"/>
            <a:ext cx="10079995" cy="369332"/>
          </a:xfrm>
        </p:spPr>
        <p:txBody>
          <a:bodyPr wrap="square" lIns="0" tIns="0" rIns="0" bIns="0">
            <a:spAutoFit/>
          </a:bodyPr>
          <a:lstStyle>
            <a:lvl1pPr marL="0" indent="0">
              <a:lnSpc>
                <a:spcPct val="100000"/>
              </a:lnSpc>
              <a:buNone/>
              <a:defRPr sz="2400">
                <a:solidFill>
                  <a:schemeClr val="accent1"/>
                </a:solidFill>
              </a:defRPr>
            </a:lvl1pPr>
            <a:lvl2pPr marL="457189" indent="0">
              <a:buNone/>
              <a:defRPr/>
            </a:lvl2pPr>
            <a:lvl3pPr marL="914377" indent="0">
              <a:buNone/>
              <a:defRPr/>
            </a:lvl3pPr>
            <a:lvl4pPr marL="1371566" indent="0">
              <a:buNone/>
              <a:defRPr/>
            </a:lvl4pPr>
            <a:lvl5pPr marL="1828754" indent="0">
              <a:buNone/>
              <a:defRPr/>
            </a:lvl5pPr>
          </a:lstStyle>
          <a:p>
            <a:pPr lvl="0"/>
            <a:r>
              <a:rPr lang="en-GB" dirty="0"/>
              <a:t>Sub-title: Open Sans, regular, 24pt, left align</a:t>
            </a:r>
          </a:p>
        </p:txBody>
      </p:sp>
      <p:sp>
        <p:nvSpPr>
          <p:cNvPr id="5" name="Slide Number Placeholder 8">
            <a:extLst>
              <a:ext uri="{FF2B5EF4-FFF2-40B4-BE49-F238E27FC236}">
                <a16:creationId xmlns:a16="http://schemas.microsoft.com/office/drawing/2014/main" id="{CE5EFE14-4306-3751-7B50-0BF9E6C48B21}"/>
              </a:ext>
            </a:extLst>
          </p:cNvPr>
          <p:cNvSpPr txBox="1">
            <a:spLocks/>
          </p:cNvSpPr>
          <p:nvPr userDrawn="1"/>
        </p:nvSpPr>
        <p:spPr>
          <a:xfrm>
            <a:off x="345572"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 Placeholder 11">
            <a:extLst>
              <a:ext uri="{FF2B5EF4-FFF2-40B4-BE49-F238E27FC236}">
                <a16:creationId xmlns:a16="http://schemas.microsoft.com/office/drawing/2014/main" id="{986DD002-EE09-AAF7-9EC1-4EF238BCB8E1}"/>
              </a:ext>
            </a:extLst>
          </p:cNvPr>
          <p:cNvSpPr>
            <a:spLocks noGrp="1"/>
          </p:cNvSpPr>
          <p:nvPr>
            <p:ph type="body" sz="quarter" idx="63" hasCustomPrompt="1"/>
          </p:nvPr>
        </p:nvSpPr>
        <p:spPr>
          <a:xfrm>
            <a:off x="1663747"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Tree>
    <p:extLst>
      <p:ext uri="{BB962C8B-B14F-4D97-AF65-F5344CB8AC3E}">
        <p14:creationId xmlns:p14="http://schemas.microsoft.com/office/powerpoint/2010/main" val="3522767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6C: Big Idea">
    <p:bg>
      <p:bgPr>
        <a:solidFill>
          <a:schemeClr val="bg1"/>
        </a:solidFill>
        <a:effectLst/>
      </p:bgPr>
    </p:bg>
    <p:spTree>
      <p:nvGrpSpPr>
        <p:cNvPr id="1" name=""/>
        <p:cNvGrpSpPr/>
        <p:nvPr/>
      </p:nvGrpSpPr>
      <p:grpSpPr>
        <a:xfrm>
          <a:off x="0" y="0"/>
          <a:ext cx="0" cy="0"/>
          <a:chOff x="0" y="0"/>
          <a:chExt cx="0" cy="0"/>
        </a:xfrm>
      </p:grpSpPr>
      <p:sp>
        <p:nvSpPr>
          <p:cNvPr id="3" name="Text Placeholder 9">
            <a:extLst>
              <a:ext uri="{FF2B5EF4-FFF2-40B4-BE49-F238E27FC236}">
                <a16:creationId xmlns:a16="http://schemas.microsoft.com/office/drawing/2014/main" id="{3B9FCFF1-B934-BF0B-D7B3-80BBD4A8D658}"/>
              </a:ext>
            </a:extLst>
          </p:cNvPr>
          <p:cNvSpPr>
            <a:spLocks noGrp="1"/>
          </p:cNvSpPr>
          <p:nvPr>
            <p:ph type="body" sz="quarter" idx="64" hasCustomPrompt="1"/>
          </p:nvPr>
        </p:nvSpPr>
        <p:spPr>
          <a:xfrm>
            <a:off x="-13567" y="0"/>
            <a:ext cx="5832267" cy="6858000"/>
          </a:xfrm>
          <a:prstGeom prst="rect">
            <a:avLst/>
          </a:prstGeom>
          <a:solidFill>
            <a:schemeClr val="accent1"/>
          </a:solidFill>
        </p:spPr>
        <p:txBody>
          <a:bodyPr lIns="180000" tIns="90000" rIns="180000" bIns="90000">
            <a:normAutofit/>
          </a:bodyPr>
          <a:lstStyle>
            <a:lvl1pPr marL="0" marR="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sz="1867"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marL="0" marR="0" lvl="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a:pPr>
            <a:r>
              <a:rPr lang="en-GB" dirty="0"/>
              <a:t>Background</a:t>
            </a:r>
            <a:endParaRPr lang="en-US" dirty="0"/>
          </a:p>
        </p:txBody>
      </p:sp>
      <p:sp>
        <p:nvSpPr>
          <p:cNvPr id="8" name="Title 1">
            <a:extLst>
              <a:ext uri="{FF2B5EF4-FFF2-40B4-BE49-F238E27FC236}">
                <a16:creationId xmlns:a16="http://schemas.microsoft.com/office/drawing/2014/main" id="{19866735-6336-1A08-34D1-6100A04FF3EE}"/>
              </a:ext>
            </a:extLst>
          </p:cNvPr>
          <p:cNvSpPr>
            <a:spLocks noGrp="1"/>
          </p:cNvSpPr>
          <p:nvPr>
            <p:ph type="ctrTitle" hasCustomPrompt="1"/>
          </p:nvPr>
        </p:nvSpPr>
        <p:spPr>
          <a:xfrm>
            <a:off x="408105" y="1243613"/>
            <a:ext cx="4800000" cy="1920000"/>
          </a:xfrm>
          <a:prstGeom prst="rect">
            <a:avLst/>
          </a:prstGeom>
          <a:noFill/>
        </p:spPr>
        <p:txBody>
          <a:bodyPr lIns="180000" tIns="180000" rIns="180000" bIns="90000" anchor="t" anchorCtr="0">
            <a:normAutofit/>
          </a:bodyPr>
          <a:lstStyle>
            <a:lvl1pPr algn="l">
              <a:lnSpc>
                <a:spcPct val="100000"/>
              </a:lnSpc>
              <a:defRPr sz="3600"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GB" dirty="0"/>
              <a:t>CONTENT 6C  – IMAGE &amp; BIG IDEA SHOUT-OUT</a:t>
            </a:r>
            <a:endParaRPr lang="en-US" dirty="0"/>
          </a:p>
        </p:txBody>
      </p:sp>
      <p:sp>
        <p:nvSpPr>
          <p:cNvPr id="9" name="Text Placeholder 9">
            <a:extLst>
              <a:ext uri="{FF2B5EF4-FFF2-40B4-BE49-F238E27FC236}">
                <a16:creationId xmlns:a16="http://schemas.microsoft.com/office/drawing/2014/main" id="{049309B4-BD48-1BFE-3F27-5E519BB18EA0}"/>
              </a:ext>
            </a:extLst>
          </p:cNvPr>
          <p:cNvSpPr>
            <a:spLocks noGrp="1"/>
          </p:cNvSpPr>
          <p:nvPr>
            <p:ph type="body" sz="quarter" idx="10" hasCustomPrompt="1"/>
          </p:nvPr>
        </p:nvSpPr>
        <p:spPr>
          <a:xfrm>
            <a:off x="408104" y="3163613"/>
            <a:ext cx="4800000" cy="1920000"/>
          </a:xfrm>
          <a:prstGeom prst="rect">
            <a:avLst/>
          </a:prstGeom>
          <a:noFill/>
        </p:spPr>
        <p:txBody>
          <a:bodyPr lIns="180000" tIns="90000" rIns="180000" bIns="90000">
            <a:normAutofit/>
          </a:bodyPr>
          <a:lstStyle>
            <a:lvl1pPr marL="0" marR="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sz="20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marL="0" marR="0" lvl="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a:pPr>
            <a:r>
              <a:rPr lang="en-GB" dirty="0"/>
              <a:t>Sub-title: Open Sans, regular 20pt, left align, maximum 30 words</a:t>
            </a:r>
            <a:endParaRPr lang="en-US" dirty="0"/>
          </a:p>
        </p:txBody>
      </p:sp>
      <p:pic>
        <p:nvPicPr>
          <p:cNvPr id="14" name="Picture 13">
            <a:extLst>
              <a:ext uri="{FF2B5EF4-FFF2-40B4-BE49-F238E27FC236}">
                <a16:creationId xmlns:a16="http://schemas.microsoft.com/office/drawing/2014/main" id="{8DA46C5C-A9AD-87CC-04E4-4E98695B2125}"/>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4" name="Text Placeholder 11">
            <a:extLst>
              <a:ext uri="{FF2B5EF4-FFF2-40B4-BE49-F238E27FC236}">
                <a16:creationId xmlns:a16="http://schemas.microsoft.com/office/drawing/2014/main" id="{B3747297-C2D4-8A2E-D613-D5ECA4642D48}"/>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5" name="Text Placeholder 11">
            <a:extLst>
              <a:ext uri="{FF2B5EF4-FFF2-40B4-BE49-F238E27FC236}">
                <a16:creationId xmlns:a16="http://schemas.microsoft.com/office/drawing/2014/main" id="{F23981C8-433D-3917-806B-2D4A52A6FA6E}"/>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
        <p:nvSpPr>
          <p:cNvPr id="10" name="Slide Number Placeholder 8">
            <a:extLst>
              <a:ext uri="{FF2B5EF4-FFF2-40B4-BE49-F238E27FC236}">
                <a16:creationId xmlns:a16="http://schemas.microsoft.com/office/drawing/2014/main" id="{58E142F4-DFD7-8A95-4032-C73B8B32A7FC}"/>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1"/>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54422517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igures: Key Data">
    <p:bg>
      <p:bgPr>
        <a:solidFill>
          <a:schemeClr val="bg1"/>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D9D3F76-602E-E21A-7714-EDA9DA47126B}"/>
              </a:ext>
            </a:extLst>
          </p:cNvPr>
          <p:cNvSpPr>
            <a:spLocks noGrp="1"/>
          </p:cNvSpPr>
          <p:nvPr>
            <p:ph type="ctrTitle" hasCustomPrompt="1"/>
          </p:nvPr>
        </p:nvSpPr>
        <p:spPr>
          <a:xfrm>
            <a:off x="4079997" y="1202343"/>
            <a:ext cx="3840000" cy="960000"/>
          </a:xfrm>
          <a:prstGeom prst="rect">
            <a:avLst/>
          </a:prstGeom>
          <a:solidFill>
            <a:schemeClr val="accent1"/>
          </a:solidFill>
        </p:spPr>
        <p:txBody>
          <a:bodyPr lIns="90000" tIns="90000" rIns="90000" bIns="90000" anchor="t" anchorCtr="0">
            <a:normAutofit/>
          </a:bodyPr>
          <a:lstStyle>
            <a:lvl1pPr algn="ctr">
              <a:lnSpc>
                <a:spcPct val="100000"/>
              </a:lnSpc>
              <a:defRPr sz="4667"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GB" dirty="0"/>
              <a:t>123,456,789</a:t>
            </a:r>
            <a:endParaRPr lang="en-US" dirty="0"/>
          </a:p>
        </p:txBody>
      </p:sp>
      <p:sp>
        <p:nvSpPr>
          <p:cNvPr id="9" name="Text Placeholder 11">
            <a:extLst>
              <a:ext uri="{FF2B5EF4-FFF2-40B4-BE49-F238E27FC236}">
                <a16:creationId xmlns:a16="http://schemas.microsoft.com/office/drawing/2014/main" id="{72B9D25C-9244-696D-BFDD-3099251F366C}"/>
              </a:ext>
            </a:extLst>
          </p:cNvPr>
          <p:cNvSpPr>
            <a:spLocks noGrp="1"/>
          </p:cNvSpPr>
          <p:nvPr>
            <p:ph type="body" sz="quarter" idx="54" hasCustomPrompt="1"/>
          </p:nvPr>
        </p:nvSpPr>
        <p:spPr>
          <a:xfrm>
            <a:off x="959995" y="2323759"/>
            <a:ext cx="10080000" cy="336000"/>
          </a:xfrm>
          <a:prstGeom prst="rect">
            <a:avLst/>
          </a:prstGeom>
        </p:spPr>
        <p:txBody>
          <a:bodyPr vert="horz" lIns="0" tIns="0" rIns="0" anchor="t">
            <a:noAutofit/>
          </a:bodyPr>
          <a:lstStyle>
            <a:lvl1pPr marL="0" indent="0" algn="ctr">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Paragraph: Open San, bold 16pt, </a:t>
            </a:r>
            <a:r>
              <a:rPr lang="en-SG" dirty="0" err="1"/>
              <a:t>center</a:t>
            </a:r>
            <a:r>
              <a:rPr lang="en-SG" dirty="0"/>
              <a:t> align</a:t>
            </a:r>
          </a:p>
        </p:txBody>
      </p:sp>
      <p:sp>
        <p:nvSpPr>
          <p:cNvPr id="10" name="Text Placeholder 11">
            <a:extLst>
              <a:ext uri="{FF2B5EF4-FFF2-40B4-BE49-F238E27FC236}">
                <a16:creationId xmlns:a16="http://schemas.microsoft.com/office/drawing/2014/main" id="{4FEF2EEF-9BF6-F9C5-9256-AFA690578367}"/>
              </a:ext>
            </a:extLst>
          </p:cNvPr>
          <p:cNvSpPr>
            <a:spLocks noGrp="1"/>
          </p:cNvSpPr>
          <p:nvPr>
            <p:ph type="body" sz="quarter" idx="55" hasCustomPrompt="1"/>
          </p:nvPr>
        </p:nvSpPr>
        <p:spPr>
          <a:xfrm>
            <a:off x="959995" y="3901123"/>
            <a:ext cx="10080000" cy="336000"/>
          </a:xfrm>
          <a:prstGeom prst="rect">
            <a:avLst/>
          </a:prstGeom>
        </p:spPr>
        <p:txBody>
          <a:bodyPr vert="horz" lIns="0" tIns="0" rIns="0" anchor="t">
            <a:noAutofit/>
          </a:bodyPr>
          <a:lstStyle>
            <a:lvl1pPr marL="0" indent="0" algn="ctr">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Paragraph: Open San, bold 16pt, </a:t>
            </a:r>
            <a:r>
              <a:rPr lang="en-SG" err="1"/>
              <a:t>center</a:t>
            </a:r>
            <a:r>
              <a:rPr lang="en-SG"/>
              <a:t> align</a:t>
            </a:r>
          </a:p>
        </p:txBody>
      </p:sp>
      <p:sp>
        <p:nvSpPr>
          <p:cNvPr id="11" name="Text Placeholder 11">
            <a:extLst>
              <a:ext uri="{FF2B5EF4-FFF2-40B4-BE49-F238E27FC236}">
                <a16:creationId xmlns:a16="http://schemas.microsoft.com/office/drawing/2014/main" id="{67871BE7-1363-948E-51C8-E98BA1FC815B}"/>
              </a:ext>
            </a:extLst>
          </p:cNvPr>
          <p:cNvSpPr>
            <a:spLocks noGrp="1"/>
          </p:cNvSpPr>
          <p:nvPr>
            <p:ph type="body" sz="quarter" idx="56" hasCustomPrompt="1"/>
          </p:nvPr>
        </p:nvSpPr>
        <p:spPr>
          <a:xfrm>
            <a:off x="959995" y="5471955"/>
            <a:ext cx="10080000" cy="336000"/>
          </a:xfrm>
          <a:prstGeom prst="rect">
            <a:avLst/>
          </a:prstGeom>
        </p:spPr>
        <p:txBody>
          <a:bodyPr vert="horz" lIns="0" tIns="0" rIns="0" anchor="t">
            <a:noAutofit/>
          </a:bodyPr>
          <a:lstStyle>
            <a:lvl1pPr marL="0" indent="0" algn="ctr">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Paragraph: Open San, bold 16pt, </a:t>
            </a:r>
            <a:r>
              <a:rPr lang="en-SG" err="1"/>
              <a:t>center</a:t>
            </a:r>
            <a:r>
              <a:rPr lang="en-SG"/>
              <a:t> align</a:t>
            </a:r>
          </a:p>
        </p:txBody>
      </p:sp>
      <p:sp>
        <p:nvSpPr>
          <p:cNvPr id="17" name="Text Placeholder 3">
            <a:extLst>
              <a:ext uri="{FF2B5EF4-FFF2-40B4-BE49-F238E27FC236}">
                <a16:creationId xmlns:a16="http://schemas.microsoft.com/office/drawing/2014/main" id="{B0B82DF9-B792-C863-B52E-C666A64C0955}"/>
              </a:ext>
            </a:extLst>
          </p:cNvPr>
          <p:cNvSpPr>
            <a:spLocks noGrp="1"/>
          </p:cNvSpPr>
          <p:nvPr>
            <p:ph type="body" sz="quarter" idx="64" hasCustomPrompt="1"/>
          </p:nvPr>
        </p:nvSpPr>
        <p:spPr>
          <a:xfrm>
            <a:off x="4775200" y="2779433"/>
            <a:ext cx="2641600" cy="960967"/>
          </a:xfrm>
          <a:solidFill>
            <a:schemeClr val="accent2"/>
          </a:solidFill>
        </p:spPr>
        <p:txBody>
          <a:bodyPr tIns="90000" anchor="ctr" anchorCtr="0">
            <a:normAutofit/>
          </a:bodyPr>
          <a:lstStyle>
            <a:lvl1pPr marL="0" indent="0" algn="ctr">
              <a:buFont typeface="Arial" panose="020B0604020202020204" pitchFamily="34" charset="0"/>
              <a:buNone/>
              <a:defRPr sz="4667"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987,654</a:t>
            </a:r>
          </a:p>
        </p:txBody>
      </p:sp>
      <p:sp>
        <p:nvSpPr>
          <p:cNvPr id="18" name="Text Placeholder 3">
            <a:extLst>
              <a:ext uri="{FF2B5EF4-FFF2-40B4-BE49-F238E27FC236}">
                <a16:creationId xmlns:a16="http://schemas.microsoft.com/office/drawing/2014/main" id="{7AC8AD83-38D9-2FEF-A964-B93F91569522}"/>
              </a:ext>
            </a:extLst>
          </p:cNvPr>
          <p:cNvSpPr>
            <a:spLocks noGrp="1"/>
          </p:cNvSpPr>
          <p:nvPr>
            <p:ph type="body" sz="quarter" idx="66" hasCustomPrompt="1"/>
          </p:nvPr>
        </p:nvSpPr>
        <p:spPr>
          <a:xfrm>
            <a:off x="5039997" y="4350055"/>
            <a:ext cx="1920000" cy="960967"/>
          </a:xfrm>
          <a:solidFill>
            <a:schemeClr val="accent3"/>
          </a:solidFill>
        </p:spPr>
        <p:txBody>
          <a:bodyPr tIns="90000" anchor="ctr" anchorCtr="0">
            <a:normAutofit/>
          </a:bodyPr>
          <a:lstStyle>
            <a:lvl1pPr marL="0" indent="0" algn="ctr">
              <a:buFont typeface="Arial" panose="020B0604020202020204" pitchFamily="34" charset="0"/>
              <a:buNone/>
              <a:defRPr sz="4667"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100%</a:t>
            </a:r>
          </a:p>
        </p:txBody>
      </p:sp>
      <p:sp>
        <p:nvSpPr>
          <p:cNvPr id="19" name="Text Placeholder 9">
            <a:extLst>
              <a:ext uri="{FF2B5EF4-FFF2-40B4-BE49-F238E27FC236}">
                <a16:creationId xmlns:a16="http://schemas.microsoft.com/office/drawing/2014/main" id="{CAB79523-2FD7-7D9B-BF53-27AE39185A52}"/>
              </a:ext>
            </a:extLst>
          </p:cNvPr>
          <p:cNvSpPr>
            <a:spLocks noGrp="1"/>
          </p:cNvSpPr>
          <p:nvPr>
            <p:ph type="body" sz="quarter" idx="75" hasCustomPrompt="1"/>
          </p:nvPr>
        </p:nvSpPr>
        <p:spPr>
          <a:xfrm>
            <a:off x="959995" y="336000"/>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Figures – Key Data: Open Sans, bold 28pt, left align</a:t>
            </a:r>
            <a:endParaRPr lang="en-US" dirty="0"/>
          </a:p>
        </p:txBody>
      </p:sp>
      <p:sp>
        <p:nvSpPr>
          <p:cNvPr id="16" name="Slide Number Placeholder 8">
            <a:extLst>
              <a:ext uri="{FF2B5EF4-FFF2-40B4-BE49-F238E27FC236}">
                <a16:creationId xmlns:a16="http://schemas.microsoft.com/office/drawing/2014/main" id="{D2233250-B3C2-A2FA-BC6A-C2C422333FEE}"/>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Text Placeholder 11">
            <a:extLst>
              <a:ext uri="{FF2B5EF4-FFF2-40B4-BE49-F238E27FC236}">
                <a16:creationId xmlns:a16="http://schemas.microsoft.com/office/drawing/2014/main" id="{C8DC3257-7234-DE6F-81DF-595D118B112E}"/>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21" name="Text Placeholder 11">
            <a:extLst>
              <a:ext uri="{FF2B5EF4-FFF2-40B4-BE49-F238E27FC236}">
                <a16:creationId xmlns:a16="http://schemas.microsoft.com/office/drawing/2014/main" id="{884EC961-E7AC-027B-91B1-ECE8819FABA6}"/>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22" name="Picture 21">
            <a:extLst>
              <a:ext uri="{FF2B5EF4-FFF2-40B4-BE49-F238E27FC236}">
                <a16:creationId xmlns:a16="http://schemas.microsoft.com/office/drawing/2014/main" id="{297D820A-269C-38CF-EB0B-BB232AAE9974}"/>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1580200608"/>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Columns (Icons)">
    <p:bg>
      <p:bgPr>
        <a:solidFill>
          <a:schemeClr val="bg1"/>
        </a:solidFill>
        <a:effectLst/>
      </p:bgPr>
    </p:bg>
    <p:spTree>
      <p:nvGrpSpPr>
        <p:cNvPr id="1" name=""/>
        <p:cNvGrpSpPr/>
        <p:nvPr/>
      </p:nvGrpSpPr>
      <p:grpSpPr>
        <a:xfrm>
          <a:off x="0" y="0"/>
          <a:ext cx="0" cy="0"/>
          <a:chOff x="0" y="0"/>
          <a:chExt cx="0" cy="0"/>
        </a:xfrm>
      </p:grpSpPr>
      <p:sp>
        <p:nvSpPr>
          <p:cNvPr id="8" name="Text Placeholder 11">
            <a:extLst>
              <a:ext uri="{FF2B5EF4-FFF2-40B4-BE49-F238E27FC236}">
                <a16:creationId xmlns:a16="http://schemas.microsoft.com/office/drawing/2014/main" id="{491DAA56-4D18-4E53-8300-291B375944D7}"/>
              </a:ext>
            </a:extLst>
          </p:cNvPr>
          <p:cNvSpPr>
            <a:spLocks noGrp="1"/>
          </p:cNvSpPr>
          <p:nvPr>
            <p:ph type="body" sz="quarter" idx="120" hasCustomPrompt="1"/>
          </p:nvPr>
        </p:nvSpPr>
        <p:spPr>
          <a:xfrm>
            <a:off x="629337" y="2162437"/>
            <a:ext cx="4800000" cy="3840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60 words</a:t>
            </a:r>
            <a:endParaRPr lang="en-SG" dirty="0"/>
          </a:p>
        </p:txBody>
      </p:sp>
      <p:sp>
        <p:nvSpPr>
          <p:cNvPr id="9" name="Text Placeholder 9">
            <a:extLst>
              <a:ext uri="{FF2B5EF4-FFF2-40B4-BE49-F238E27FC236}">
                <a16:creationId xmlns:a16="http://schemas.microsoft.com/office/drawing/2014/main" id="{0A56C555-217D-48C1-92A2-D4A6491C1E88}"/>
              </a:ext>
            </a:extLst>
          </p:cNvPr>
          <p:cNvSpPr>
            <a:spLocks noGrp="1"/>
          </p:cNvSpPr>
          <p:nvPr>
            <p:ph type="body" sz="quarter" idx="75" hasCustomPrompt="1"/>
          </p:nvPr>
        </p:nvSpPr>
        <p:spPr>
          <a:xfrm>
            <a:off x="629337" y="328785"/>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2 Columns (Icons): Open Sans, bold 28pt, left align</a:t>
            </a:r>
            <a:endParaRPr lang="en-US" dirty="0"/>
          </a:p>
        </p:txBody>
      </p:sp>
      <p:sp>
        <p:nvSpPr>
          <p:cNvPr id="10" name="Text Placeholder 11">
            <a:extLst>
              <a:ext uri="{FF2B5EF4-FFF2-40B4-BE49-F238E27FC236}">
                <a16:creationId xmlns:a16="http://schemas.microsoft.com/office/drawing/2014/main" id="{B1C56639-6423-A43C-48C2-0D3471DD73AE}"/>
              </a:ext>
            </a:extLst>
          </p:cNvPr>
          <p:cNvSpPr>
            <a:spLocks noGrp="1"/>
          </p:cNvSpPr>
          <p:nvPr>
            <p:ph type="body" sz="quarter" idx="123" hasCustomPrompt="1"/>
          </p:nvPr>
        </p:nvSpPr>
        <p:spPr>
          <a:xfrm>
            <a:off x="5909337" y="2162437"/>
            <a:ext cx="4800000" cy="3840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latin typeface="Open Sans" panose="020B0606030504020204" pitchFamily="34" charset="0"/>
                <a:ea typeface="Open Sans" panose="020B0606030504020204" pitchFamily="34" charset="0"/>
                <a:cs typeface="Open Sans" panose="020B0606030504020204" pitchFamily="34" charset="0"/>
              </a:defRPr>
            </a:lvl1pPr>
          </a:lstStyle>
          <a:p>
            <a:r>
              <a:rPr lang="en-SG" b="0" i="0" dirty="0">
                <a:solidFill>
                  <a:srgbClr val="000000"/>
                </a:solidFill>
                <a:effectLst/>
                <a:latin typeface="Open Sans" panose="020B0606030504020204" pitchFamily="34" charset="0"/>
              </a:rPr>
              <a:t>Paragraph: Open Sans, regular 20pt, left align, maximum 60 words</a:t>
            </a:r>
            <a:endParaRPr lang="en-SG" dirty="0"/>
          </a:p>
        </p:txBody>
      </p:sp>
      <p:sp>
        <p:nvSpPr>
          <p:cNvPr id="11" name="Picture Placeholder 5">
            <a:extLst>
              <a:ext uri="{FF2B5EF4-FFF2-40B4-BE49-F238E27FC236}">
                <a16:creationId xmlns:a16="http://schemas.microsoft.com/office/drawing/2014/main" id="{552D0AD0-4B15-FFFA-D2F9-7764F5E6DC53}"/>
              </a:ext>
            </a:extLst>
          </p:cNvPr>
          <p:cNvSpPr>
            <a:spLocks noGrp="1"/>
          </p:cNvSpPr>
          <p:nvPr>
            <p:ph type="pic" sz="quarter" idx="17" hasCustomPrompt="1"/>
          </p:nvPr>
        </p:nvSpPr>
        <p:spPr>
          <a:xfrm>
            <a:off x="629337" y="1195223"/>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17" name="Text Placeholder 11">
            <a:extLst>
              <a:ext uri="{FF2B5EF4-FFF2-40B4-BE49-F238E27FC236}">
                <a16:creationId xmlns:a16="http://schemas.microsoft.com/office/drawing/2014/main" id="{EC7C882A-8995-C043-094E-952BB6EF2064}"/>
              </a:ext>
            </a:extLst>
          </p:cNvPr>
          <p:cNvSpPr>
            <a:spLocks noGrp="1"/>
          </p:cNvSpPr>
          <p:nvPr>
            <p:ph type="body" sz="quarter" idx="121" hasCustomPrompt="1"/>
          </p:nvPr>
        </p:nvSpPr>
        <p:spPr>
          <a:xfrm>
            <a:off x="1589337" y="1195223"/>
            <a:ext cx="3840000"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Subject</a:t>
            </a:r>
          </a:p>
        </p:txBody>
      </p:sp>
      <p:sp>
        <p:nvSpPr>
          <p:cNvPr id="18" name="Picture Placeholder 5">
            <a:extLst>
              <a:ext uri="{FF2B5EF4-FFF2-40B4-BE49-F238E27FC236}">
                <a16:creationId xmlns:a16="http://schemas.microsoft.com/office/drawing/2014/main" id="{419DE6B0-023F-416B-E835-0BE83B895F77}"/>
              </a:ext>
            </a:extLst>
          </p:cNvPr>
          <p:cNvSpPr>
            <a:spLocks noGrp="1"/>
          </p:cNvSpPr>
          <p:nvPr>
            <p:ph type="pic" sz="quarter" idx="125" hasCustomPrompt="1"/>
          </p:nvPr>
        </p:nvSpPr>
        <p:spPr>
          <a:xfrm>
            <a:off x="5909337" y="1195223"/>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19" name="Text Placeholder 11">
            <a:extLst>
              <a:ext uri="{FF2B5EF4-FFF2-40B4-BE49-F238E27FC236}">
                <a16:creationId xmlns:a16="http://schemas.microsoft.com/office/drawing/2014/main" id="{0E985A43-6E14-88F8-CCD3-CAA6722C5F43}"/>
              </a:ext>
            </a:extLst>
          </p:cNvPr>
          <p:cNvSpPr>
            <a:spLocks noGrp="1"/>
          </p:cNvSpPr>
          <p:nvPr>
            <p:ph type="body" sz="quarter" idx="126" hasCustomPrompt="1"/>
          </p:nvPr>
        </p:nvSpPr>
        <p:spPr>
          <a:xfrm>
            <a:off x="6869337" y="1195223"/>
            <a:ext cx="3840000"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Subject</a:t>
            </a:r>
          </a:p>
        </p:txBody>
      </p:sp>
      <p:sp>
        <p:nvSpPr>
          <p:cNvPr id="6" name="Slide Number Placeholder 8">
            <a:extLst>
              <a:ext uri="{FF2B5EF4-FFF2-40B4-BE49-F238E27FC236}">
                <a16:creationId xmlns:a16="http://schemas.microsoft.com/office/drawing/2014/main" id="{E162FC79-3071-CD54-1CAE-6FA2A2798F01}"/>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 Placeholder 11">
            <a:extLst>
              <a:ext uri="{FF2B5EF4-FFF2-40B4-BE49-F238E27FC236}">
                <a16:creationId xmlns:a16="http://schemas.microsoft.com/office/drawing/2014/main" id="{C1563EFD-D6B2-D12F-F628-69ABC7DE3F67}"/>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5" name="Text Placeholder 11">
            <a:extLst>
              <a:ext uri="{FF2B5EF4-FFF2-40B4-BE49-F238E27FC236}">
                <a16:creationId xmlns:a16="http://schemas.microsoft.com/office/drawing/2014/main" id="{D30481E4-0234-B84F-21AF-614A7FC098A6}"/>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20" name="Picture 19">
            <a:extLst>
              <a:ext uri="{FF2B5EF4-FFF2-40B4-BE49-F238E27FC236}">
                <a16:creationId xmlns:a16="http://schemas.microsoft.com/office/drawing/2014/main" id="{D7D87A30-0A08-76CE-FC91-E4BD5D10E709}"/>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389081997"/>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 Columns (Icons)">
    <p:bg>
      <p:bgPr>
        <a:solidFill>
          <a:schemeClr val="bg1"/>
        </a:solidFill>
        <a:effectLst/>
      </p:bgPr>
    </p:bg>
    <p:spTree>
      <p:nvGrpSpPr>
        <p:cNvPr id="1" name=""/>
        <p:cNvGrpSpPr/>
        <p:nvPr/>
      </p:nvGrpSpPr>
      <p:grpSpPr>
        <a:xfrm>
          <a:off x="0" y="0"/>
          <a:ext cx="0" cy="0"/>
          <a:chOff x="0" y="0"/>
          <a:chExt cx="0" cy="0"/>
        </a:xfrm>
      </p:grpSpPr>
      <p:sp>
        <p:nvSpPr>
          <p:cNvPr id="34" name="Text Placeholder 11">
            <a:extLst>
              <a:ext uri="{FF2B5EF4-FFF2-40B4-BE49-F238E27FC236}">
                <a16:creationId xmlns:a16="http://schemas.microsoft.com/office/drawing/2014/main" id="{2AE20A20-AEDD-D366-F08B-412333FA23F0}"/>
              </a:ext>
            </a:extLst>
          </p:cNvPr>
          <p:cNvSpPr>
            <a:spLocks noGrp="1"/>
          </p:cNvSpPr>
          <p:nvPr>
            <p:ph type="body" sz="quarter" idx="120" hasCustomPrompt="1"/>
          </p:nvPr>
        </p:nvSpPr>
        <p:spPr>
          <a:xfrm>
            <a:off x="629340" y="2162437"/>
            <a:ext cx="3120000" cy="3693067"/>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35 words</a:t>
            </a:r>
          </a:p>
        </p:txBody>
      </p:sp>
      <p:sp>
        <p:nvSpPr>
          <p:cNvPr id="15" name="Text Placeholder 9">
            <a:extLst>
              <a:ext uri="{FF2B5EF4-FFF2-40B4-BE49-F238E27FC236}">
                <a16:creationId xmlns:a16="http://schemas.microsoft.com/office/drawing/2014/main" id="{3D4C44C7-4B51-CB1B-08B4-2C688F8A84AF}"/>
              </a:ext>
            </a:extLst>
          </p:cNvPr>
          <p:cNvSpPr>
            <a:spLocks noGrp="1"/>
          </p:cNvSpPr>
          <p:nvPr>
            <p:ph type="body" sz="quarter" idx="75" hasCustomPrompt="1"/>
          </p:nvPr>
        </p:nvSpPr>
        <p:spPr>
          <a:xfrm>
            <a:off x="629337" y="336000"/>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3 Columns (Icons): Open Sans, bold 28pt, left align</a:t>
            </a:r>
            <a:endParaRPr lang="en-US" dirty="0"/>
          </a:p>
        </p:txBody>
      </p:sp>
      <p:sp>
        <p:nvSpPr>
          <p:cNvPr id="30" name="Text Placeholder 11">
            <a:extLst>
              <a:ext uri="{FF2B5EF4-FFF2-40B4-BE49-F238E27FC236}">
                <a16:creationId xmlns:a16="http://schemas.microsoft.com/office/drawing/2014/main" id="{461C5E75-E641-E5E6-6495-F8138361CC33}"/>
              </a:ext>
            </a:extLst>
          </p:cNvPr>
          <p:cNvSpPr>
            <a:spLocks noGrp="1"/>
          </p:cNvSpPr>
          <p:nvPr>
            <p:ph type="body" sz="quarter" idx="126" hasCustomPrompt="1"/>
          </p:nvPr>
        </p:nvSpPr>
        <p:spPr>
          <a:xfrm>
            <a:off x="4107557" y="2162437"/>
            <a:ext cx="3120000" cy="3693067"/>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35 words</a:t>
            </a:r>
          </a:p>
        </p:txBody>
      </p:sp>
      <p:sp>
        <p:nvSpPr>
          <p:cNvPr id="33" name="Text Placeholder 11">
            <a:extLst>
              <a:ext uri="{FF2B5EF4-FFF2-40B4-BE49-F238E27FC236}">
                <a16:creationId xmlns:a16="http://schemas.microsoft.com/office/drawing/2014/main" id="{BB0260EB-DDB8-7E1C-276F-53EB50290061}"/>
              </a:ext>
            </a:extLst>
          </p:cNvPr>
          <p:cNvSpPr>
            <a:spLocks noGrp="1"/>
          </p:cNvSpPr>
          <p:nvPr>
            <p:ph type="body" sz="quarter" idx="129" hasCustomPrompt="1"/>
          </p:nvPr>
        </p:nvSpPr>
        <p:spPr>
          <a:xfrm>
            <a:off x="7589337" y="2162437"/>
            <a:ext cx="3120000" cy="3693067"/>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35 words</a:t>
            </a:r>
          </a:p>
        </p:txBody>
      </p:sp>
      <p:sp>
        <p:nvSpPr>
          <p:cNvPr id="2" name="Text Placeholder 11">
            <a:extLst>
              <a:ext uri="{FF2B5EF4-FFF2-40B4-BE49-F238E27FC236}">
                <a16:creationId xmlns:a16="http://schemas.microsoft.com/office/drawing/2014/main" id="{2D9151B7-4E0B-5B81-E664-ACF5AEE71487}"/>
              </a:ext>
            </a:extLst>
          </p:cNvPr>
          <p:cNvSpPr>
            <a:spLocks noGrp="1"/>
          </p:cNvSpPr>
          <p:nvPr>
            <p:ph type="body" sz="quarter" idx="121" hasCustomPrompt="1"/>
          </p:nvPr>
        </p:nvSpPr>
        <p:spPr>
          <a:xfrm>
            <a:off x="1589337" y="1202437"/>
            <a:ext cx="2160003"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Subject</a:t>
            </a:r>
          </a:p>
        </p:txBody>
      </p:sp>
      <p:sp>
        <p:nvSpPr>
          <p:cNvPr id="3" name="Picture Placeholder 5">
            <a:extLst>
              <a:ext uri="{FF2B5EF4-FFF2-40B4-BE49-F238E27FC236}">
                <a16:creationId xmlns:a16="http://schemas.microsoft.com/office/drawing/2014/main" id="{7BC6EF1E-ACFB-BB93-2B4E-3760E99D57FD}"/>
              </a:ext>
            </a:extLst>
          </p:cNvPr>
          <p:cNvSpPr>
            <a:spLocks noGrp="1"/>
          </p:cNvSpPr>
          <p:nvPr>
            <p:ph type="pic" sz="quarter" idx="17" hasCustomPrompt="1"/>
          </p:nvPr>
        </p:nvSpPr>
        <p:spPr>
          <a:xfrm>
            <a:off x="629337" y="1202437"/>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4" name="Text Placeholder 11">
            <a:extLst>
              <a:ext uri="{FF2B5EF4-FFF2-40B4-BE49-F238E27FC236}">
                <a16:creationId xmlns:a16="http://schemas.microsoft.com/office/drawing/2014/main" id="{36B3C3EA-5F3B-3EBB-5AC2-C55B8C84742C}"/>
              </a:ext>
            </a:extLst>
          </p:cNvPr>
          <p:cNvSpPr>
            <a:spLocks noGrp="1"/>
          </p:cNvSpPr>
          <p:nvPr>
            <p:ph type="body" sz="quarter" idx="127" hasCustomPrompt="1"/>
          </p:nvPr>
        </p:nvSpPr>
        <p:spPr>
          <a:xfrm>
            <a:off x="5067555" y="1202437"/>
            <a:ext cx="2160003"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Subject</a:t>
            </a:r>
          </a:p>
        </p:txBody>
      </p:sp>
      <p:sp>
        <p:nvSpPr>
          <p:cNvPr id="5" name="Picture Placeholder 5">
            <a:extLst>
              <a:ext uri="{FF2B5EF4-FFF2-40B4-BE49-F238E27FC236}">
                <a16:creationId xmlns:a16="http://schemas.microsoft.com/office/drawing/2014/main" id="{37E21ACE-F5F3-4698-F260-6D400B3B2C7B}"/>
              </a:ext>
            </a:extLst>
          </p:cNvPr>
          <p:cNvSpPr>
            <a:spLocks noGrp="1"/>
          </p:cNvSpPr>
          <p:nvPr>
            <p:ph type="pic" sz="quarter" idx="128" hasCustomPrompt="1"/>
          </p:nvPr>
        </p:nvSpPr>
        <p:spPr>
          <a:xfrm>
            <a:off x="4107555" y="1202437"/>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6" name="Text Placeholder 11">
            <a:extLst>
              <a:ext uri="{FF2B5EF4-FFF2-40B4-BE49-F238E27FC236}">
                <a16:creationId xmlns:a16="http://schemas.microsoft.com/office/drawing/2014/main" id="{156E4CDD-61E4-5BF4-7617-D77EF632755B}"/>
              </a:ext>
            </a:extLst>
          </p:cNvPr>
          <p:cNvSpPr>
            <a:spLocks noGrp="1"/>
          </p:cNvSpPr>
          <p:nvPr>
            <p:ph type="body" sz="quarter" idx="130" hasCustomPrompt="1"/>
          </p:nvPr>
        </p:nvSpPr>
        <p:spPr>
          <a:xfrm>
            <a:off x="8549335" y="1202437"/>
            <a:ext cx="2160003"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Subject</a:t>
            </a:r>
          </a:p>
        </p:txBody>
      </p:sp>
      <p:sp>
        <p:nvSpPr>
          <p:cNvPr id="7" name="Picture Placeholder 5">
            <a:extLst>
              <a:ext uri="{FF2B5EF4-FFF2-40B4-BE49-F238E27FC236}">
                <a16:creationId xmlns:a16="http://schemas.microsoft.com/office/drawing/2014/main" id="{06D7D2E5-E6F6-DCD7-468D-7D6811D63027}"/>
              </a:ext>
            </a:extLst>
          </p:cNvPr>
          <p:cNvSpPr>
            <a:spLocks noGrp="1"/>
          </p:cNvSpPr>
          <p:nvPr>
            <p:ph type="pic" sz="quarter" idx="131" hasCustomPrompt="1"/>
          </p:nvPr>
        </p:nvSpPr>
        <p:spPr>
          <a:xfrm>
            <a:off x="7589335" y="1202437"/>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17" name="Slide Number Placeholder 8">
            <a:extLst>
              <a:ext uri="{FF2B5EF4-FFF2-40B4-BE49-F238E27FC236}">
                <a16:creationId xmlns:a16="http://schemas.microsoft.com/office/drawing/2014/main" id="{E537EB6A-8148-4557-6103-F310825E7D51}"/>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8" name="Text Placeholder 11">
            <a:extLst>
              <a:ext uri="{FF2B5EF4-FFF2-40B4-BE49-F238E27FC236}">
                <a16:creationId xmlns:a16="http://schemas.microsoft.com/office/drawing/2014/main" id="{C4D1DC4D-B905-6845-6531-25C52182609B}"/>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9" name="Text Placeholder 11">
            <a:extLst>
              <a:ext uri="{FF2B5EF4-FFF2-40B4-BE49-F238E27FC236}">
                <a16:creationId xmlns:a16="http://schemas.microsoft.com/office/drawing/2014/main" id="{37ECD18A-52A9-BE7F-E7CD-3C5BE94788F7}"/>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20" name="Picture 19">
            <a:extLst>
              <a:ext uri="{FF2B5EF4-FFF2-40B4-BE49-F238E27FC236}">
                <a16:creationId xmlns:a16="http://schemas.microsoft.com/office/drawing/2014/main" id="{2A282E73-CB2A-ED64-570B-4B325EDFBFC7}"/>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3647795379"/>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rofile – Individual">
    <p:bg>
      <p:bgPr>
        <a:solidFill>
          <a:schemeClr val="bg1"/>
        </a:solidFill>
        <a:effectLst/>
      </p:bgPr>
    </p:bg>
    <p:spTree>
      <p:nvGrpSpPr>
        <p:cNvPr id="1" name=""/>
        <p:cNvGrpSpPr/>
        <p:nvPr/>
      </p:nvGrpSpPr>
      <p:grpSpPr>
        <a:xfrm>
          <a:off x="0" y="0"/>
          <a:ext cx="0" cy="0"/>
          <a:chOff x="0" y="0"/>
          <a:chExt cx="0" cy="0"/>
        </a:xfrm>
      </p:grpSpPr>
      <p:sp>
        <p:nvSpPr>
          <p:cNvPr id="6" name="Text Placeholder 11">
            <a:extLst>
              <a:ext uri="{FF2B5EF4-FFF2-40B4-BE49-F238E27FC236}">
                <a16:creationId xmlns:a16="http://schemas.microsoft.com/office/drawing/2014/main" id="{A142F895-9D58-061F-B5BC-A082B857BAAB}"/>
              </a:ext>
            </a:extLst>
          </p:cNvPr>
          <p:cNvSpPr>
            <a:spLocks noGrp="1"/>
          </p:cNvSpPr>
          <p:nvPr>
            <p:ph type="body" sz="quarter" idx="15" hasCustomPrompt="1"/>
          </p:nvPr>
        </p:nvSpPr>
        <p:spPr>
          <a:xfrm>
            <a:off x="2909341" y="2730061"/>
            <a:ext cx="7800000" cy="3360000"/>
          </a:xfrm>
          <a:prstGeom prst="rect">
            <a:avLst/>
          </a:prstGeom>
        </p:spPr>
        <p:txBody>
          <a:bodyPr vert="horz" lIns="0" tIns="0" rIns="0" anchor="t">
            <a:noAutofit/>
          </a:bodyPr>
          <a:lstStyle>
            <a:lvl1pPr marL="0" indent="0" algn="l">
              <a:lnSpc>
                <a:spcPct val="100000"/>
              </a:lnSpc>
              <a:spcBef>
                <a:spcPts val="200"/>
              </a:spcBef>
              <a:buNone/>
              <a:defRPr lang="en-SG" sz="1600" b="0" i="0" smtClean="0">
                <a:effectLst/>
              </a:defRPr>
            </a:lvl1pPr>
          </a:lstStyle>
          <a:p>
            <a:r>
              <a:rPr lang="en-SG" b="0" i="0" dirty="0">
                <a:solidFill>
                  <a:srgbClr val="000000"/>
                </a:solidFill>
                <a:effectLst/>
                <a:latin typeface="Open Sans" panose="020B0606030504020204" pitchFamily="34" charset="0"/>
              </a:rPr>
              <a:t>Paragraph: Open Sans, regular 16pt, left align, maximum 170 words</a:t>
            </a:r>
            <a:endParaRPr lang="en-SG" dirty="0"/>
          </a:p>
        </p:txBody>
      </p:sp>
      <p:sp>
        <p:nvSpPr>
          <p:cNvPr id="7" name="Picture Placeholder 4">
            <a:extLst>
              <a:ext uri="{FF2B5EF4-FFF2-40B4-BE49-F238E27FC236}">
                <a16:creationId xmlns:a16="http://schemas.microsoft.com/office/drawing/2014/main" id="{93960BCF-5E6A-D435-FA4C-5C3928A586B9}"/>
              </a:ext>
            </a:extLst>
          </p:cNvPr>
          <p:cNvSpPr>
            <a:spLocks noGrp="1"/>
          </p:cNvSpPr>
          <p:nvPr>
            <p:ph type="pic" sz="quarter" idx="64" hasCustomPrompt="1"/>
          </p:nvPr>
        </p:nvSpPr>
        <p:spPr>
          <a:xfrm>
            <a:off x="629340" y="1202343"/>
            <a:ext cx="1920000" cy="1920000"/>
          </a:xfrm>
          <a:prstGeom prst="ellipse">
            <a:avLst/>
          </a:prstGeom>
          <a:solidFill>
            <a:schemeClr val="accent2">
              <a:alpha val="10000"/>
            </a:schemeClr>
          </a:solidFill>
        </p:spPr>
        <p:txBody>
          <a:bodyPr>
            <a:normAutofit/>
          </a:bodyPr>
          <a:lstStyle>
            <a:lvl1pPr marL="0" marR="0" indent="0" algn="ctr" defTabSz="914377" rtl="0" eaLnBrk="1" fontAlgn="auto" latinLnBrk="0" hangingPunct="1">
              <a:lnSpc>
                <a:spcPct val="90000"/>
              </a:lnSpc>
              <a:spcBef>
                <a:spcPts val="1000"/>
              </a:spcBef>
              <a:spcAft>
                <a:spcPts val="0"/>
              </a:spcAft>
              <a:buClrTx/>
              <a:buSzTx/>
              <a:buFont typeface="Arial" panose="020B0604020202020204" pitchFamily="34" charset="0"/>
              <a:buNone/>
              <a:tabLst/>
              <a:defRPr sz="1067">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Profile</a:t>
            </a:r>
            <a:r>
              <a:rPr lang="x-none"/>
              <a:t>:</a:t>
            </a:r>
            <a:r>
              <a:rPr lang="en-US"/>
              <a:t> Maximum</a:t>
            </a:r>
            <a:br>
              <a:rPr lang="en-US"/>
            </a:br>
            <a:r>
              <a:rPr lang="en-US"/>
              <a:t>H4 x W4cm</a:t>
            </a:r>
          </a:p>
        </p:txBody>
      </p:sp>
      <p:sp>
        <p:nvSpPr>
          <p:cNvPr id="8" name="Text Placeholder 11">
            <a:extLst>
              <a:ext uri="{FF2B5EF4-FFF2-40B4-BE49-F238E27FC236}">
                <a16:creationId xmlns:a16="http://schemas.microsoft.com/office/drawing/2014/main" id="{CAB7E877-5062-2CCF-9C22-87E397EE74D0}"/>
              </a:ext>
            </a:extLst>
          </p:cNvPr>
          <p:cNvSpPr>
            <a:spLocks noGrp="1"/>
          </p:cNvSpPr>
          <p:nvPr>
            <p:ph type="body" sz="quarter" idx="70" hasCustomPrompt="1"/>
          </p:nvPr>
        </p:nvSpPr>
        <p:spPr>
          <a:xfrm>
            <a:off x="2909340" y="1452401"/>
            <a:ext cx="7800003"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9" name="Text Placeholder 11">
            <a:extLst>
              <a:ext uri="{FF2B5EF4-FFF2-40B4-BE49-F238E27FC236}">
                <a16:creationId xmlns:a16="http://schemas.microsoft.com/office/drawing/2014/main" id="{90C6019C-AA6E-0787-8AAF-0D9E37A20B38}"/>
              </a:ext>
            </a:extLst>
          </p:cNvPr>
          <p:cNvSpPr>
            <a:spLocks noGrp="1"/>
          </p:cNvSpPr>
          <p:nvPr>
            <p:ph type="body" sz="quarter" idx="71" hasCustomPrompt="1"/>
          </p:nvPr>
        </p:nvSpPr>
        <p:spPr>
          <a:xfrm>
            <a:off x="2909340" y="1202343"/>
            <a:ext cx="7800003"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10" name="Text Placeholder 11">
            <a:extLst>
              <a:ext uri="{FF2B5EF4-FFF2-40B4-BE49-F238E27FC236}">
                <a16:creationId xmlns:a16="http://schemas.microsoft.com/office/drawing/2014/main" id="{D3D74B08-11AC-2B0C-6F2C-7A8F656ED1C5}"/>
              </a:ext>
            </a:extLst>
          </p:cNvPr>
          <p:cNvSpPr>
            <a:spLocks noGrp="1"/>
          </p:cNvSpPr>
          <p:nvPr>
            <p:ph type="body" sz="quarter" idx="72" hasCustomPrompt="1"/>
          </p:nvPr>
        </p:nvSpPr>
        <p:spPr>
          <a:xfrm>
            <a:off x="2909340" y="1708507"/>
            <a:ext cx="7800003"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11" name="Text Placeholder 11">
            <a:extLst>
              <a:ext uri="{FF2B5EF4-FFF2-40B4-BE49-F238E27FC236}">
                <a16:creationId xmlns:a16="http://schemas.microsoft.com/office/drawing/2014/main" id="{93D0451F-E24B-5A89-E9A7-11C468CB976F}"/>
              </a:ext>
            </a:extLst>
          </p:cNvPr>
          <p:cNvSpPr>
            <a:spLocks noGrp="1"/>
          </p:cNvSpPr>
          <p:nvPr>
            <p:ph type="body" sz="quarter" idx="73" hasCustomPrompt="1"/>
          </p:nvPr>
        </p:nvSpPr>
        <p:spPr>
          <a:xfrm>
            <a:off x="2909340" y="1963285"/>
            <a:ext cx="7800003"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Tel</a:t>
            </a:r>
          </a:p>
        </p:txBody>
      </p:sp>
      <p:sp>
        <p:nvSpPr>
          <p:cNvPr id="12" name="Text Placeholder 11">
            <a:extLst>
              <a:ext uri="{FF2B5EF4-FFF2-40B4-BE49-F238E27FC236}">
                <a16:creationId xmlns:a16="http://schemas.microsoft.com/office/drawing/2014/main" id="{02ECFBF7-8665-10FD-5D68-D82A176753F7}"/>
              </a:ext>
            </a:extLst>
          </p:cNvPr>
          <p:cNvSpPr>
            <a:spLocks noGrp="1"/>
          </p:cNvSpPr>
          <p:nvPr>
            <p:ph type="body" sz="quarter" idx="74" hasCustomPrompt="1"/>
          </p:nvPr>
        </p:nvSpPr>
        <p:spPr>
          <a:xfrm>
            <a:off x="2909340" y="2221203"/>
            <a:ext cx="7800003"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sp>
        <p:nvSpPr>
          <p:cNvPr id="13" name="Text Placeholder 9">
            <a:extLst>
              <a:ext uri="{FF2B5EF4-FFF2-40B4-BE49-F238E27FC236}">
                <a16:creationId xmlns:a16="http://schemas.microsoft.com/office/drawing/2014/main" id="{137EA4AA-2AE2-6F3C-266E-5A3E2BE18170}"/>
              </a:ext>
            </a:extLst>
          </p:cNvPr>
          <p:cNvSpPr>
            <a:spLocks noGrp="1"/>
          </p:cNvSpPr>
          <p:nvPr>
            <p:ph type="body" sz="quarter" idx="75" hasCustomPrompt="1"/>
          </p:nvPr>
        </p:nvSpPr>
        <p:spPr>
          <a:xfrm>
            <a:off x="629337" y="336000"/>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Profile – Individual: Open Sans, bold 28pt, left align</a:t>
            </a:r>
            <a:endParaRPr lang="en-US" dirty="0"/>
          </a:p>
        </p:txBody>
      </p:sp>
      <p:sp>
        <p:nvSpPr>
          <p:cNvPr id="18" name="Slide Number Placeholder 8">
            <a:extLst>
              <a:ext uri="{FF2B5EF4-FFF2-40B4-BE49-F238E27FC236}">
                <a16:creationId xmlns:a16="http://schemas.microsoft.com/office/drawing/2014/main" id="{D9A7ED67-9B9C-6C31-7E98-9C064BAF99A9}"/>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9" name="Text Placeholder 11">
            <a:extLst>
              <a:ext uri="{FF2B5EF4-FFF2-40B4-BE49-F238E27FC236}">
                <a16:creationId xmlns:a16="http://schemas.microsoft.com/office/drawing/2014/main" id="{FE9C4B4F-F134-9212-C10F-09A7C1C3D747}"/>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20" name="Text Placeholder 11">
            <a:extLst>
              <a:ext uri="{FF2B5EF4-FFF2-40B4-BE49-F238E27FC236}">
                <a16:creationId xmlns:a16="http://schemas.microsoft.com/office/drawing/2014/main" id="{E8CBFF90-3090-5CFC-D401-A11A44B6FFAF}"/>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21" name="Picture 20">
            <a:extLst>
              <a:ext uri="{FF2B5EF4-FFF2-40B4-BE49-F238E27FC236}">
                <a16:creationId xmlns:a16="http://schemas.microsoft.com/office/drawing/2014/main" id="{F36CCD69-6856-28DA-4ED2-1ABD1D202F6E}"/>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1545606979"/>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rofile – Team">
    <p:bg>
      <p:bgPr>
        <a:solidFill>
          <a:schemeClr val="bg1"/>
        </a:solidFill>
        <a:effectLst/>
      </p:bgPr>
    </p:bg>
    <p:spTree>
      <p:nvGrpSpPr>
        <p:cNvPr id="1" name=""/>
        <p:cNvGrpSpPr/>
        <p:nvPr/>
      </p:nvGrpSpPr>
      <p:grpSpPr>
        <a:xfrm>
          <a:off x="0" y="0"/>
          <a:ext cx="0" cy="0"/>
          <a:chOff x="0" y="0"/>
          <a:chExt cx="0" cy="0"/>
        </a:xfrm>
      </p:grpSpPr>
      <p:sp>
        <p:nvSpPr>
          <p:cNvPr id="38" name="Text Placeholder 9">
            <a:extLst>
              <a:ext uri="{FF2B5EF4-FFF2-40B4-BE49-F238E27FC236}">
                <a16:creationId xmlns:a16="http://schemas.microsoft.com/office/drawing/2014/main" id="{B9F09530-CD3C-7427-4C9A-E40FF7439958}"/>
              </a:ext>
            </a:extLst>
          </p:cNvPr>
          <p:cNvSpPr>
            <a:spLocks noGrp="1"/>
          </p:cNvSpPr>
          <p:nvPr>
            <p:ph type="body" sz="quarter" idx="75" hasCustomPrompt="1"/>
          </p:nvPr>
        </p:nvSpPr>
        <p:spPr>
          <a:xfrm>
            <a:off x="629337" y="336000"/>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Profile – Team: Open Sans, bold 28pt, left align</a:t>
            </a:r>
            <a:endParaRPr lang="en-US" dirty="0"/>
          </a:p>
        </p:txBody>
      </p:sp>
      <p:sp>
        <p:nvSpPr>
          <p:cNvPr id="2" name="Picture Placeholder 5">
            <a:extLst>
              <a:ext uri="{FF2B5EF4-FFF2-40B4-BE49-F238E27FC236}">
                <a16:creationId xmlns:a16="http://schemas.microsoft.com/office/drawing/2014/main" id="{1DB2961F-1E47-02C0-16C2-0A16BD6A8E38}"/>
              </a:ext>
            </a:extLst>
          </p:cNvPr>
          <p:cNvSpPr>
            <a:spLocks noGrp="1"/>
          </p:cNvSpPr>
          <p:nvPr>
            <p:ph type="pic" sz="quarter" idx="17" hasCustomPrompt="1"/>
          </p:nvPr>
        </p:nvSpPr>
        <p:spPr>
          <a:xfrm>
            <a:off x="629343" y="1202437"/>
            <a:ext cx="960000" cy="960000"/>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Profile</a:t>
            </a:r>
            <a:r>
              <a:rPr lang="x-none"/>
              <a:t>:</a:t>
            </a:r>
            <a:br>
              <a:rPr lang="en-US"/>
            </a:br>
            <a:r>
              <a:rPr lang="en-US"/>
              <a:t>Maximum</a:t>
            </a:r>
            <a:br>
              <a:rPr lang="en-US"/>
            </a:br>
            <a:r>
              <a:rPr lang="en-US"/>
              <a:t>2 x 2cm</a:t>
            </a:r>
          </a:p>
        </p:txBody>
      </p:sp>
      <p:sp>
        <p:nvSpPr>
          <p:cNvPr id="3" name="Text Placeholder 11">
            <a:extLst>
              <a:ext uri="{FF2B5EF4-FFF2-40B4-BE49-F238E27FC236}">
                <a16:creationId xmlns:a16="http://schemas.microsoft.com/office/drawing/2014/main" id="{45187399-7F1D-DC04-2BEC-2F1C96E93FB2}"/>
              </a:ext>
            </a:extLst>
          </p:cNvPr>
          <p:cNvSpPr>
            <a:spLocks noGrp="1"/>
          </p:cNvSpPr>
          <p:nvPr>
            <p:ph type="body" sz="quarter" idx="15" hasCustomPrompt="1"/>
          </p:nvPr>
        </p:nvSpPr>
        <p:spPr>
          <a:xfrm>
            <a:off x="1829336" y="2488537"/>
            <a:ext cx="8880000" cy="768000"/>
          </a:xfrm>
          <a:prstGeom prst="rect">
            <a:avLst/>
          </a:prstGeom>
          <a:noFill/>
        </p:spPr>
        <p:txBody>
          <a:bodyPr vert="horz" lIns="0" tIns="0" rIns="0" bIns="90000" anchor="t">
            <a:noAutofit/>
          </a:bodyPr>
          <a:lstStyle>
            <a:lvl1pPr marL="0" marR="0" indent="0" algn="l" defTabSz="914377" rtl="0" eaLnBrk="1" fontAlgn="auto" latinLnBrk="0" hangingPunct="1">
              <a:lnSpc>
                <a:spcPct val="100000"/>
              </a:lnSpc>
              <a:spcBef>
                <a:spcPts val="200"/>
              </a:spcBef>
              <a:spcAft>
                <a:spcPts val="0"/>
              </a:spcAft>
              <a:buClrTx/>
              <a:buSzTx/>
              <a:buFont typeface="Arial" panose="020B0604020202020204" pitchFamily="34" charset="0"/>
              <a:buNone/>
              <a:tabLst/>
              <a:defRPr lang="en-SG" b="0" i="0">
                <a:effectLst/>
              </a:defRPr>
            </a:lvl1pPr>
          </a:lstStyle>
          <a:p>
            <a:pPr marL="0" marR="0" lvl="0" indent="0" algn="l" defTabSz="914377" rtl="0" eaLnBrk="1" fontAlgn="auto" latinLnBrk="0" hangingPunct="1">
              <a:lnSpc>
                <a:spcPct val="100000"/>
              </a:lnSpc>
              <a:spcBef>
                <a:spcPts val="200"/>
              </a:spcBef>
              <a:spcAft>
                <a:spcPts val="0"/>
              </a:spcAft>
              <a:buClrTx/>
              <a:buSzTx/>
              <a:buFont typeface="Arial" panose="020B0604020202020204" pitchFamily="34" charset="0"/>
              <a:buNone/>
              <a:tabLst/>
              <a:defRPr/>
            </a:pPr>
            <a:r>
              <a:rPr lang="en-SG" b="0" i="0" dirty="0">
                <a:solidFill>
                  <a:srgbClr val="000000"/>
                </a:solidFill>
                <a:effectLst/>
                <a:latin typeface="Open Sans" panose="020B0606030504020204" pitchFamily="34" charset="0"/>
              </a:rPr>
              <a:t>Short Introduction: Open Sans, regular 16pt, left align, maximum 20 words</a:t>
            </a:r>
            <a:endParaRPr lang="en-SG" dirty="0"/>
          </a:p>
        </p:txBody>
      </p:sp>
      <p:cxnSp>
        <p:nvCxnSpPr>
          <p:cNvPr id="4" name="Straight Connector 3">
            <a:extLst>
              <a:ext uri="{FF2B5EF4-FFF2-40B4-BE49-F238E27FC236}">
                <a16:creationId xmlns:a16="http://schemas.microsoft.com/office/drawing/2014/main" id="{7857430B-7891-33D6-83BB-3C892EE92936}"/>
              </a:ext>
            </a:extLst>
          </p:cNvPr>
          <p:cNvCxnSpPr>
            <a:cxnSpLocks/>
          </p:cNvCxnSpPr>
          <p:nvPr userDrawn="1"/>
        </p:nvCxnSpPr>
        <p:spPr>
          <a:xfrm>
            <a:off x="629342" y="3524791"/>
            <a:ext cx="10079996"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Picture Placeholder 5">
            <a:extLst>
              <a:ext uri="{FF2B5EF4-FFF2-40B4-BE49-F238E27FC236}">
                <a16:creationId xmlns:a16="http://schemas.microsoft.com/office/drawing/2014/main" id="{0DEA14B0-DA50-F5F6-B761-B747325A4829}"/>
              </a:ext>
            </a:extLst>
          </p:cNvPr>
          <p:cNvSpPr>
            <a:spLocks noGrp="1"/>
          </p:cNvSpPr>
          <p:nvPr>
            <p:ph type="pic" sz="quarter" idx="76" hasCustomPrompt="1"/>
          </p:nvPr>
        </p:nvSpPr>
        <p:spPr>
          <a:xfrm>
            <a:off x="1113313" y="2488537"/>
            <a:ext cx="480000" cy="480000"/>
          </a:xfrm>
          <a:prstGeom prst="rect">
            <a:avLst/>
          </a:prstGeom>
          <a:solidFill>
            <a:schemeClr val="accent2">
              <a:alpha val="10000"/>
            </a:schemeClr>
          </a:solidFill>
        </p:spPr>
        <p:txBody>
          <a:bodyPr vert="horz" lIns="0" tIns="0" rIns="0" bIns="90000">
            <a:no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QR</a:t>
            </a:r>
            <a:r>
              <a:rPr lang="x-none"/>
              <a:t>:</a:t>
            </a:r>
            <a:br>
              <a:rPr lang="en-US"/>
            </a:br>
            <a:r>
              <a:rPr lang="en-US"/>
              <a:t>1x1cm</a:t>
            </a:r>
          </a:p>
        </p:txBody>
      </p:sp>
      <p:sp>
        <p:nvSpPr>
          <p:cNvPr id="7" name="Picture Placeholder 5">
            <a:extLst>
              <a:ext uri="{FF2B5EF4-FFF2-40B4-BE49-F238E27FC236}">
                <a16:creationId xmlns:a16="http://schemas.microsoft.com/office/drawing/2014/main" id="{87397B07-EBEE-F3DA-4A56-89C7B3EF8551}"/>
              </a:ext>
            </a:extLst>
          </p:cNvPr>
          <p:cNvSpPr>
            <a:spLocks noGrp="1"/>
          </p:cNvSpPr>
          <p:nvPr>
            <p:ph type="pic" sz="quarter" idx="84" hasCustomPrompt="1"/>
          </p:nvPr>
        </p:nvSpPr>
        <p:spPr>
          <a:xfrm>
            <a:off x="629343" y="3793140"/>
            <a:ext cx="960000" cy="960000"/>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Profile</a:t>
            </a:r>
            <a:r>
              <a:rPr lang="x-none"/>
              <a:t>:</a:t>
            </a:r>
            <a:br>
              <a:rPr lang="en-US"/>
            </a:br>
            <a:r>
              <a:rPr lang="en-US"/>
              <a:t>Maximum</a:t>
            </a:r>
            <a:br>
              <a:rPr lang="en-US"/>
            </a:br>
            <a:r>
              <a:rPr lang="en-US"/>
              <a:t>2 x 2cm</a:t>
            </a:r>
          </a:p>
        </p:txBody>
      </p:sp>
      <p:sp>
        <p:nvSpPr>
          <p:cNvPr id="8" name="Text Placeholder 11">
            <a:extLst>
              <a:ext uri="{FF2B5EF4-FFF2-40B4-BE49-F238E27FC236}">
                <a16:creationId xmlns:a16="http://schemas.microsoft.com/office/drawing/2014/main" id="{805A776D-F52E-DA92-1367-24978AA9A14F}"/>
              </a:ext>
            </a:extLst>
          </p:cNvPr>
          <p:cNvSpPr>
            <a:spLocks noGrp="1"/>
          </p:cNvSpPr>
          <p:nvPr>
            <p:ph type="body" sz="quarter" idx="85" hasCustomPrompt="1"/>
          </p:nvPr>
        </p:nvSpPr>
        <p:spPr>
          <a:xfrm>
            <a:off x="1829336" y="5079240"/>
            <a:ext cx="8879997" cy="768000"/>
          </a:xfrm>
          <a:prstGeom prst="rect">
            <a:avLst/>
          </a:prstGeom>
          <a:noFill/>
        </p:spPr>
        <p:txBody>
          <a:bodyPr vert="horz" lIns="0" tIns="0" rIns="0" bIns="90000" anchor="t">
            <a:noAutofit/>
          </a:bodyPr>
          <a:lstStyle>
            <a:lvl1pPr marL="0" marR="0" indent="0" algn="l" defTabSz="914377" rtl="0" eaLnBrk="1" fontAlgn="auto" latinLnBrk="0" hangingPunct="1">
              <a:lnSpc>
                <a:spcPct val="100000"/>
              </a:lnSpc>
              <a:spcBef>
                <a:spcPts val="200"/>
              </a:spcBef>
              <a:spcAft>
                <a:spcPts val="0"/>
              </a:spcAft>
              <a:buClrTx/>
              <a:buSzTx/>
              <a:buFont typeface="Arial" panose="020B0604020202020204" pitchFamily="34" charset="0"/>
              <a:buNone/>
              <a:tabLst/>
              <a:defRPr lang="en-SG" b="0" i="0">
                <a:effectLst/>
              </a:defRPr>
            </a:lvl1pPr>
          </a:lstStyle>
          <a:p>
            <a:pPr marL="0" marR="0" lvl="0" indent="0" algn="l" defTabSz="914377" rtl="0" eaLnBrk="1" fontAlgn="auto" latinLnBrk="0" hangingPunct="1">
              <a:lnSpc>
                <a:spcPct val="100000"/>
              </a:lnSpc>
              <a:spcBef>
                <a:spcPts val="200"/>
              </a:spcBef>
              <a:spcAft>
                <a:spcPts val="0"/>
              </a:spcAft>
              <a:buClrTx/>
              <a:buSzTx/>
              <a:buFont typeface="Arial" panose="020B0604020202020204" pitchFamily="34" charset="0"/>
              <a:buNone/>
              <a:tabLst/>
              <a:defRPr/>
            </a:pPr>
            <a:r>
              <a:rPr lang="en-SG" b="0" i="0" dirty="0">
                <a:solidFill>
                  <a:srgbClr val="000000"/>
                </a:solidFill>
                <a:effectLst/>
                <a:latin typeface="Open Sans" panose="020B0606030504020204" pitchFamily="34" charset="0"/>
              </a:rPr>
              <a:t>Short Introduction: Open Sans, regular 16pt, left align, maximum 20 words</a:t>
            </a:r>
            <a:endParaRPr lang="en-SG" dirty="0"/>
          </a:p>
        </p:txBody>
      </p:sp>
      <p:sp>
        <p:nvSpPr>
          <p:cNvPr id="9" name="Text Placeholder 11">
            <a:extLst>
              <a:ext uri="{FF2B5EF4-FFF2-40B4-BE49-F238E27FC236}">
                <a16:creationId xmlns:a16="http://schemas.microsoft.com/office/drawing/2014/main" id="{25A3E562-6D7A-46D2-5EF1-7816396817A7}"/>
              </a:ext>
            </a:extLst>
          </p:cNvPr>
          <p:cNvSpPr>
            <a:spLocks noGrp="1"/>
          </p:cNvSpPr>
          <p:nvPr>
            <p:ph type="body" sz="quarter" idx="86" hasCustomPrompt="1"/>
          </p:nvPr>
        </p:nvSpPr>
        <p:spPr>
          <a:xfrm>
            <a:off x="1829338" y="4050319"/>
            <a:ext cx="8879997"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11" name="Text Placeholder 11">
            <a:extLst>
              <a:ext uri="{FF2B5EF4-FFF2-40B4-BE49-F238E27FC236}">
                <a16:creationId xmlns:a16="http://schemas.microsoft.com/office/drawing/2014/main" id="{11EA7403-3C6A-7347-C9B1-67927587AEDB}"/>
              </a:ext>
            </a:extLst>
          </p:cNvPr>
          <p:cNvSpPr>
            <a:spLocks noGrp="1"/>
          </p:cNvSpPr>
          <p:nvPr>
            <p:ph type="body" sz="quarter" idx="87" hasCustomPrompt="1"/>
          </p:nvPr>
        </p:nvSpPr>
        <p:spPr>
          <a:xfrm>
            <a:off x="1829338" y="3793045"/>
            <a:ext cx="8879997"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12" name="Text Placeholder 11">
            <a:extLst>
              <a:ext uri="{FF2B5EF4-FFF2-40B4-BE49-F238E27FC236}">
                <a16:creationId xmlns:a16="http://schemas.microsoft.com/office/drawing/2014/main" id="{1B7B885C-4945-C77A-E730-DBD8CEF12D60}"/>
              </a:ext>
            </a:extLst>
          </p:cNvPr>
          <p:cNvSpPr>
            <a:spLocks noGrp="1"/>
          </p:cNvSpPr>
          <p:nvPr>
            <p:ph type="body" sz="quarter" idx="88" hasCustomPrompt="1"/>
          </p:nvPr>
        </p:nvSpPr>
        <p:spPr>
          <a:xfrm>
            <a:off x="1829338" y="4306424"/>
            <a:ext cx="8879997"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14" name="Text Placeholder 11">
            <a:extLst>
              <a:ext uri="{FF2B5EF4-FFF2-40B4-BE49-F238E27FC236}">
                <a16:creationId xmlns:a16="http://schemas.microsoft.com/office/drawing/2014/main" id="{03E98B70-B065-FA6E-B809-492A9C9B547C}"/>
              </a:ext>
            </a:extLst>
          </p:cNvPr>
          <p:cNvSpPr>
            <a:spLocks noGrp="1"/>
          </p:cNvSpPr>
          <p:nvPr>
            <p:ph type="body" sz="quarter" idx="89" hasCustomPrompt="1"/>
          </p:nvPr>
        </p:nvSpPr>
        <p:spPr>
          <a:xfrm>
            <a:off x="1829338" y="4561037"/>
            <a:ext cx="8879997"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sp>
        <p:nvSpPr>
          <p:cNvPr id="15" name="Picture Placeholder 5">
            <a:extLst>
              <a:ext uri="{FF2B5EF4-FFF2-40B4-BE49-F238E27FC236}">
                <a16:creationId xmlns:a16="http://schemas.microsoft.com/office/drawing/2014/main" id="{CCC0B9F8-4E9A-E563-21BA-DCFF67E8AC47}"/>
              </a:ext>
            </a:extLst>
          </p:cNvPr>
          <p:cNvSpPr>
            <a:spLocks noGrp="1"/>
          </p:cNvSpPr>
          <p:nvPr>
            <p:ph type="pic" sz="quarter" idx="90" hasCustomPrompt="1"/>
          </p:nvPr>
        </p:nvSpPr>
        <p:spPr>
          <a:xfrm>
            <a:off x="1113313" y="5079240"/>
            <a:ext cx="480000" cy="480000"/>
          </a:xfrm>
          <a:prstGeom prst="rect">
            <a:avLst/>
          </a:prstGeom>
          <a:solidFill>
            <a:schemeClr val="accent2">
              <a:alpha val="10000"/>
            </a:schemeClr>
          </a:solidFill>
        </p:spPr>
        <p:txBody>
          <a:bodyPr vert="horz" lIns="0" tIns="0" rIns="0" bIns="90000">
            <a:no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QR</a:t>
            </a:r>
            <a:r>
              <a:rPr lang="x-none"/>
              <a:t>:</a:t>
            </a:r>
            <a:br>
              <a:rPr lang="en-US"/>
            </a:br>
            <a:r>
              <a:rPr lang="en-US"/>
              <a:t>1x1cm</a:t>
            </a:r>
          </a:p>
        </p:txBody>
      </p:sp>
      <p:sp>
        <p:nvSpPr>
          <p:cNvPr id="16" name="Text Placeholder 11">
            <a:extLst>
              <a:ext uri="{FF2B5EF4-FFF2-40B4-BE49-F238E27FC236}">
                <a16:creationId xmlns:a16="http://schemas.microsoft.com/office/drawing/2014/main" id="{C5BA8B8C-14CF-222B-6A0F-3C6CAF92E072}"/>
              </a:ext>
            </a:extLst>
          </p:cNvPr>
          <p:cNvSpPr>
            <a:spLocks noGrp="1"/>
          </p:cNvSpPr>
          <p:nvPr>
            <p:ph type="body" sz="quarter" idx="70" hasCustomPrompt="1"/>
          </p:nvPr>
        </p:nvSpPr>
        <p:spPr>
          <a:xfrm>
            <a:off x="1829337" y="1452401"/>
            <a:ext cx="8879996"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17" name="Text Placeholder 11">
            <a:extLst>
              <a:ext uri="{FF2B5EF4-FFF2-40B4-BE49-F238E27FC236}">
                <a16:creationId xmlns:a16="http://schemas.microsoft.com/office/drawing/2014/main" id="{8C0259DD-8422-7CDE-EF70-4A6F7949FF37}"/>
              </a:ext>
            </a:extLst>
          </p:cNvPr>
          <p:cNvSpPr>
            <a:spLocks noGrp="1"/>
          </p:cNvSpPr>
          <p:nvPr>
            <p:ph type="body" sz="quarter" idx="71" hasCustomPrompt="1"/>
          </p:nvPr>
        </p:nvSpPr>
        <p:spPr>
          <a:xfrm>
            <a:off x="1829337" y="1202343"/>
            <a:ext cx="8879996"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18" name="Text Placeholder 11">
            <a:extLst>
              <a:ext uri="{FF2B5EF4-FFF2-40B4-BE49-F238E27FC236}">
                <a16:creationId xmlns:a16="http://schemas.microsoft.com/office/drawing/2014/main" id="{980DF89F-690B-62E9-0F5D-794AA307E800}"/>
              </a:ext>
            </a:extLst>
          </p:cNvPr>
          <p:cNvSpPr>
            <a:spLocks noGrp="1"/>
          </p:cNvSpPr>
          <p:nvPr>
            <p:ph type="body" sz="quarter" idx="72" hasCustomPrompt="1"/>
          </p:nvPr>
        </p:nvSpPr>
        <p:spPr>
          <a:xfrm>
            <a:off x="1829337" y="1708507"/>
            <a:ext cx="8879996"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19" name="Text Placeholder 11">
            <a:extLst>
              <a:ext uri="{FF2B5EF4-FFF2-40B4-BE49-F238E27FC236}">
                <a16:creationId xmlns:a16="http://schemas.microsoft.com/office/drawing/2014/main" id="{88299E56-C02E-B66F-E5E3-ADE50E20951E}"/>
              </a:ext>
            </a:extLst>
          </p:cNvPr>
          <p:cNvSpPr>
            <a:spLocks noGrp="1"/>
          </p:cNvSpPr>
          <p:nvPr>
            <p:ph type="body" sz="quarter" idx="74" hasCustomPrompt="1"/>
          </p:nvPr>
        </p:nvSpPr>
        <p:spPr>
          <a:xfrm>
            <a:off x="1829337" y="1963120"/>
            <a:ext cx="8879996"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pic>
        <p:nvPicPr>
          <p:cNvPr id="28" name="Picture 27">
            <a:extLst>
              <a:ext uri="{FF2B5EF4-FFF2-40B4-BE49-F238E27FC236}">
                <a16:creationId xmlns:a16="http://schemas.microsoft.com/office/drawing/2014/main" id="{F60496ED-7F87-77C6-5B0D-0A187BDC4FDF}"/>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5" name="Slide Number Placeholder 8">
            <a:extLst>
              <a:ext uri="{FF2B5EF4-FFF2-40B4-BE49-F238E27FC236}">
                <a16:creationId xmlns:a16="http://schemas.microsoft.com/office/drawing/2014/main" id="{149AF62E-940E-B3B2-7333-915640FF360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11">
            <a:extLst>
              <a:ext uri="{FF2B5EF4-FFF2-40B4-BE49-F238E27FC236}">
                <a16:creationId xmlns:a16="http://schemas.microsoft.com/office/drawing/2014/main" id="{0B276476-FEE7-8892-C422-BE0F0CE24ADB}"/>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3" name="Text Placeholder 11">
            <a:extLst>
              <a:ext uri="{FF2B5EF4-FFF2-40B4-BE49-F238E27FC236}">
                <a16:creationId xmlns:a16="http://schemas.microsoft.com/office/drawing/2014/main" id="{96D07568-80BB-230E-B6CC-1A3484DEE123}"/>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142026523"/>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C7C851BA-E7D8-D91E-A908-F8FF93DC774E}"/>
              </a:ext>
            </a:extLst>
          </p:cNvPr>
          <p:cNvSpPr>
            <a:spLocks noGrp="1"/>
          </p:cNvSpPr>
          <p:nvPr>
            <p:ph type="pic" sz="quarter" idx="17" hasCustomPrompt="1"/>
          </p:nvPr>
        </p:nvSpPr>
        <p:spPr>
          <a:xfrm>
            <a:off x="608349" y="1200000"/>
            <a:ext cx="2400000" cy="1200000"/>
          </a:xfrm>
          <a:prstGeom prst="rect">
            <a:avLst/>
          </a:prstGeom>
          <a:solidFill>
            <a:schemeClr val="accent2">
              <a:alpha val="10000"/>
            </a:schemeClr>
          </a:solidFill>
        </p:spPr>
        <p:txBody>
          <a:bodyPr vert="horz" lIns="0" tIns="0" rIns="0" bIns="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Research Institute Logo</a:t>
            </a:r>
            <a:r>
              <a:rPr lang="x-none"/>
              <a:t>:</a:t>
            </a:r>
            <a:br>
              <a:rPr lang="en-US"/>
            </a:br>
            <a:r>
              <a:rPr lang="en-US"/>
              <a:t>Maximum H2.5 x W5cm</a:t>
            </a:r>
          </a:p>
        </p:txBody>
      </p:sp>
      <p:sp>
        <p:nvSpPr>
          <p:cNvPr id="4" name="Picture Placeholder 5">
            <a:extLst>
              <a:ext uri="{FF2B5EF4-FFF2-40B4-BE49-F238E27FC236}">
                <a16:creationId xmlns:a16="http://schemas.microsoft.com/office/drawing/2014/main" id="{5F25F639-F22D-2CF7-0988-910DF7152714}"/>
              </a:ext>
            </a:extLst>
          </p:cNvPr>
          <p:cNvSpPr>
            <a:spLocks noGrp="1"/>
          </p:cNvSpPr>
          <p:nvPr>
            <p:ph type="pic" sz="quarter" idx="25" hasCustomPrompt="1"/>
          </p:nvPr>
        </p:nvSpPr>
        <p:spPr>
          <a:xfrm>
            <a:off x="608349" y="2892805"/>
            <a:ext cx="2400000" cy="1200000"/>
          </a:xfrm>
          <a:prstGeom prst="rect">
            <a:avLst/>
          </a:prstGeom>
          <a:solidFill>
            <a:schemeClr val="accent2">
              <a:alpha val="10000"/>
            </a:schemeClr>
          </a:solidFill>
        </p:spPr>
        <p:txBody>
          <a:bodyPr vert="horz" lIns="0" tIns="0" rIns="0" bIns="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Research Institute Logo</a:t>
            </a:r>
            <a:r>
              <a:rPr lang="x-none"/>
              <a:t>:</a:t>
            </a:r>
            <a:br>
              <a:rPr lang="en-US"/>
            </a:br>
            <a:r>
              <a:rPr lang="en-US"/>
              <a:t>Maximum H2.5 x W5cm</a:t>
            </a:r>
          </a:p>
        </p:txBody>
      </p:sp>
      <p:sp>
        <p:nvSpPr>
          <p:cNvPr id="5" name="Text Placeholder 11">
            <a:extLst>
              <a:ext uri="{FF2B5EF4-FFF2-40B4-BE49-F238E27FC236}">
                <a16:creationId xmlns:a16="http://schemas.microsoft.com/office/drawing/2014/main" id="{4C4AEE83-DE53-77EE-ACD9-56BF69405A34}"/>
              </a:ext>
            </a:extLst>
          </p:cNvPr>
          <p:cNvSpPr>
            <a:spLocks noGrp="1"/>
          </p:cNvSpPr>
          <p:nvPr>
            <p:ph type="body" sz="quarter" idx="26" hasCustomPrompt="1"/>
          </p:nvPr>
        </p:nvSpPr>
        <p:spPr>
          <a:xfrm>
            <a:off x="3488349" y="3151251"/>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6" name="Text Placeholder 11">
            <a:extLst>
              <a:ext uri="{FF2B5EF4-FFF2-40B4-BE49-F238E27FC236}">
                <a16:creationId xmlns:a16="http://schemas.microsoft.com/office/drawing/2014/main" id="{EB850C0F-D1C9-B4B3-7A6B-94010382E579}"/>
              </a:ext>
            </a:extLst>
          </p:cNvPr>
          <p:cNvSpPr>
            <a:spLocks noGrp="1"/>
          </p:cNvSpPr>
          <p:nvPr>
            <p:ph type="body" sz="quarter" idx="27" hasCustomPrompt="1"/>
          </p:nvPr>
        </p:nvSpPr>
        <p:spPr>
          <a:xfrm>
            <a:off x="3488349" y="2893977"/>
            <a:ext cx="4560000"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7" name="Text Placeholder 11">
            <a:extLst>
              <a:ext uri="{FF2B5EF4-FFF2-40B4-BE49-F238E27FC236}">
                <a16:creationId xmlns:a16="http://schemas.microsoft.com/office/drawing/2014/main" id="{6D0BE15A-1D95-1695-0F91-15DE47029578}"/>
              </a:ext>
            </a:extLst>
          </p:cNvPr>
          <p:cNvSpPr>
            <a:spLocks noGrp="1"/>
          </p:cNvSpPr>
          <p:nvPr>
            <p:ph type="body" sz="quarter" idx="28" hasCustomPrompt="1"/>
          </p:nvPr>
        </p:nvSpPr>
        <p:spPr>
          <a:xfrm>
            <a:off x="3488349" y="3407356"/>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8" name="Text Placeholder 11">
            <a:extLst>
              <a:ext uri="{FF2B5EF4-FFF2-40B4-BE49-F238E27FC236}">
                <a16:creationId xmlns:a16="http://schemas.microsoft.com/office/drawing/2014/main" id="{3107A42B-9AE3-BCBD-1649-2F50D94A2574}"/>
              </a:ext>
            </a:extLst>
          </p:cNvPr>
          <p:cNvSpPr>
            <a:spLocks noGrp="1"/>
          </p:cNvSpPr>
          <p:nvPr>
            <p:ph type="body" sz="quarter" idx="29" hasCustomPrompt="1"/>
          </p:nvPr>
        </p:nvSpPr>
        <p:spPr>
          <a:xfrm>
            <a:off x="3488349" y="3662135"/>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Tel</a:t>
            </a:r>
          </a:p>
        </p:txBody>
      </p:sp>
      <p:sp>
        <p:nvSpPr>
          <p:cNvPr id="9" name="Text Placeholder 11">
            <a:extLst>
              <a:ext uri="{FF2B5EF4-FFF2-40B4-BE49-F238E27FC236}">
                <a16:creationId xmlns:a16="http://schemas.microsoft.com/office/drawing/2014/main" id="{E3C2971E-7C70-2980-5D3C-14DF82BA8825}"/>
              </a:ext>
            </a:extLst>
          </p:cNvPr>
          <p:cNvSpPr>
            <a:spLocks noGrp="1"/>
          </p:cNvSpPr>
          <p:nvPr>
            <p:ph type="body" sz="quarter" idx="30" hasCustomPrompt="1"/>
          </p:nvPr>
        </p:nvSpPr>
        <p:spPr>
          <a:xfrm>
            <a:off x="3488349" y="3912837"/>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sp>
        <p:nvSpPr>
          <p:cNvPr id="10" name="Picture Placeholder 5">
            <a:extLst>
              <a:ext uri="{FF2B5EF4-FFF2-40B4-BE49-F238E27FC236}">
                <a16:creationId xmlns:a16="http://schemas.microsoft.com/office/drawing/2014/main" id="{20316936-0131-9B83-5FB2-250F57F67446}"/>
              </a:ext>
            </a:extLst>
          </p:cNvPr>
          <p:cNvSpPr>
            <a:spLocks noGrp="1"/>
          </p:cNvSpPr>
          <p:nvPr>
            <p:ph type="pic" sz="quarter" idx="31" hasCustomPrompt="1"/>
          </p:nvPr>
        </p:nvSpPr>
        <p:spPr>
          <a:xfrm>
            <a:off x="608349" y="4585612"/>
            <a:ext cx="2400000" cy="1200000"/>
          </a:xfrm>
          <a:prstGeom prst="rect">
            <a:avLst/>
          </a:prstGeom>
          <a:solidFill>
            <a:schemeClr val="accent2">
              <a:alpha val="10000"/>
            </a:schemeClr>
          </a:solidFill>
        </p:spPr>
        <p:txBody>
          <a:bodyPr vert="horz" lIns="0" tIns="0" rIns="0" bIns="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Research Institute Logo</a:t>
            </a:r>
            <a:r>
              <a:rPr lang="x-none"/>
              <a:t>:</a:t>
            </a:r>
            <a:br>
              <a:rPr lang="en-US"/>
            </a:br>
            <a:r>
              <a:rPr lang="en-US"/>
              <a:t>Maximum H2.5 x W5cm</a:t>
            </a:r>
          </a:p>
        </p:txBody>
      </p:sp>
      <p:sp>
        <p:nvSpPr>
          <p:cNvPr id="12" name="Text Placeholder 9">
            <a:extLst>
              <a:ext uri="{FF2B5EF4-FFF2-40B4-BE49-F238E27FC236}">
                <a16:creationId xmlns:a16="http://schemas.microsoft.com/office/drawing/2014/main" id="{1C955F4E-5CCC-1F36-8AD6-03717A695D14}"/>
              </a:ext>
            </a:extLst>
          </p:cNvPr>
          <p:cNvSpPr>
            <a:spLocks noGrp="1"/>
          </p:cNvSpPr>
          <p:nvPr>
            <p:ph type="body" sz="quarter" idx="10" hasCustomPrompt="1"/>
          </p:nvPr>
        </p:nvSpPr>
        <p:spPr>
          <a:xfrm>
            <a:off x="608350" y="336000"/>
            <a:ext cx="7439991"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Contact Us: Open Sans, bold 28pt</a:t>
            </a:r>
            <a:endParaRPr lang="en-US" dirty="0"/>
          </a:p>
        </p:txBody>
      </p:sp>
      <p:sp>
        <p:nvSpPr>
          <p:cNvPr id="13" name="Text Placeholder 11">
            <a:extLst>
              <a:ext uri="{FF2B5EF4-FFF2-40B4-BE49-F238E27FC236}">
                <a16:creationId xmlns:a16="http://schemas.microsoft.com/office/drawing/2014/main" id="{FAF96133-4D13-D783-A099-DAC442A99004}"/>
              </a:ext>
            </a:extLst>
          </p:cNvPr>
          <p:cNvSpPr>
            <a:spLocks noGrp="1"/>
          </p:cNvSpPr>
          <p:nvPr>
            <p:ph type="body" sz="quarter" idx="65" hasCustomPrompt="1"/>
          </p:nvPr>
        </p:nvSpPr>
        <p:spPr>
          <a:xfrm>
            <a:off x="3488349" y="4835671"/>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14" name="Text Placeholder 11">
            <a:extLst>
              <a:ext uri="{FF2B5EF4-FFF2-40B4-BE49-F238E27FC236}">
                <a16:creationId xmlns:a16="http://schemas.microsoft.com/office/drawing/2014/main" id="{2B891AF2-5D36-B8D4-2178-FB9C10A006E9}"/>
              </a:ext>
            </a:extLst>
          </p:cNvPr>
          <p:cNvSpPr>
            <a:spLocks noGrp="1"/>
          </p:cNvSpPr>
          <p:nvPr>
            <p:ph type="body" sz="quarter" idx="66" hasCustomPrompt="1"/>
          </p:nvPr>
        </p:nvSpPr>
        <p:spPr>
          <a:xfrm>
            <a:off x="3488349" y="4585612"/>
            <a:ext cx="4560000"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15" name="Text Placeholder 11">
            <a:extLst>
              <a:ext uri="{FF2B5EF4-FFF2-40B4-BE49-F238E27FC236}">
                <a16:creationId xmlns:a16="http://schemas.microsoft.com/office/drawing/2014/main" id="{FA868BF0-87EB-28A3-7DF9-B0D0AF4DCA6E}"/>
              </a:ext>
            </a:extLst>
          </p:cNvPr>
          <p:cNvSpPr>
            <a:spLocks noGrp="1"/>
          </p:cNvSpPr>
          <p:nvPr>
            <p:ph type="body" sz="quarter" idx="67" hasCustomPrompt="1"/>
          </p:nvPr>
        </p:nvSpPr>
        <p:spPr>
          <a:xfrm>
            <a:off x="3488349" y="5091776"/>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16" name="Text Placeholder 11">
            <a:extLst>
              <a:ext uri="{FF2B5EF4-FFF2-40B4-BE49-F238E27FC236}">
                <a16:creationId xmlns:a16="http://schemas.microsoft.com/office/drawing/2014/main" id="{A25C42D5-292A-E4BA-9073-C8FEB70A4607}"/>
              </a:ext>
            </a:extLst>
          </p:cNvPr>
          <p:cNvSpPr>
            <a:spLocks noGrp="1"/>
          </p:cNvSpPr>
          <p:nvPr>
            <p:ph type="body" sz="quarter" idx="68" hasCustomPrompt="1"/>
          </p:nvPr>
        </p:nvSpPr>
        <p:spPr>
          <a:xfrm>
            <a:off x="3488349" y="5346555"/>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Tel</a:t>
            </a:r>
          </a:p>
        </p:txBody>
      </p:sp>
      <p:sp>
        <p:nvSpPr>
          <p:cNvPr id="17" name="Text Placeholder 11">
            <a:extLst>
              <a:ext uri="{FF2B5EF4-FFF2-40B4-BE49-F238E27FC236}">
                <a16:creationId xmlns:a16="http://schemas.microsoft.com/office/drawing/2014/main" id="{6E7CDB07-96CF-0463-456F-581B5CF1F1C7}"/>
              </a:ext>
            </a:extLst>
          </p:cNvPr>
          <p:cNvSpPr>
            <a:spLocks noGrp="1"/>
          </p:cNvSpPr>
          <p:nvPr>
            <p:ph type="body" sz="quarter" idx="69" hasCustomPrompt="1"/>
          </p:nvPr>
        </p:nvSpPr>
        <p:spPr>
          <a:xfrm>
            <a:off x="3488349" y="5604472"/>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sp>
        <p:nvSpPr>
          <p:cNvPr id="18" name="Text Placeholder 11">
            <a:extLst>
              <a:ext uri="{FF2B5EF4-FFF2-40B4-BE49-F238E27FC236}">
                <a16:creationId xmlns:a16="http://schemas.microsoft.com/office/drawing/2014/main" id="{4BEC0909-3505-968B-1D35-CDFE8A726BBD}"/>
              </a:ext>
            </a:extLst>
          </p:cNvPr>
          <p:cNvSpPr>
            <a:spLocks noGrp="1"/>
          </p:cNvSpPr>
          <p:nvPr>
            <p:ph type="body" sz="quarter" idx="70" hasCustomPrompt="1"/>
          </p:nvPr>
        </p:nvSpPr>
        <p:spPr>
          <a:xfrm>
            <a:off x="3488349" y="1452401"/>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19" name="Text Placeholder 11">
            <a:extLst>
              <a:ext uri="{FF2B5EF4-FFF2-40B4-BE49-F238E27FC236}">
                <a16:creationId xmlns:a16="http://schemas.microsoft.com/office/drawing/2014/main" id="{24C7B65A-A2F4-7689-DA0D-C10C65294BA7}"/>
              </a:ext>
            </a:extLst>
          </p:cNvPr>
          <p:cNvSpPr>
            <a:spLocks noGrp="1"/>
          </p:cNvSpPr>
          <p:nvPr>
            <p:ph type="body" sz="quarter" idx="71" hasCustomPrompt="1"/>
          </p:nvPr>
        </p:nvSpPr>
        <p:spPr>
          <a:xfrm>
            <a:off x="3488349" y="1202343"/>
            <a:ext cx="4560000"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20" name="Text Placeholder 11">
            <a:extLst>
              <a:ext uri="{FF2B5EF4-FFF2-40B4-BE49-F238E27FC236}">
                <a16:creationId xmlns:a16="http://schemas.microsoft.com/office/drawing/2014/main" id="{9CF19B1E-7BD1-1570-6F01-837996AD2E6F}"/>
              </a:ext>
            </a:extLst>
          </p:cNvPr>
          <p:cNvSpPr>
            <a:spLocks noGrp="1"/>
          </p:cNvSpPr>
          <p:nvPr>
            <p:ph type="body" sz="quarter" idx="72" hasCustomPrompt="1"/>
          </p:nvPr>
        </p:nvSpPr>
        <p:spPr>
          <a:xfrm>
            <a:off x="3488349" y="1708507"/>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21" name="Text Placeholder 11">
            <a:extLst>
              <a:ext uri="{FF2B5EF4-FFF2-40B4-BE49-F238E27FC236}">
                <a16:creationId xmlns:a16="http://schemas.microsoft.com/office/drawing/2014/main" id="{03AF46E5-C40D-704E-8892-FDB12946CF68}"/>
              </a:ext>
            </a:extLst>
          </p:cNvPr>
          <p:cNvSpPr>
            <a:spLocks noGrp="1"/>
          </p:cNvSpPr>
          <p:nvPr>
            <p:ph type="body" sz="quarter" idx="73" hasCustomPrompt="1"/>
          </p:nvPr>
        </p:nvSpPr>
        <p:spPr>
          <a:xfrm>
            <a:off x="3488349" y="1963285"/>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Tel</a:t>
            </a:r>
          </a:p>
        </p:txBody>
      </p:sp>
      <p:sp>
        <p:nvSpPr>
          <p:cNvPr id="22" name="Text Placeholder 11">
            <a:extLst>
              <a:ext uri="{FF2B5EF4-FFF2-40B4-BE49-F238E27FC236}">
                <a16:creationId xmlns:a16="http://schemas.microsoft.com/office/drawing/2014/main" id="{F301CD73-80AC-337C-49C4-41E7C820232E}"/>
              </a:ext>
            </a:extLst>
          </p:cNvPr>
          <p:cNvSpPr>
            <a:spLocks noGrp="1"/>
          </p:cNvSpPr>
          <p:nvPr>
            <p:ph type="body" sz="quarter" idx="74" hasCustomPrompt="1"/>
          </p:nvPr>
        </p:nvSpPr>
        <p:spPr>
          <a:xfrm>
            <a:off x="3488349" y="2221203"/>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pic>
        <p:nvPicPr>
          <p:cNvPr id="32" name="Picture 31">
            <a:extLst>
              <a:ext uri="{FF2B5EF4-FFF2-40B4-BE49-F238E27FC236}">
                <a16:creationId xmlns:a16="http://schemas.microsoft.com/office/drawing/2014/main" id="{65237E52-E8F4-11AE-F5BF-5F11666FF1D9}"/>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2" name="Slide Number Placeholder 8">
            <a:extLst>
              <a:ext uri="{FF2B5EF4-FFF2-40B4-BE49-F238E27FC236}">
                <a16:creationId xmlns:a16="http://schemas.microsoft.com/office/drawing/2014/main" id="{79D8F9B1-AE3B-0922-53F0-86502728A2A4}"/>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 Placeholder 11">
            <a:extLst>
              <a:ext uri="{FF2B5EF4-FFF2-40B4-BE49-F238E27FC236}">
                <a16:creationId xmlns:a16="http://schemas.microsoft.com/office/drawing/2014/main" id="{07538C67-D39D-43D8-731D-4E6318432D0D}"/>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23" name="Text Placeholder 11">
            <a:extLst>
              <a:ext uri="{FF2B5EF4-FFF2-40B4-BE49-F238E27FC236}">
                <a16:creationId xmlns:a16="http://schemas.microsoft.com/office/drawing/2014/main" id="{00E8E27A-7D4A-3645-AC56-1447AA3D1B84}"/>
              </a:ext>
            </a:extLst>
          </p:cNvPr>
          <p:cNvSpPr>
            <a:spLocks noGrp="1"/>
          </p:cNvSpPr>
          <p:nvPr>
            <p:ph type="body" sz="quarter" idx="7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2439166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35B0AF7F-232A-FC49-9C05-0D39847B5CA9}"/>
              </a:ext>
            </a:extLst>
          </p:cNvPr>
          <p:cNvSpPr>
            <a:spLocks noGrp="1"/>
          </p:cNvSpPr>
          <p:nvPr>
            <p:ph type="body" sz="quarter" idx="10" hasCustomPrompt="1"/>
          </p:nvPr>
        </p:nvSpPr>
        <p:spPr>
          <a:xfrm>
            <a:off x="628332" y="342691"/>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Table of Contents - Open Sans, bold 28pt, left align</a:t>
            </a:r>
            <a:endParaRPr lang="en-US" dirty="0"/>
          </a:p>
        </p:txBody>
      </p:sp>
      <p:sp>
        <p:nvSpPr>
          <p:cNvPr id="65" name="Text Placeholder 11">
            <a:extLst>
              <a:ext uri="{FF2B5EF4-FFF2-40B4-BE49-F238E27FC236}">
                <a16:creationId xmlns:a16="http://schemas.microsoft.com/office/drawing/2014/main" id="{8AFBAC35-B6DE-B23E-DE9C-D024E06AD7FD}"/>
              </a:ext>
            </a:extLst>
          </p:cNvPr>
          <p:cNvSpPr>
            <a:spLocks noGrp="1"/>
          </p:cNvSpPr>
          <p:nvPr>
            <p:ph type="body" sz="quarter" idx="67" hasCustomPrompt="1"/>
          </p:nvPr>
        </p:nvSpPr>
        <p:spPr>
          <a:xfrm>
            <a:off x="1154171" y="1200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66" name="Text Placeholder 11">
            <a:extLst>
              <a:ext uri="{FF2B5EF4-FFF2-40B4-BE49-F238E27FC236}">
                <a16:creationId xmlns:a16="http://schemas.microsoft.com/office/drawing/2014/main" id="{62999B67-A100-B7E6-1008-43776E8680D6}"/>
              </a:ext>
            </a:extLst>
          </p:cNvPr>
          <p:cNvSpPr>
            <a:spLocks noGrp="1"/>
          </p:cNvSpPr>
          <p:nvPr>
            <p:ph type="body" sz="quarter" idx="68" hasCustomPrompt="1"/>
          </p:nvPr>
        </p:nvSpPr>
        <p:spPr>
          <a:xfrm>
            <a:off x="10259233" y="1200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67" name="Text Placeholder 11">
            <a:extLst>
              <a:ext uri="{FF2B5EF4-FFF2-40B4-BE49-F238E27FC236}">
                <a16:creationId xmlns:a16="http://schemas.microsoft.com/office/drawing/2014/main" id="{A27DC414-EBC6-8631-E039-4F783D9726F1}"/>
              </a:ext>
            </a:extLst>
          </p:cNvPr>
          <p:cNvSpPr>
            <a:spLocks noGrp="1"/>
          </p:cNvSpPr>
          <p:nvPr>
            <p:ph type="body" sz="quarter" idx="69" hasCustomPrompt="1"/>
          </p:nvPr>
        </p:nvSpPr>
        <p:spPr>
          <a:xfrm>
            <a:off x="659742" y="1200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1.</a:t>
            </a:r>
          </a:p>
        </p:txBody>
      </p:sp>
      <p:sp>
        <p:nvSpPr>
          <p:cNvPr id="71" name="Text Placeholder 11">
            <a:extLst>
              <a:ext uri="{FF2B5EF4-FFF2-40B4-BE49-F238E27FC236}">
                <a16:creationId xmlns:a16="http://schemas.microsoft.com/office/drawing/2014/main" id="{68F021E3-261D-6459-B4D6-83019AE764B3}"/>
              </a:ext>
            </a:extLst>
          </p:cNvPr>
          <p:cNvSpPr>
            <a:spLocks noGrp="1"/>
          </p:cNvSpPr>
          <p:nvPr>
            <p:ph type="body" sz="quarter" idx="73" hasCustomPrompt="1"/>
          </p:nvPr>
        </p:nvSpPr>
        <p:spPr>
          <a:xfrm>
            <a:off x="1147470" y="1584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72" name="Text Placeholder 11">
            <a:extLst>
              <a:ext uri="{FF2B5EF4-FFF2-40B4-BE49-F238E27FC236}">
                <a16:creationId xmlns:a16="http://schemas.microsoft.com/office/drawing/2014/main" id="{EE72FAF5-4D23-ED41-F60B-98966C9C72A8}"/>
              </a:ext>
            </a:extLst>
          </p:cNvPr>
          <p:cNvSpPr>
            <a:spLocks noGrp="1"/>
          </p:cNvSpPr>
          <p:nvPr>
            <p:ph type="body" sz="quarter" idx="74" hasCustomPrompt="1"/>
          </p:nvPr>
        </p:nvSpPr>
        <p:spPr>
          <a:xfrm>
            <a:off x="10259233" y="1584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73" name="Text Placeholder 11">
            <a:extLst>
              <a:ext uri="{FF2B5EF4-FFF2-40B4-BE49-F238E27FC236}">
                <a16:creationId xmlns:a16="http://schemas.microsoft.com/office/drawing/2014/main" id="{4C78C9B9-6704-2FD4-400E-9352895E4F88}"/>
              </a:ext>
            </a:extLst>
          </p:cNvPr>
          <p:cNvSpPr>
            <a:spLocks noGrp="1"/>
          </p:cNvSpPr>
          <p:nvPr>
            <p:ph type="body" sz="quarter" idx="75" hasCustomPrompt="1"/>
          </p:nvPr>
        </p:nvSpPr>
        <p:spPr>
          <a:xfrm>
            <a:off x="653041" y="1584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2.</a:t>
            </a:r>
          </a:p>
        </p:txBody>
      </p:sp>
      <p:sp>
        <p:nvSpPr>
          <p:cNvPr id="77" name="Text Placeholder 11">
            <a:extLst>
              <a:ext uri="{FF2B5EF4-FFF2-40B4-BE49-F238E27FC236}">
                <a16:creationId xmlns:a16="http://schemas.microsoft.com/office/drawing/2014/main" id="{55FDA1D9-5994-BAF1-DCA7-260129D5192C}"/>
              </a:ext>
            </a:extLst>
          </p:cNvPr>
          <p:cNvSpPr>
            <a:spLocks noGrp="1"/>
          </p:cNvSpPr>
          <p:nvPr>
            <p:ph type="body" sz="quarter" idx="79" hasCustomPrompt="1"/>
          </p:nvPr>
        </p:nvSpPr>
        <p:spPr>
          <a:xfrm>
            <a:off x="1147466" y="1968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78" name="Text Placeholder 11">
            <a:extLst>
              <a:ext uri="{FF2B5EF4-FFF2-40B4-BE49-F238E27FC236}">
                <a16:creationId xmlns:a16="http://schemas.microsoft.com/office/drawing/2014/main" id="{4EB77528-3A74-ADE3-8759-4BBE259DA8FE}"/>
              </a:ext>
            </a:extLst>
          </p:cNvPr>
          <p:cNvSpPr>
            <a:spLocks noGrp="1"/>
          </p:cNvSpPr>
          <p:nvPr>
            <p:ph type="body" sz="quarter" idx="80" hasCustomPrompt="1"/>
          </p:nvPr>
        </p:nvSpPr>
        <p:spPr>
          <a:xfrm>
            <a:off x="10259229" y="1968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79" name="Text Placeholder 11">
            <a:extLst>
              <a:ext uri="{FF2B5EF4-FFF2-40B4-BE49-F238E27FC236}">
                <a16:creationId xmlns:a16="http://schemas.microsoft.com/office/drawing/2014/main" id="{FACFC8A5-7552-B708-F02D-61EA1EA109F8}"/>
              </a:ext>
            </a:extLst>
          </p:cNvPr>
          <p:cNvSpPr>
            <a:spLocks noGrp="1"/>
          </p:cNvSpPr>
          <p:nvPr>
            <p:ph type="body" sz="quarter" idx="81" hasCustomPrompt="1"/>
          </p:nvPr>
        </p:nvSpPr>
        <p:spPr>
          <a:xfrm>
            <a:off x="653037" y="1968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3.</a:t>
            </a:r>
          </a:p>
        </p:txBody>
      </p:sp>
      <p:sp>
        <p:nvSpPr>
          <p:cNvPr id="83" name="Text Placeholder 11">
            <a:extLst>
              <a:ext uri="{FF2B5EF4-FFF2-40B4-BE49-F238E27FC236}">
                <a16:creationId xmlns:a16="http://schemas.microsoft.com/office/drawing/2014/main" id="{60F404A4-F218-D137-73A8-6EE866166EED}"/>
              </a:ext>
            </a:extLst>
          </p:cNvPr>
          <p:cNvSpPr>
            <a:spLocks noGrp="1"/>
          </p:cNvSpPr>
          <p:nvPr>
            <p:ph type="body" sz="quarter" idx="85" hasCustomPrompt="1"/>
          </p:nvPr>
        </p:nvSpPr>
        <p:spPr>
          <a:xfrm>
            <a:off x="1147466" y="2352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84" name="Text Placeholder 11">
            <a:extLst>
              <a:ext uri="{FF2B5EF4-FFF2-40B4-BE49-F238E27FC236}">
                <a16:creationId xmlns:a16="http://schemas.microsoft.com/office/drawing/2014/main" id="{7DC1FEB0-CCB3-2A52-4F1D-FC56B403727E}"/>
              </a:ext>
            </a:extLst>
          </p:cNvPr>
          <p:cNvSpPr>
            <a:spLocks noGrp="1"/>
          </p:cNvSpPr>
          <p:nvPr>
            <p:ph type="body" sz="quarter" idx="86" hasCustomPrompt="1"/>
          </p:nvPr>
        </p:nvSpPr>
        <p:spPr>
          <a:xfrm>
            <a:off x="10259229" y="2352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85" name="Text Placeholder 11">
            <a:extLst>
              <a:ext uri="{FF2B5EF4-FFF2-40B4-BE49-F238E27FC236}">
                <a16:creationId xmlns:a16="http://schemas.microsoft.com/office/drawing/2014/main" id="{B063EB80-4F5F-C80E-6C18-E150E00ED91D}"/>
              </a:ext>
            </a:extLst>
          </p:cNvPr>
          <p:cNvSpPr>
            <a:spLocks noGrp="1"/>
          </p:cNvSpPr>
          <p:nvPr>
            <p:ph type="body" sz="quarter" idx="87" hasCustomPrompt="1"/>
          </p:nvPr>
        </p:nvSpPr>
        <p:spPr>
          <a:xfrm>
            <a:off x="653037" y="2352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4.</a:t>
            </a:r>
          </a:p>
        </p:txBody>
      </p:sp>
      <p:sp>
        <p:nvSpPr>
          <p:cNvPr id="89" name="Text Placeholder 11">
            <a:extLst>
              <a:ext uri="{FF2B5EF4-FFF2-40B4-BE49-F238E27FC236}">
                <a16:creationId xmlns:a16="http://schemas.microsoft.com/office/drawing/2014/main" id="{2940959A-81B8-3D11-3FB3-702200734372}"/>
              </a:ext>
            </a:extLst>
          </p:cNvPr>
          <p:cNvSpPr>
            <a:spLocks noGrp="1"/>
          </p:cNvSpPr>
          <p:nvPr>
            <p:ph type="body" sz="quarter" idx="91" hasCustomPrompt="1"/>
          </p:nvPr>
        </p:nvSpPr>
        <p:spPr>
          <a:xfrm>
            <a:off x="1154171" y="2736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90" name="Text Placeholder 11">
            <a:extLst>
              <a:ext uri="{FF2B5EF4-FFF2-40B4-BE49-F238E27FC236}">
                <a16:creationId xmlns:a16="http://schemas.microsoft.com/office/drawing/2014/main" id="{71D132A0-A23D-7C21-CB5C-2A164B7A5781}"/>
              </a:ext>
            </a:extLst>
          </p:cNvPr>
          <p:cNvSpPr>
            <a:spLocks noGrp="1"/>
          </p:cNvSpPr>
          <p:nvPr>
            <p:ph type="body" sz="quarter" idx="92" hasCustomPrompt="1"/>
          </p:nvPr>
        </p:nvSpPr>
        <p:spPr>
          <a:xfrm>
            <a:off x="10265932" y="2736000"/>
            <a:ext cx="480000"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91" name="Text Placeholder 11">
            <a:extLst>
              <a:ext uri="{FF2B5EF4-FFF2-40B4-BE49-F238E27FC236}">
                <a16:creationId xmlns:a16="http://schemas.microsoft.com/office/drawing/2014/main" id="{4A56A2A4-AAF3-E4FE-EC7F-5C53A22603DE}"/>
              </a:ext>
            </a:extLst>
          </p:cNvPr>
          <p:cNvSpPr>
            <a:spLocks noGrp="1"/>
          </p:cNvSpPr>
          <p:nvPr>
            <p:ph type="body" sz="quarter" idx="93" hasCustomPrompt="1"/>
          </p:nvPr>
        </p:nvSpPr>
        <p:spPr>
          <a:xfrm>
            <a:off x="659743" y="2736000"/>
            <a:ext cx="48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5.</a:t>
            </a:r>
          </a:p>
        </p:txBody>
      </p:sp>
      <p:sp>
        <p:nvSpPr>
          <p:cNvPr id="95" name="Text Placeholder 11">
            <a:extLst>
              <a:ext uri="{FF2B5EF4-FFF2-40B4-BE49-F238E27FC236}">
                <a16:creationId xmlns:a16="http://schemas.microsoft.com/office/drawing/2014/main" id="{0C5722F3-C5CA-646D-4CE5-94D5640CF762}"/>
              </a:ext>
            </a:extLst>
          </p:cNvPr>
          <p:cNvSpPr>
            <a:spLocks noGrp="1"/>
          </p:cNvSpPr>
          <p:nvPr>
            <p:ph type="body" sz="quarter" idx="97" hasCustomPrompt="1"/>
          </p:nvPr>
        </p:nvSpPr>
        <p:spPr>
          <a:xfrm>
            <a:off x="1154168" y="3120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96" name="Text Placeholder 11">
            <a:extLst>
              <a:ext uri="{FF2B5EF4-FFF2-40B4-BE49-F238E27FC236}">
                <a16:creationId xmlns:a16="http://schemas.microsoft.com/office/drawing/2014/main" id="{BDBAC5BF-A224-7D5F-0169-C8E1ED75EB2C}"/>
              </a:ext>
            </a:extLst>
          </p:cNvPr>
          <p:cNvSpPr>
            <a:spLocks noGrp="1"/>
          </p:cNvSpPr>
          <p:nvPr>
            <p:ph type="body" sz="quarter" idx="98" hasCustomPrompt="1"/>
          </p:nvPr>
        </p:nvSpPr>
        <p:spPr>
          <a:xfrm>
            <a:off x="10265932" y="3120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97" name="Text Placeholder 11">
            <a:extLst>
              <a:ext uri="{FF2B5EF4-FFF2-40B4-BE49-F238E27FC236}">
                <a16:creationId xmlns:a16="http://schemas.microsoft.com/office/drawing/2014/main" id="{4FEFDA63-7E4F-6055-C543-262FE6356E27}"/>
              </a:ext>
            </a:extLst>
          </p:cNvPr>
          <p:cNvSpPr>
            <a:spLocks noGrp="1"/>
          </p:cNvSpPr>
          <p:nvPr>
            <p:ph type="body" sz="quarter" idx="99" hasCustomPrompt="1"/>
          </p:nvPr>
        </p:nvSpPr>
        <p:spPr>
          <a:xfrm>
            <a:off x="659740" y="3120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6.</a:t>
            </a:r>
          </a:p>
        </p:txBody>
      </p:sp>
      <p:sp>
        <p:nvSpPr>
          <p:cNvPr id="101" name="Text Placeholder 11">
            <a:extLst>
              <a:ext uri="{FF2B5EF4-FFF2-40B4-BE49-F238E27FC236}">
                <a16:creationId xmlns:a16="http://schemas.microsoft.com/office/drawing/2014/main" id="{F1F8909C-E5BF-1C40-C603-2752E79252B5}"/>
              </a:ext>
            </a:extLst>
          </p:cNvPr>
          <p:cNvSpPr>
            <a:spLocks noGrp="1"/>
          </p:cNvSpPr>
          <p:nvPr>
            <p:ph type="body" sz="quarter" idx="103" hasCustomPrompt="1"/>
          </p:nvPr>
        </p:nvSpPr>
        <p:spPr>
          <a:xfrm>
            <a:off x="1154168" y="3504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102" name="Text Placeholder 11">
            <a:extLst>
              <a:ext uri="{FF2B5EF4-FFF2-40B4-BE49-F238E27FC236}">
                <a16:creationId xmlns:a16="http://schemas.microsoft.com/office/drawing/2014/main" id="{B251328E-67D1-1104-68A8-D9C6E59C53D3}"/>
              </a:ext>
            </a:extLst>
          </p:cNvPr>
          <p:cNvSpPr>
            <a:spLocks noGrp="1"/>
          </p:cNvSpPr>
          <p:nvPr>
            <p:ph type="body" sz="quarter" idx="104" hasCustomPrompt="1"/>
          </p:nvPr>
        </p:nvSpPr>
        <p:spPr>
          <a:xfrm>
            <a:off x="10265932" y="3504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103" name="Text Placeholder 11">
            <a:extLst>
              <a:ext uri="{FF2B5EF4-FFF2-40B4-BE49-F238E27FC236}">
                <a16:creationId xmlns:a16="http://schemas.microsoft.com/office/drawing/2014/main" id="{F4EE0F1B-AF73-1E5A-4E14-A3B6EA68B6C3}"/>
              </a:ext>
            </a:extLst>
          </p:cNvPr>
          <p:cNvSpPr>
            <a:spLocks noGrp="1"/>
          </p:cNvSpPr>
          <p:nvPr>
            <p:ph type="body" sz="quarter" idx="105" hasCustomPrompt="1"/>
          </p:nvPr>
        </p:nvSpPr>
        <p:spPr>
          <a:xfrm>
            <a:off x="659740" y="3504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7.</a:t>
            </a:r>
          </a:p>
        </p:txBody>
      </p:sp>
      <p:sp>
        <p:nvSpPr>
          <p:cNvPr id="107" name="Text Placeholder 11">
            <a:extLst>
              <a:ext uri="{FF2B5EF4-FFF2-40B4-BE49-F238E27FC236}">
                <a16:creationId xmlns:a16="http://schemas.microsoft.com/office/drawing/2014/main" id="{820403D4-4560-EF47-A260-A49F103CADB8}"/>
              </a:ext>
            </a:extLst>
          </p:cNvPr>
          <p:cNvSpPr>
            <a:spLocks noGrp="1"/>
          </p:cNvSpPr>
          <p:nvPr>
            <p:ph type="body" sz="quarter" idx="109" hasCustomPrompt="1"/>
          </p:nvPr>
        </p:nvSpPr>
        <p:spPr>
          <a:xfrm>
            <a:off x="1147466" y="3888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108" name="Text Placeholder 11">
            <a:extLst>
              <a:ext uri="{FF2B5EF4-FFF2-40B4-BE49-F238E27FC236}">
                <a16:creationId xmlns:a16="http://schemas.microsoft.com/office/drawing/2014/main" id="{A61D58D7-58FB-8F92-FDA4-C541910DCC3D}"/>
              </a:ext>
            </a:extLst>
          </p:cNvPr>
          <p:cNvSpPr>
            <a:spLocks noGrp="1"/>
          </p:cNvSpPr>
          <p:nvPr>
            <p:ph type="body" sz="quarter" idx="110" hasCustomPrompt="1"/>
          </p:nvPr>
        </p:nvSpPr>
        <p:spPr>
          <a:xfrm>
            <a:off x="10259229" y="3888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109" name="Text Placeholder 11">
            <a:extLst>
              <a:ext uri="{FF2B5EF4-FFF2-40B4-BE49-F238E27FC236}">
                <a16:creationId xmlns:a16="http://schemas.microsoft.com/office/drawing/2014/main" id="{26449F4A-30B9-A96F-CFD7-91C584153D4A}"/>
              </a:ext>
            </a:extLst>
          </p:cNvPr>
          <p:cNvSpPr>
            <a:spLocks noGrp="1"/>
          </p:cNvSpPr>
          <p:nvPr>
            <p:ph type="body" sz="quarter" idx="111" hasCustomPrompt="1"/>
          </p:nvPr>
        </p:nvSpPr>
        <p:spPr>
          <a:xfrm>
            <a:off x="653037" y="3888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8.</a:t>
            </a:r>
          </a:p>
        </p:txBody>
      </p:sp>
      <p:sp>
        <p:nvSpPr>
          <p:cNvPr id="113" name="Text Placeholder 11">
            <a:extLst>
              <a:ext uri="{FF2B5EF4-FFF2-40B4-BE49-F238E27FC236}">
                <a16:creationId xmlns:a16="http://schemas.microsoft.com/office/drawing/2014/main" id="{AD1C1C07-8769-7C14-588A-A0CC8DBC3DB9}"/>
              </a:ext>
            </a:extLst>
          </p:cNvPr>
          <p:cNvSpPr>
            <a:spLocks noGrp="1"/>
          </p:cNvSpPr>
          <p:nvPr>
            <p:ph type="body" sz="quarter" idx="115" hasCustomPrompt="1"/>
          </p:nvPr>
        </p:nvSpPr>
        <p:spPr>
          <a:xfrm>
            <a:off x="1147466" y="4272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114" name="Text Placeholder 11">
            <a:extLst>
              <a:ext uri="{FF2B5EF4-FFF2-40B4-BE49-F238E27FC236}">
                <a16:creationId xmlns:a16="http://schemas.microsoft.com/office/drawing/2014/main" id="{BA6B3467-AA33-B9F3-2D76-A3C56ACC56CA}"/>
              </a:ext>
            </a:extLst>
          </p:cNvPr>
          <p:cNvSpPr>
            <a:spLocks noGrp="1"/>
          </p:cNvSpPr>
          <p:nvPr>
            <p:ph type="body" sz="quarter" idx="116" hasCustomPrompt="1"/>
          </p:nvPr>
        </p:nvSpPr>
        <p:spPr>
          <a:xfrm>
            <a:off x="10259229" y="4272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115" name="Text Placeholder 11">
            <a:extLst>
              <a:ext uri="{FF2B5EF4-FFF2-40B4-BE49-F238E27FC236}">
                <a16:creationId xmlns:a16="http://schemas.microsoft.com/office/drawing/2014/main" id="{238A2F44-79B8-35A9-4B68-6100D2E54835}"/>
              </a:ext>
            </a:extLst>
          </p:cNvPr>
          <p:cNvSpPr>
            <a:spLocks noGrp="1"/>
          </p:cNvSpPr>
          <p:nvPr>
            <p:ph type="body" sz="quarter" idx="117" hasCustomPrompt="1"/>
          </p:nvPr>
        </p:nvSpPr>
        <p:spPr>
          <a:xfrm>
            <a:off x="653037" y="4272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9.</a:t>
            </a:r>
          </a:p>
        </p:txBody>
      </p:sp>
      <p:sp>
        <p:nvSpPr>
          <p:cNvPr id="119" name="Text Placeholder 11">
            <a:extLst>
              <a:ext uri="{FF2B5EF4-FFF2-40B4-BE49-F238E27FC236}">
                <a16:creationId xmlns:a16="http://schemas.microsoft.com/office/drawing/2014/main" id="{75E0C1CF-26DA-82D7-D61E-2630EFD36F68}"/>
              </a:ext>
            </a:extLst>
          </p:cNvPr>
          <p:cNvSpPr>
            <a:spLocks noGrp="1"/>
          </p:cNvSpPr>
          <p:nvPr>
            <p:ph type="body" sz="quarter" idx="118" hasCustomPrompt="1"/>
          </p:nvPr>
        </p:nvSpPr>
        <p:spPr>
          <a:xfrm>
            <a:off x="1147466" y="4656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120" name="Text Placeholder 11">
            <a:extLst>
              <a:ext uri="{FF2B5EF4-FFF2-40B4-BE49-F238E27FC236}">
                <a16:creationId xmlns:a16="http://schemas.microsoft.com/office/drawing/2014/main" id="{1B8F91A2-F605-ED3E-733D-E466361E18A6}"/>
              </a:ext>
            </a:extLst>
          </p:cNvPr>
          <p:cNvSpPr>
            <a:spLocks noGrp="1"/>
          </p:cNvSpPr>
          <p:nvPr>
            <p:ph type="body" sz="quarter" idx="119" hasCustomPrompt="1"/>
          </p:nvPr>
        </p:nvSpPr>
        <p:spPr>
          <a:xfrm>
            <a:off x="10259229" y="4656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121" name="Text Placeholder 11">
            <a:extLst>
              <a:ext uri="{FF2B5EF4-FFF2-40B4-BE49-F238E27FC236}">
                <a16:creationId xmlns:a16="http://schemas.microsoft.com/office/drawing/2014/main" id="{42B0F65A-246C-D2AF-5A0E-B2016ED7CFEE}"/>
              </a:ext>
            </a:extLst>
          </p:cNvPr>
          <p:cNvSpPr>
            <a:spLocks noGrp="1"/>
          </p:cNvSpPr>
          <p:nvPr>
            <p:ph type="body" sz="quarter" idx="120" hasCustomPrompt="1"/>
          </p:nvPr>
        </p:nvSpPr>
        <p:spPr>
          <a:xfrm>
            <a:off x="653037" y="4656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10.</a:t>
            </a:r>
          </a:p>
        </p:txBody>
      </p:sp>
      <p:sp>
        <p:nvSpPr>
          <p:cNvPr id="48" name="Text Placeholder 11">
            <a:extLst>
              <a:ext uri="{FF2B5EF4-FFF2-40B4-BE49-F238E27FC236}">
                <a16:creationId xmlns:a16="http://schemas.microsoft.com/office/drawing/2014/main" id="{8E2A2DC7-7D85-0685-B8F2-1794F3674F31}"/>
              </a:ext>
            </a:extLst>
          </p:cNvPr>
          <p:cNvSpPr>
            <a:spLocks noGrp="1"/>
          </p:cNvSpPr>
          <p:nvPr>
            <p:ph type="body" sz="quarter" idx="121" hasCustomPrompt="1"/>
          </p:nvPr>
        </p:nvSpPr>
        <p:spPr>
          <a:xfrm>
            <a:off x="1147466" y="5040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49" name="Text Placeholder 11">
            <a:extLst>
              <a:ext uri="{FF2B5EF4-FFF2-40B4-BE49-F238E27FC236}">
                <a16:creationId xmlns:a16="http://schemas.microsoft.com/office/drawing/2014/main" id="{0CE03E8D-F703-9584-E741-B0C6A3DDDA44}"/>
              </a:ext>
            </a:extLst>
          </p:cNvPr>
          <p:cNvSpPr>
            <a:spLocks noGrp="1"/>
          </p:cNvSpPr>
          <p:nvPr>
            <p:ph type="body" sz="quarter" idx="122" hasCustomPrompt="1"/>
          </p:nvPr>
        </p:nvSpPr>
        <p:spPr>
          <a:xfrm>
            <a:off x="10259229" y="5040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50" name="Text Placeholder 11">
            <a:extLst>
              <a:ext uri="{FF2B5EF4-FFF2-40B4-BE49-F238E27FC236}">
                <a16:creationId xmlns:a16="http://schemas.microsoft.com/office/drawing/2014/main" id="{9DD62281-5F18-8205-BA78-ACA8D217F058}"/>
              </a:ext>
            </a:extLst>
          </p:cNvPr>
          <p:cNvSpPr>
            <a:spLocks noGrp="1"/>
          </p:cNvSpPr>
          <p:nvPr>
            <p:ph type="body" sz="quarter" idx="123" hasCustomPrompt="1"/>
          </p:nvPr>
        </p:nvSpPr>
        <p:spPr>
          <a:xfrm>
            <a:off x="653037" y="5040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11.</a:t>
            </a:r>
          </a:p>
        </p:txBody>
      </p:sp>
      <p:sp>
        <p:nvSpPr>
          <p:cNvPr id="51" name="Text Placeholder 11">
            <a:extLst>
              <a:ext uri="{FF2B5EF4-FFF2-40B4-BE49-F238E27FC236}">
                <a16:creationId xmlns:a16="http://schemas.microsoft.com/office/drawing/2014/main" id="{D3D21668-0FE3-3922-0CDE-426D5B76F3E0}"/>
              </a:ext>
            </a:extLst>
          </p:cNvPr>
          <p:cNvSpPr>
            <a:spLocks noGrp="1"/>
          </p:cNvSpPr>
          <p:nvPr>
            <p:ph type="body" sz="quarter" idx="124" hasCustomPrompt="1"/>
          </p:nvPr>
        </p:nvSpPr>
        <p:spPr>
          <a:xfrm>
            <a:off x="1147466" y="5424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52" name="Text Placeholder 11">
            <a:extLst>
              <a:ext uri="{FF2B5EF4-FFF2-40B4-BE49-F238E27FC236}">
                <a16:creationId xmlns:a16="http://schemas.microsoft.com/office/drawing/2014/main" id="{83DF723E-6C68-7EE0-966E-45122F1973BF}"/>
              </a:ext>
            </a:extLst>
          </p:cNvPr>
          <p:cNvSpPr>
            <a:spLocks noGrp="1"/>
          </p:cNvSpPr>
          <p:nvPr>
            <p:ph type="body" sz="quarter" idx="125" hasCustomPrompt="1"/>
          </p:nvPr>
        </p:nvSpPr>
        <p:spPr>
          <a:xfrm>
            <a:off x="10259229" y="5424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53" name="Text Placeholder 11">
            <a:extLst>
              <a:ext uri="{FF2B5EF4-FFF2-40B4-BE49-F238E27FC236}">
                <a16:creationId xmlns:a16="http://schemas.microsoft.com/office/drawing/2014/main" id="{44E90337-E04F-CD34-5FF8-E7FBACD323C3}"/>
              </a:ext>
            </a:extLst>
          </p:cNvPr>
          <p:cNvSpPr>
            <a:spLocks noGrp="1"/>
          </p:cNvSpPr>
          <p:nvPr>
            <p:ph type="body" sz="quarter" idx="126" hasCustomPrompt="1"/>
          </p:nvPr>
        </p:nvSpPr>
        <p:spPr>
          <a:xfrm>
            <a:off x="653037" y="5424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12.</a:t>
            </a:r>
          </a:p>
        </p:txBody>
      </p:sp>
      <p:pic>
        <p:nvPicPr>
          <p:cNvPr id="9" name="Picture 8">
            <a:extLst>
              <a:ext uri="{FF2B5EF4-FFF2-40B4-BE49-F238E27FC236}">
                <a16:creationId xmlns:a16="http://schemas.microsoft.com/office/drawing/2014/main" id="{CA47CCBD-BF6E-D5D9-3692-D5B03A5F89BD}"/>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2" name="Slide Number Placeholder 8">
            <a:extLst>
              <a:ext uri="{FF2B5EF4-FFF2-40B4-BE49-F238E27FC236}">
                <a16:creationId xmlns:a16="http://schemas.microsoft.com/office/drawing/2014/main" id="{8E55EE88-A972-723E-7E21-9859ECD34ED3}"/>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Text Placeholder 11">
            <a:extLst>
              <a:ext uri="{FF2B5EF4-FFF2-40B4-BE49-F238E27FC236}">
                <a16:creationId xmlns:a16="http://schemas.microsoft.com/office/drawing/2014/main" id="{6A207933-9322-5825-1EE5-0C12A23BB415}"/>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4" name="Text Placeholder 11">
            <a:extLst>
              <a:ext uri="{FF2B5EF4-FFF2-40B4-BE49-F238E27FC236}">
                <a16:creationId xmlns:a16="http://schemas.microsoft.com/office/drawing/2014/main" id="{2716D05F-C7E1-41FB-8518-42E6F1E18710}"/>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329604336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1: Paragraph">
    <p:bg>
      <p:bgPr>
        <a:solidFill>
          <a:schemeClr val="bg1"/>
        </a:solidFill>
        <a:effectLst/>
      </p:bgPr>
    </p:bg>
    <p:spTree>
      <p:nvGrpSpPr>
        <p:cNvPr id="1" name=""/>
        <p:cNvGrpSpPr/>
        <p:nvPr/>
      </p:nvGrpSpPr>
      <p:grpSpPr>
        <a:xfrm>
          <a:off x="0" y="0"/>
          <a:ext cx="0" cy="0"/>
          <a:chOff x="0" y="0"/>
          <a:chExt cx="0" cy="0"/>
        </a:xfrm>
      </p:grpSpPr>
      <p:sp>
        <p:nvSpPr>
          <p:cNvPr id="6" name="Text Placeholder 11">
            <a:extLst>
              <a:ext uri="{FF2B5EF4-FFF2-40B4-BE49-F238E27FC236}">
                <a16:creationId xmlns:a16="http://schemas.microsoft.com/office/drawing/2014/main" id="{08F208A4-2027-EB03-FE12-CA123B46CAA1}"/>
              </a:ext>
            </a:extLst>
          </p:cNvPr>
          <p:cNvSpPr>
            <a:spLocks noGrp="1"/>
          </p:cNvSpPr>
          <p:nvPr>
            <p:ph type="body" sz="quarter" idx="36" hasCustomPrompt="1"/>
          </p:nvPr>
        </p:nvSpPr>
        <p:spPr>
          <a:xfrm>
            <a:off x="628335" y="1203452"/>
            <a:ext cx="10079999" cy="4800000"/>
          </a:xfrm>
          <a:prstGeom prst="rect">
            <a:avLst/>
          </a:prstGeom>
        </p:spPr>
        <p:txBody>
          <a:bodyPr vert="horz" lIns="0" tIns="0" rIns="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170 words</a:t>
            </a:r>
            <a:endParaRPr lang="en-SG" b="0" i="0" dirty="0">
              <a:solidFill>
                <a:srgbClr val="424D61"/>
              </a:solidFill>
              <a:effectLst/>
              <a:latin typeface="Helvetica" pitchFamily="2" charset="0"/>
            </a:endParaRPr>
          </a:p>
        </p:txBody>
      </p:sp>
      <p:sp>
        <p:nvSpPr>
          <p:cNvPr id="9" name="Text Placeholder 9">
            <a:extLst>
              <a:ext uri="{FF2B5EF4-FFF2-40B4-BE49-F238E27FC236}">
                <a16:creationId xmlns:a16="http://schemas.microsoft.com/office/drawing/2014/main" id="{D0D2D4E9-4EF5-3F09-B66A-05A31EC77F2B}"/>
              </a:ext>
            </a:extLst>
          </p:cNvPr>
          <p:cNvSpPr>
            <a:spLocks noGrp="1"/>
          </p:cNvSpPr>
          <p:nvPr>
            <p:ph type="body" sz="quarter" idx="64" hasCustomPrompt="1"/>
          </p:nvPr>
        </p:nvSpPr>
        <p:spPr>
          <a:xfrm>
            <a:off x="628332" y="339452"/>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1 – Paragraph: Open Sans, bold 28pt, left align</a:t>
            </a:r>
            <a:endParaRPr lang="en-US" dirty="0"/>
          </a:p>
        </p:txBody>
      </p:sp>
      <p:pic>
        <p:nvPicPr>
          <p:cNvPr id="3" name="Picture 2">
            <a:extLst>
              <a:ext uri="{FF2B5EF4-FFF2-40B4-BE49-F238E27FC236}">
                <a16:creationId xmlns:a16="http://schemas.microsoft.com/office/drawing/2014/main" id="{4B46CD71-09A2-2F9E-31DB-C6E2844B4ED8}"/>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2" name="Slide Number Placeholder 8">
            <a:extLst>
              <a:ext uri="{FF2B5EF4-FFF2-40B4-BE49-F238E27FC236}">
                <a16:creationId xmlns:a16="http://schemas.microsoft.com/office/drawing/2014/main" id="{5D1E752A-6C6B-E967-3218-57F6D37E49F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Text Placeholder 11">
            <a:extLst>
              <a:ext uri="{FF2B5EF4-FFF2-40B4-BE49-F238E27FC236}">
                <a16:creationId xmlns:a16="http://schemas.microsoft.com/office/drawing/2014/main" id="{73E8E0B4-23A5-14AA-B5CE-A8D2917A6C62}"/>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5" name="Text Placeholder 11">
            <a:extLst>
              <a:ext uri="{FF2B5EF4-FFF2-40B4-BE49-F238E27FC236}">
                <a16:creationId xmlns:a16="http://schemas.microsoft.com/office/drawing/2014/main" id="{F8BDEB36-659E-42FC-4B39-5388CA288EC0}"/>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399667411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2: Image">
    <p:bg>
      <p:bgPr>
        <a:solidFill>
          <a:schemeClr val="bg1"/>
        </a:solidFill>
        <a:effectLst/>
      </p:bgPr>
    </p:bg>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DA1B9DE5-A36F-D0DF-21BD-FCFA955087C6}"/>
              </a:ext>
            </a:extLst>
          </p:cNvPr>
          <p:cNvSpPr>
            <a:spLocks noGrp="1"/>
          </p:cNvSpPr>
          <p:nvPr>
            <p:ph type="body" sz="quarter" idx="64" hasCustomPrompt="1"/>
          </p:nvPr>
        </p:nvSpPr>
        <p:spPr>
          <a:xfrm>
            <a:off x="628332" y="309415"/>
            <a:ext cx="10410824"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2 – Image: Open Sans, bold 28pt, left align</a:t>
            </a:r>
            <a:endParaRPr lang="en-US" dirty="0"/>
          </a:p>
        </p:txBody>
      </p:sp>
      <p:sp>
        <p:nvSpPr>
          <p:cNvPr id="6" name="Picture Placeholder 5">
            <a:extLst>
              <a:ext uri="{FF2B5EF4-FFF2-40B4-BE49-F238E27FC236}">
                <a16:creationId xmlns:a16="http://schemas.microsoft.com/office/drawing/2014/main" id="{55CDB623-AA42-D9D6-4455-29475EAA97D7}"/>
              </a:ext>
            </a:extLst>
          </p:cNvPr>
          <p:cNvSpPr>
            <a:spLocks noGrp="1"/>
          </p:cNvSpPr>
          <p:nvPr>
            <p:ph type="pic" sz="quarter" idx="17"/>
          </p:nvPr>
        </p:nvSpPr>
        <p:spPr>
          <a:xfrm>
            <a:off x="629340" y="958788"/>
            <a:ext cx="10409816" cy="5043649"/>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333"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icon to add picture</a:t>
            </a:r>
            <a:endParaRPr lang="en-US" dirty="0"/>
          </a:p>
        </p:txBody>
      </p:sp>
      <p:sp>
        <p:nvSpPr>
          <p:cNvPr id="14" name="Slide Number Placeholder 8">
            <a:extLst>
              <a:ext uri="{FF2B5EF4-FFF2-40B4-BE49-F238E27FC236}">
                <a16:creationId xmlns:a16="http://schemas.microsoft.com/office/drawing/2014/main" id="{8A26C456-C13F-BC2E-4683-3C1D9623C97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5" name="Text Placeholder 11">
            <a:extLst>
              <a:ext uri="{FF2B5EF4-FFF2-40B4-BE49-F238E27FC236}">
                <a16:creationId xmlns:a16="http://schemas.microsoft.com/office/drawing/2014/main" id="{4DC49300-22CE-D6AB-B95E-A767C17C4525}"/>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6" name="Text Placeholder 11">
            <a:extLst>
              <a:ext uri="{FF2B5EF4-FFF2-40B4-BE49-F238E27FC236}">
                <a16:creationId xmlns:a16="http://schemas.microsoft.com/office/drawing/2014/main" id="{8331B9B0-C445-6A00-D3CE-B0733EB79621}"/>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17" name="Picture 16">
            <a:extLst>
              <a:ext uri="{FF2B5EF4-FFF2-40B4-BE49-F238E27FC236}">
                <a16:creationId xmlns:a16="http://schemas.microsoft.com/office/drawing/2014/main" id="{88A42FA1-C300-DA32-774F-986B6C29A994}"/>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388092698"/>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3: Image with Text">
    <p:bg>
      <p:bgPr>
        <a:solidFill>
          <a:schemeClr val="bg1"/>
        </a:solidFill>
        <a:effectLst/>
      </p:bgPr>
    </p:bg>
    <p:spTree>
      <p:nvGrpSpPr>
        <p:cNvPr id="1" name=""/>
        <p:cNvGrpSpPr/>
        <p:nvPr/>
      </p:nvGrpSpPr>
      <p:grpSpPr>
        <a:xfrm>
          <a:off x="0" y="0"/>
          <a:ext cx="0" cy="0"/>
          <a:chOff x="0" y="0"/>
          <a:chExt cx="0" cy="0"/>
        </a:xfrm>
      </p:grpSpPr>
      <p:sp>
        <p:nvSpPr>
          <p:cNvPr id="3" name="Text Placeholder 11">
            <a:extLst>
              <a:ext uri="{FF2B5EF4-FFF2-40B4-BE49-F238E27FC236}">
                <a16:creationId xmlns:a16="http://schemas.microsoft.com/office/drawing/2014/main" id="{E033000A-CE6E-EF94-A2CE-B6ECB2101EC5}"/>
              </a:ext>
            </a:extLst>
          </p:cNvPr>
          <p:cNvSpPr>
            <a:spLocks noGrp="1"/>
          </p:cNvSpPr>
          <p:nvPr>
            <p:ph type="body" sz="quarter" idx="66" hasCustomPrompt="1"/>
          </p:nvPr>
        </p:nvSpPr>
        <p:spPr>
          <a:xfrm>
            <a:off x="7349337" y="1202436"/>
            <a:ext cx="3360000" cy="4800000"/>
          </a:xfrm>
          <a:prstGeom prst="rect">
            <a:avLst/>
          </a:prstGeom>
        </p:spPr>
        <p:txBody>
          <a:bodyPr vert="horz" lIns="0" tIns="0" rIns="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50 words</a:t>
            </a:r>
          </a:p>
        </p:txBody>
      </p:sp>
      <p:sp>
        <p:nvSpPr>
          <p:cNvPr id="4" name="Picture Placeholder 5">
            <a:extLst>
              <a:ext uri="{FF2B5EF4-FFF2-40B4-BE49-F238E27FC236}">
                <a16:creationId xmlns:a16="http://schemas.microsoft.com/office/drawing/2014/main" id="{E1904BA0-0D06-2B38-CB48-0CB3C772C9E6}"/>
              </a:ext>
            </a:extLst>
          </p:cNvPr>
          <p:cNvSpPr>
            <a:spLocks noGrp="1"/>
          </p:cNvSpPr>
          <p:nvPr>
            <p:ph type="pic" sz="quarter" idx="17" hasCustomPrompt="1"/>
          </p:nvPr>
        </p:nvSpPr>
        <p:spPr>
          <a:xfrm>
            <a:off x="629340" y="1202437"/>
            <a:ext cx="6240000" cy="4800000"/>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333"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Image</a:t>
            </a:r>
            <a:r>
              <a:rPr lang="x-none"/>
              <a:t>:</a:t>
            </a:r>
            <a:r>
              <a:rPr lang="en-US" dirty="0"/>
              <a:t> Maximum H10 x W13cm</a:t>
            </a:r>
          </a:p>
        </p:txBody>
      </p:sp>
      <p:sp>
        <p:nvSpPr>
          <p:cNvPr id="5" name="Text Placeholder 9">
            <a:extLst>
              <a:ext uri="{FF2B5EF4-FFF2-40B4-BE49-F238E27FC236}">
                <a16:creationId xmlns:a16="http://schemas.microsoft.com/office/drawing/2014/main" id="{408C0D50-EAC1-2A6C-4CAB-F62484B052A5}"/>
              </a:ext>
            </a:extLst>
          </p:cNvPr>
          <p:cNvSpPr>
            <a:spLocks noGrp="1"/>
          </p:cNvSpPr>
          <p:nvPr>
            <p:ph type="body" sz="quarter" idx="75" hasCustomPrompt="1"/>
          </p:nvPr>
        </p:nvSpPr>
        <p:spPr>
          <a:xfrm>
            <a:off x="629336" y="336000"/>
            <a:ext cx="11322663" cy="519563"/>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3 – Image with Text: Open Sans, bold 28pt, left align</a:t>
            </a:r>
            <a:endParaRPr lang="en-US" dirty="0"/>
          </a:p>
        </p:txBody>
      </p:sp>
      <p:pic>
        <p:nvPicPr>
          <p:cNvPr id="16" name="Picture 15">
            <a:extLst>
              <a:ext uri="{FF2B5EF4-FFF2-40B4-BE49-F238E27FC236}">
                <a16:creationId xmlns:a16="http://schemas.microsoft.com/office/drawing/2014/main" id="{D1303B94-ED0F-AA02-C7A1-A01EA9B60A72}"/>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2" name="Slide Number Placeholder 8">
            <a:extLst>
              <a:ext uri="{FF2B5EF4-FFF2-40B4-BE49-F238E27FC236}">
                <a16:creationId xmlns:a16="http://schemas.microsoft.com/office/drawing/2014/main" id="{31F40889-9EE8-AD7D-F711-7D4D242DA5AA}"/>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 Placeholder 11">
            <a:extLst>
              <a:ext uri="{FF2B5EF4-FFF2-40B4-BE49-F238E27FC236}">
                <a16:creationId xmlns:a16="http://schemas.microsoft.com/office/drawing/2014/main" id="{C3603431-8C1F-C1AF-BB42-9A951AC1BF0A}"/>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7" name="Text Placeholder 11">
            <a:extLst>
              <a:ext uri="{FF2B5EF4-FFF2-40B4-BE49-F238E27FC236}">
                <a16:creationId xmlns:a16="http://schemas.microsoft.com/office/drawing/2014/main" id="{AE68E6E9-CCB1-722E-2E9E-594EB4EF95D6}"/>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1654033653"/>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4: Table">
    <p:bg>
      <p:bgPr>
        <a:solidFill>
          <a:schemeClr val="bg1"/>
        </a:solidFill>
        <a:effectLst/>
      </p:bgPr>
    </p:bg>
    <p:spTree>
      <p:nvGrpSpPr>
        <p:cNvPr id="1" name=""/>
        <p:cNvGrpSpPr/>
        <p:nvPr/>
      </p:nvGrpSpPr>
      <p:grpSpPr>
        <a:xfrm>
          <a:off x="0" y="0"/>
          <a:ext cx="0" cy="0"/>
          <a:chOff x="0" y="0"/>
          <a:chExt cx="0" cy="0"/>
        </a:xfrm>
      </p:grpSpPr>
      <p:sp>
        <p:nvSpPr>
          <p:cNvPr id="9" name="Text Placeholder 9">
            <a:extLst>
              <a:ext uri="{FF2B5EF4-FFF2-40B4-BE49-F238E27FC236}">
                <a16:creationId xmlns:a16="http://schemas.microsoft.com/office/drawing/2014/main" id="{D0D2D4E9-4EF5-3F09-B66A-05A31EC77F2B}"/>
              </a:ext>
            </a:extLst>
          </p:cNvPr>
          <p:cNvSpPr>
            <a:spLocks noGrp="1"/>
          </p:cNvSpPr>
          <p:nvPr>
            <p:ph type="body" sz="quarter" idx="64" hasCustomPrompt="1"/>
          </p:nvPr>
        </p:nvSpPr>
        <p:spPr>
          <a:xfrm>
            <a:off x="628332" y="339452"/>
            <a:ext cx="10410824"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4 – Table: Open Sans, bold 28pt, left align</a:t>
            </a:r>
            <a:endParaRPr lang="en-US" dirty="0"/>
          </a:p>
        </p:txBody>
      </p:sp>
      <p:sp>
        <p:nvSpPr>
          <p:cNvPr id="12" name="Table Placeholder 11">
            <a:extLst>
              <a:ext uri="{FF2B5EF4-FFF2-40B4-BE49-F238E27FC236}">
                <a16:creationId xmlns:a16="http://schemas.microsoft.com/office/drawing/2014/main" id="{EF8C913A-669C-E8AF-071E-B2DFD36EF991}"/>
              </a:ext>
            </a:extLst>
          </p:cNvPr>
          <p:cNvSpPr>
            <a:spLocks noGrp="1"/>
          </p:cNvSpPr>
          <p:nvPr>
            <p:ph type="tbl" sz="quarter" idx="66"/>
          </p:nvPr>
        </p:nvSpPr>
        <p:spPr>
          <a:xfrm>
            <a:off x="628332" y="1403398"/>
            <a:ext cx="7615780" cy="4306064"/>
          </a:xfrm>
        </p:spPr>
        <p:txBody>
          <a:bodyPr/>
          <a:lstStyle/>
          <a:p>
            <a:r>
              <a:rPr lang="en-US"/>
              <a:t>Click icon to add table</a:t>
            </a:r>
            <a:endParaRPr lang="en-US" dirty="0"/>
          </a:p>
        </p:txBody>
      </p:sp>
      <p:sp>
        <p:nvSpPr>
          <p:cNvPr id="10" name="Slide Number Placeholder 8">
            <a:extLst>
              <a:ext uri="{FF2B5EF4-FFF2-40B4-BE49-F238E27FC236}">
                <a16:creationId xmlns:a16="http://schemas.microsoft.com/office/drawing/2014/main" id="{229191F7-BBA8-7E5D-7125-866E5AAC168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 Placeholder 11">
            <a:extLst>
              <a:ext uri="{FF2B5EF4-FFF2-40B4-BE49-F238E27FC236}">
                <a16:creationId xmlns:a16="http://schemas.microsoft.com/office/drawing/2014/main" id="{D48EFF41-5009-D2BE-2EB6-3E811EB7B132}"/>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3" name="Text Placeholder 11">
            <a:extLst>
              <a:ext uri="{FF2B5EF4-FFF2-40B4-BE49-F238E27FC236}">
                <a16:creationId xmlns:a16="http://schemas.microsoft.com/office/drawing/2014/main" id="{C53FB02F-62DC-3AE8-9BC7-64430F5F71A6}"/>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14" name="Picture 13">
            <a:extLst>
              <a:ext uri="{FF2B5EF4-FFF2-40B4-BE49-F238E27FC236}">
                <a16:creationId xmlns:a16="http://schemas.microsoft.com/office/drawing/2014/main" id="{0C1E709B-147B-B875-5B47-BD1024AC56BE}"/>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98859239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5: Image Chart">
    <p:bg>
      <p:bgPr>
        <a:solidFill>
          <a:schemeClr val="bg1"/>
        </a:solidFill>
        <a:effectLst/>
      </p:bgPr>
    </p:bg>
    <p:spTree>
      <p:nvGrpSpPr>
        <p:cNvPr id="1" name=""/>
        <p:cNvGrpSpPr/>
        <p:nvPr/>
      </p:nvGrpSpPr>
      <p:grpSpPr>
        <a:xfrm>
          <a:off x="0" y="0"/>
          <a:ext cx="0" cy="0"/>
          <a:chOff x="0" y="0"/>
          <a:chExt cx="0" cy="0"/>
        </a:xfrm>
      </p:grpSpPr>
      <p:sp>
        <p:nvSpPr>
          <p:cNvPr id="12" name="Text Placeholder 9">
            <a:extLst>
              <a:ext uri="{FF2B5EF4-FFF2-40B4-BE49-F238E27FC236}">
                <a16:creationId xmlns:a16="http://schemas.microsoft.com/office/drawing/2014/main" id="{6E22C5E3-7B3C-57D5-17CC-6B9183211A8A}"/>
              </a:ext>
            </a:extLst>
          </p:cNvPr>
          <p:cNvSpPr>
            <a:spLocks noGrp="1"/>
          </p:cNvSpPr>
          <p:nvPr>
            <p:ph type="body" sz="quarter" idx="75" hasCustomPrompt="1"/>
          </p:nvPr>
        </p:nvSpPr>
        <p:spPr>
          <a:xfrm>
            <a:off x="629336" y="336000"/>
            <a:ext cx="10914963"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5 – Image Chart: Open Sans, bold 28pt, left align</a:t>
            </a:r>
            <a:endParaRPr lang="en-US" dirty="0"/>
          </a:p>
        </p:txBody>
      </p:sp>
      <p:sp>
        <p:nvSpPr>
          <p:cNvPr id="13" name="Picture Placeholder 4">
            <a:extLst>
              <a:ext uri="{FF2B5EF4-FFF2-40B4-BE49-F238E27FC236}">
                <a16:creationId xmlns:a16="http://schemas.microsoft.com/office/drawing/2014/main" id="{B41B881D-A28F-5671-3A45-02F2CAC59CA6}"/>
              </a:ext>
            </a:extLst>
          </p:cNvPr>
          <p:cNvSpPr>
            <a:spLocks noGrp="1"/>
          </p:cNvSpPr>
          <p:nvPr>
            <p:ph type="pic" sz="quarter" idx="64" hasCustomPrompt="1"/>
          </p:nvPr>
        </p:nvSpPr>
        <p:spPr>
          <a:xfrm>
            <a:off x="3509337" y="1418733"/>
            <a:ext cx="4320000" cy="4320000"/>
          </a:xfrm>
          <a:prstGeom prst="ellipse">
            <a:avLst/>
          </a:prstGeom>
          <a:solidFill>
            <a:schemeClr val="accent2">
              <a:alpha val="10000"/>
            </a:schemeClr>
          </a:solidFill>
        </p:spPr>
        <p:txBody>
          <a:bodyPr>
            <a:normAutofit/>
          </a:bodyPr>
          <a:lstStyle>
            <a:lvl1pPr marL="0" marR="0" indent="0" algn="ctr" defTabSz="914377" rtl="0" eaLnBrk="1" fontAlgn="auto" latinLnBrk="0" hangingPunct="1">
              <a:lnSpc>
                <a:spcPct val="90000"/>
              </a:lnSpc>
              <a:spcBef>
                <a:spcPts val="1000"/>
              </a:spcBef>
              <a:spcAft>
                <a:spcPts val="0"/>
              </a:spcAft>
              <a:buClrTx/>
              <a:buSzTx/>
              <a:buFont typeface="Arial" panose="020B0604020202020204" pitchFamily="34" charset="0"/>
              <a:buNone/>
              <a:tabLst/>
              <a:defRPr sz="1067">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Profile</a:t>
            </a:r>
            <a:r>
              <a:rPr lang="x-none"/>
              <a:t>:</a:t>
            </a:r>
            <a:r>
              <a:rPr lang="en-US"/>
              <a:t> Maximum</a:t>
            </a:r>
            <a:br>
              <a:rPr lang="en-US"/>
            </a:br>
            <a:r>
              <a:rPr lang="en-US"/>
              <a:t>H10 x W10cm</a:t>
            </a:r>
          </a:p>
        </p:txBody>
      </p:sp>
      <p:sp>
        <p:nvSpPr>
          <p:cNvPr id="14" name="Text Placeholder 11">
            <a:extLst>
              <a:ext uri="{FF2B5EF4-FFF2-40B4-BE49-F238E27FC236}">
                <a16:creationId xmlns:a16="http://schemas.microsoft.com/office/drawing/2014/main" id="{6D7E3F3F-F7D1-D290-705C-BE7A3C9B299A}"/>
              </a:ext>
            </a:extLst>
          </p:cNvPr>
          <p:cNvSpPr>
            <a:spLocks noGrp="1"/>
          </p:cNvSpPr>
          <p:nvPr>
            <p:ph type="body" sz="quarter" idx="120" hasCustomPrompt="1"/>
          </p:nvPr>
        </p:nvSpPr>
        <p:spPr>
          <a:xfrm>
            <a:off x="629337" y="1202429"/>
            <a:ext cx="2640000" cy="2016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15 words</a:t>
            </a:r>
            <a:endParaRPr lang="en-SG" dirty="0"/>
          </a:p>
        </p:txBody>
      </p:sp>
      <p:sp>
        <p:nvSpPr>
          <p:cNvPr id="18" name="Text Placeholder 11">
            <a:extLst>
              <a:ext uri="{FF2B5EF4-FFF2-40B4-BE49-F238E27FC236}">
                <a16:creationId xmlns:a16="http://schemas.microsoft.com/office/drawing/2014/main" id="{97331C11-6B89-72EC-52DB-726818663EF4}"/>
              </a:ext>
            </a:extLst>
          </p:cNvPr>
          <p:cNvSpPr>
            <a:spLocks noGrp="1"/>
          </p:cNvSpPr>
          <p:nvPr>
            <p:ph type="body" sz="quarter" idx="121" hasCustomPrompt="1"/>
          </p:nvPr>
        </p:nvSpPr>
        <p:spPr>
          <a:xfrm>
            <a:off x="629337" y="3986433"/>
            <a:ext cx="2640000" cy="2016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15 words</a:t>
            </a:r>
            <a:endParaRPr lang="en-SG" dirty="0"/>
          </a:p>
        </p:txBody>
      </p:sp>
      <p:sp>
        <p:nvSpPr>
          <p:cNvPr id="19" name="Text Placeholder 11">
            <a:extLst>
              <a:ext uri="{FF2B5EF4-FFF2-40B4-BE49-F238E27FC236}">
                <a16:creationId xmlns:a16="http://schemas.microsoft.com/office/drawing/2014/main" id="{0AF4DE8A-4F0F-EACE-06A4-F32099D6B9EA}"/>
              </a:ext>
            </a:extLst>
          </p:cNvPr>
          <p:cNvSpPr>
            <a:spLocks noGrp="1"/>
          </p:cNvSpPr>
          <p:nvPr>
            <p:ph type="body" sz="quarter" idx="122" hasCustomPrompt="1"/>
          </p:nvPr>
        </p:nvSpPr>
        <p:spPr>
          <a:xfrm>
            <a:off x="8069337" y="1202429"/>
            <a:ext cx="2640000" cy="2016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15 words</a:t>
            </a:r>
            <a:endParaRPr lang="en-SG" dirty="0"/>
          </a:p>
        </p:txBody>
      </p:sp>
      <p:sp>
        <p:nvSpPr>
          <p:cNvPr id="20" name="Text Placeholder 11">
            <a:extLst>
              <a:ext uri="{FF2B5EF4-FFF2-40B4-BE49-F238E27FC236}">
                <a16:creationId xmlns:a16="http://schemas.microsoft.com/office/drawing/2014/main" id="{071A4479-B741-DD79-2B52-E58272676D8E}"/>
              </a:ext>
            </a:extLst>
          </p:cNvPr>
          <p:cNvSpPr>
            <a:spLocks noGrp="1"/>
          </p:cNvSpPr>
          <p:nvPr>
            <p:ph type="body" sz="quarter" idx="123" hasCustomPrompt="1"/>
          </p:nvPr>
        </p:nvSpPr>
        <p:spPr>
          <a:xfrm>
            <a:off x="8069337" y="3986433"/>
            <a:ext cx="2640000" cy="2016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15 words</a:t>
            </a:r>
            <a:endParaRPr lang="en-SG" dirty="0"/>
          </a:p>
        </p:txBody>
      </p:sp>
      <p:sp>
        <p:nvSpPr>
          <p:cNvPr id="7" name="Slide Number Placeholder 8">
            <a:extLst>
              <a:ext uri="{FF2B5EF4-FFF2-40B4-BE49-F238E27FC236}">
                <a16:creationId xmlns:a16="http://schemas.microsoft.com/office/drawing/2014/main" id="{04B910A4-B12C-27A1-471F-63CCE06160F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Text Placeholder 11">
            <a:extLst>
              <a:ext uri="{FF2B5EF4-FFF2-40B4-BE49-F238E27FC236}">
                <a16:creationId xmlns:a16="http://schemas.microsoft.com/office/drawing/2014/main" id="{2EC379C7-4761-1E53-1C81-C64EF82652B4}"/>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9" name="Text Placeholder 11">
            <a:extLst>
              <a:ext uri="{FF2B5EF4-FFF2-40B4-BE49-F238E27FC236}">
                <a16:creationId xmlns:a16="http://schemas.microsoft.com/office/drawing/2014/main" id="{230060C3-E814-02B0-FD99-24A0CD5CA11F}"/>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10" name="Picture 9">
            <a:extLst>
              <a:ext uri="{FF2B5EF4-FFF2-40B4-BE49-F238E27FC236}">
                <a16:creationId xmlns:a16="http://schemas.microsoft.com/office/drawing/2014/main" id="{77E058C1-C075-E1A0-0704-731D730F6197}"/>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269889617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6: Empty">
    <p:bg>
      <p:bgPr>
        <a:solidFill>
          <a:schemeClr val="bg1"/>
        </a:solidFill>
        <a:effectLst/>
      </p:bgPr>
    </p:bg>
    <p:spTree>
      <p:nvGrpSpPr>
        <p:cNvPr id="1" name=""/>
        <p:cNvGrpSpPr/>
        <p:nvPr/>
      </p:nvGrpSpPr>
      <p:grpSpPr>
        <a:xfrm>
          <a:off x="0" y="0"/>
          <a:ext cx="0" cy="0"/>
          <a:chOff x="0" y="0"/>
          <a:chExt cx="0" cy="0"/>
        </a:xfrm>
      </p:grpSpPr>
      <p:sp>
        <p:nvSpPr>
          <p:cNvPr id="12" name="Text Placeholder 9">
            <a:extLst>
              <a:ext uri="{FF2B5EF4-FFF2-40B4-BE49-F238E27FC236}">
                <a16:creationId xmlns:a16="http://schemas.microsoft.com/office/drawing/2014/main" id="{6E22C5E3-7B3C-57D5-17CC-6B9183211A8A}"/>
              </a:ext>
            </a:extLst>
          </p:cNvPr>
          <p:cNvSpPr>
            <a:spLocks noGrp="1"/>
          </p:cNvSpPr>
          <p:nvPr>
            <p:ph type="body" sz="quarter" idx="75" hasCustomPrompt="1"/>
          </p:nvPr>
        </p:nvSpPr>
        <p:spPr>
          <a:xfrm>
            <a:off x="629336" y="336000"/>
            <a:ext cx="10914963"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6 – Empty: Open Sans, bold 28pt, left align</a:t>
            </a:r>
            <a:endParaRPr lang="en-US" dirty="0"/>
          </a:p>
        </p:txBody>
      </p:sp>
      <p:sp>
        <p:nvSpPr>
          <p:cNvPr id="6" name="Slide Number Placeholder 8">
            <a:extLst>
              <a:ext uri="{FF2B5EF4-FFF2-40B4-BE49-F238E27FC236}">
                <a16:creationId xmlns:a16="http://schemas.microsoft.com/office/drawing/2014/main" id="{162CABB7-54C7-824C-E165-1D2486DBBC5C}"/>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 Placeholder 11">
            <a:extLst>
              <a:ext uri="{FF2B5EF4-FFF2-40B4-BE49-F238E27FC236}">
                <a16:creationId xmlns:a16="http://schemas.microsoft.com/office/drawing/2014/main" id="{49534EE1-3333-96D7-8107-389641F38A5D}"/>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8" name="Text Placeholder 11">
            <a:extLst>
              <a:ext uri="{FF2B5EF4-FFF2-40B4-BE49-F238E27FC236}">
                <a16:creationId xmlns:a16="http://schemas.microsoft.com/office/drawing/2014/main" id="{89855949-E09D-EFBD-550A-46D66B0B87A1}"/>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9" name="Picture 8">
            <a:extLst>
              <a:ext uri="{FF2B5EF4-FFF2-40B4-BE49-F238E27FC236}">
                <a16:creationId xmlns:a16="http://schemas.microsoft.com/office/drawing/2014/main" id="{FDD69B32-55CC-7E31-2C75-3650BC1CD6B5}"/>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270279978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6A: Big Idea">
    <p:bg>
      <p:bgPr>
        <a:solidFill>
          <a:schemeClr val="bg1"/>
        </a:solidFill>
        <a:effectLst/>
      </p:bgPr>
    </p:bg>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4CC0B901-17E1-8077-163A-DA6B1696130A}"/>
              </a:ext>
            </a:extLst>
          </p:cNvPr>
          <p:cNvSpPr>
            <a:spLocks noGrp="1"/>
          </p:cNvSpPr>
          <p:nvPr>
            <p:ph type="pic" sz="quarter" idx="17" hasCustomPrompt="1"/>
          </p:nvPr>
        </p:nvSpPr>
        <p:spPr>
          <a:xfrm>
            <a:off x="0" y="0"/>
            <a:ext cx="12192000" cy="6858000"/>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Image</a:t>
            </a:r>
            <a:r>
              <a:rPr lang="x-none"/>
              <a:t>:</a:t>
            </a:r>
            <a:r>
              <a:rPr lang="en-US"/>
              <a:t> Maximum H14 x W24cm</a:t>
            </a:r>
          </a:p>
        </p:txBody>
      </p:sp>
      <p:sp>
        <p:nvSpPr>
          <p:cNvPr id="4" name="Title 1">
            <a:extLst>
              <a:ext uri="{FF2B5EF4-FFF2-40B4-BE49-F238E27FC236}">
                <a16:creationId xmlns:a16="http://schemas.microsoft.com/office/drawing/2014/main" id="{37845CD1-2D9B-3C19-705F-9E7D01EDCEB5}"/>
              </a:ext>
            </a:extLst>
          </p:cNvPr>
          <p:cNvSpPr>
            <a:spLocks noGrp="1"/>
          </p:cNvSpPr>
          <p:nvPr>
            <p:ph type="ctrTitle" hasCustomPrompt="1"/>
          </p:nvPr>
        </p:nvSpPr>
        <p:spPr>
          <a:xfrm>
            <a:off x="960000" y="1548383"/>
            <a:ext cx="9364730" cy="1385083"/>
          </a:xfrm>
          <a:prstGeom prst="rect">
            <a:avLst/>
          </a:prstGeom>
          <a:solidFill>
            <a:schemeClr val="bg1"/>
          </a:solidFill>
        </p:spPr>
        <p:txBody>
          <a:bodyPr lIns="180000" tIns="180000" rIns="180000" bIns="90000" anchor="t" anchorCtr="0">
            <a:normAutofit/>
          </a:bodyPr>
          <a:lstStyle>
            <a:lvl1pPr algn="l">
              <a:lnSpc>
                <a:spcPct val="100000"/>
              </a:lnSpc>
              <a:defRPr sz="36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stStyle>
          <a:p>
            <a:r>
              <a:rPr lang="en-GB" dirty="0"/>
              <a:t>CONTENT 6A – BIG IDEA: OPEN SANS, BOLD 36, LEFT ALIGN</a:t>
            </a:r>
            <a:endParaRPr lang="en-US" dirty="0"/>
          </a:p>
        </p:txBody>
      </p:sp>
      <p:sp>
        <p:nvSpPr>
          <p:cNvPr id="5" name="Text Placeholder 9">
            <a:extLst>
              <a:ext uri="{FF2B5EF4-FFF2-40B4-BE49-F238E27FC236}">
                <a16:creationId xmlns:a16="http://schemas.microsoft.com/office/drawing/2014/main" id="{80CDB7FD-0D06-EF22-A67B-0F6F1A9A2A90}"/>
              </a:ext>
            </a:extLst>
          </p:cNvPr>
          <p:cNvSpPr>
            <a:spLocks noGrp="1"/>
          </p:cNvSpPr>
          <p:nvPr>
            <p:ph type="body" sz="quarter" idx="10" hasCustomPrompt="1"/>
          </p:nvPr>
        </p:nvSpPr>
        <p:spPr>
          <a:xfrm>
            <a:off x="959998" y="2940535"/>
            <a:ext cx="9364729" cy="1968000"/>
          </a:xfrm>
          <a:prstGeom prst="rect">
            <a:avLst/>
          </a:prstGeom>
          <a:solidFill>
            <a:schemeClr val="bg1"/>
          </a:solidFill>
        </p:spPr>
        <p:txBody>
          <a:bodyPr lIns="180000" tIns="90000" rIns="180000" bIns="90000">
            <a:normAutofit/>
          </a:bodyPr>
          <a:lstStyle>
            <a:lvl1pPr marL="0" marR="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sz="2400" b="0"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marL="0" marR="0" lvl="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a:pPr>
            <a:r>
              <a:rPr lang="en-GB" dirty="0"/>
              <a:t>Sub-title: Open Sans, regular 24pt, left align, </a:t>
            </a:r>
            <a:br>
              <a:rPr lang="en-GB" dirty="0"/>
            </a:br>
            <a:r>
              <a:rPr lang="en-GB" dirty="0"/>
              <a:t>maximum 30 words</a:t>
            </a:r>
            <a:endParaRPr lang="en-US" dirty="0"/>
          </a:p>
        </p:txBody>
      </p:sp>
      <p:sp>
        <p:nvSpPr>
          <p:cNvPr id="9" name="Slide Number Placeholder 8">
            <a:extLst>
              <a:ext uri="{FF2B5EF4-FFF2-40B4-BE49-F238E27FC236}">
                <a16:creationId xmlns:a16="http://schemas.microsoft.com/office/drawing/2014/main" id="{273D66BE-F148-F91D-AD95-A54A1A3D27E2}"/>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11">
            <a:extLst>
              <a:ext uri="{FF2B5EF4-FFF2-40B4-BE49-F238E27FC236}">
                <a16:creationId xmlns:a16="http://schemas.microsoft.com/office/drawing/2014/main" id="{7B83E1FF-8211-BA31-85C9-3115E2F55FAD}"/>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1" name="Text Placeholder 11">
            <a:extLst>
              <a:ext uri="{FF2B5EF4-FFF2-40B4-BE49-F238E27FC236}">
                <a16:creationId xmlns:a16="http://schemas.microsoft.com/office/drawing/2014/main" id="{4242E56D-655D-74FC-8229-B1E5B53012DB}"/>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12" name="Picture 11">
            <a:extLst>
              <a:ext uri="{FF2B5EF4-FFF2-40B4-BE49-F238E27FC236}">
                <a16:creationId xmlns:a16="http://schemas.microsoft.com/office/drawing/2014/main" id="{67B4AB05-332A-F13C-4403-72895FE3CFF1}"/>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162312955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96199062"/>
      </p:ext>
    </p:extLst>
  </p:cSld>
  <p:clrMap bg1="lt1" tx1="dk1" bg2="lt2" tx2="dk2" accent1="accent1" accent2="accent2" accent3="accent3" accent4="accent4" accent5="accent5" accent6="accent6" hlink="hlink" folHlink="folHlink"/>
  <p:sldLayoutIdLst>
    <p:sldLayoutId id="2147483669" r:id="rId1"/>
    <p:sldLayoutId id="2147483687" r:id="rId2"/>
    <p:sldLayoutId id="2147483672" r:id="rId3"/>
    <p:sldLayoutId id="2147483671" r:id="rId4"/>
    <p:sldLayoutId id="2147483676" r:id="rId5"/>
    <p:sldLayoutId id="2147483673" r:id="rId6"/>
    <p:sldLayoutId id="2147483677" r:id="rId7"/>
    <p:sldLayoutId id="2147483693" r:id="rId8"/>
    <p:sldLayoutId id="2147483678" r:id="rId9"/>
    <p:sldLayoutId id="2147483690" r:id="rId10"/>
    <p:sldLayoutId id="2147483683" r:id="rId11"/>
    <p:sldLayoutId id="2147483686" r:id="rId12"/>
    <p:sldLayoutId id="2147483685" r:id="rId13"/>
    <p:sldLayoutId id="2147483680" r:id="rId14"/>
    <p:sldLayoutId id="2147483681" r:id="rId15"/>
    <p:sldLayoutId id="2147483682" r:id="rId16"/>
  </p:sldLayoutIdLst>
  <p:txStyles>
    <p:titleStyle>
      <a:lvl1pPr algn="l" defTabSz="914377" rtl="0" eaLnBrk="1" latinLnBrk="0" hangingPunct="1">
        <a:lnSpc>
          <a:spcPct val="90000"/>
        </a:lnSpc>
        <a:spcBef>
          <a:spcPct val="0"/>
        </a:spcBef>
        <a:buNone/>
        <a:defRPr sz="4667"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F440FA60-23B0-E3EE-DE91-FB9D3F4A8D92}"/>
              </a:ext>
            </a:extLst>
          </p:cNvPr>
          <p:cNvSpPr>
            <a:spLocks noGrp="1"/>
          </p:cNvSpPr>
          <p:nvPr>
            <p:ph type="body" sz="quarter" idx="64"/>
          </p:nvPr>
        </p:nvSpPr>
        <p:spPr>
          <a:xfrm>
            <a:off x="292101" y="28081"/>
            <a:ext cx="10080000" cy="480000"/>
          </a:xfrm>
        </p:spPr>
        <p:txBody>
          <a:bodyPr/>
          <a:lstStyle/>
          <a:p>
            <a:pPr>
              <a:lnSpc>
                <a:spcPct val="100000"/>
              </a:lnSpc>
            </a:pPr>
            <a:r>
              <a:rPr lang="en-SG" sz="1800" dirty="0">
                <a:solidFill>
                  <a:schemeClr val="tx1"/>
                </a:solidFill>
              </a:rPr>
              <a:t>INDUSTRY ALIGNMENT FUND – PRE-POSITIONING PROGRAMME </a:t>
            </a:r>
            <a:br>
              <a:rPr lang="en-SG" sz="1800" dirty="0">
                <a:solidFill>
                  <a:schemeClr val="tx1"/>
                </a:solidFill>
              </a:rPr>
            </a:br>
            <a:r>
              <a:rPr lang="en-SG" sz="1800" dirty="0">
                <a:solidFill>
                  <a:schemeClr val="tx1"/>
                </a:solidFill>
              </a:rPr>
              <a:t>LETTER OF INTENT </a:t>
            </a:r>
          </a:p>
        </p:txBody>
      </p:sp>
      <p:sp>
        <p:nvSpPr>
          <p:cNvPr id="7" name="Text Placeholder 6">
            <a:extLst>
              <a:ext uri="{FF2B5EF4-FFF2-40B4-BE49-F238E27FC236}">
                <a16:creationId xmlns:a16="http://schemas.microsoft.com/office/drawing/2014/main" id="{0F7DE6C6-AB9A-F05D-C142-169FA7ECB415}"/>
              </a:ext>
            </a:extLst>
          </p:cNvPr>
          <p:cNvSpPr>
            <a:spLocks noGrp="1"/>
          </p:cNvSpPr>
          <p:nvPr>
            <p:ph type="body" sz="quarter" idx="63"/>
          </p:nvPr>
        </p:nvSpPr>
        <p:spPr/>
        <p:txBody>
          <a:bodyPr/>
          <a:lstStyle/>
          <a:p>
            <a:r>
              <a:rPr lang="en-SG" dirty="0"/>
              <a:t>OFFICIAL (CLOSED) / SENSTITIVE HIGH (WHEN FILLED)</a:t>
            </a:r>
          </a:p>
          <a:p>
            <a:endParaRPr lang="en-SG" dirty="0"/>
          </a:p>
        </p:txBody>
      </p:sp>
      <p:graphicFrame>
        <p:nvGraphicFramePr>
          <p:cNvPr id="10" name="Content Placeholder 3">
            <a:extLst>
              <a:ext uri="{FF2B5EF4-FFF2-40B4-BE49-F238E27FC236}">
                <a16:creationId xmlns:a16="http://schemas.microsoft.com/office/drawing/2014/main" id="{3D12FC71-23C1-C6A5-C702-9598EC10A74E}"/>
              </a:ext>
            </a:extLst>
          </p:cNvPr>
          <p:cNvGraphicFramePr>
            <a:graphicFrameLocks/>
          </p:cNvGraphicFramePr>
          <p:nvPr>
            <p:extLst>
              <p:ext uri="{D42A27DB-BD31-4B8C-83A1-F6EECF244321}">
                <p14:modId xmlns:p14="http://schemas.microsoft.com/office/powerpoint/2010/main" val="2202641119"/>
              </p:ext>
            </p:extLst>
          </p:nvPr>
        </p:nvGraphicFramePr>
        <p:xfrm>
          <a:off x="292101" y="580877"/>
          <a:ext cx="11607798" cy="5256129"/>
        </p:xfrm>
        <a:graphic>
          <a:graphicData uri="http://schemas.openxmlformats.org/drawingml/2006/table">
            <a:tbl>
              <a:tblPr firstRow="1" bandRow="1">
                <a:tableStyleId>{5C22544A-7EE6-4342-B048-85BDC9FD1C3A}</a:tableStyleId>
              </a:tblPr>
              <a:tblGrid>
                <a:gridCol w="1773413">
                  <a:extLst>
                    <a:ext uri="{9D8B030D-6E8A-4147-A177-3AD203B41FA5}">
                      <a16:colId xmlns:a16="http://schemas.microsoft.com/office/drawing/2014/main" val="20000"/>
                    </a:ext>
                  </a:extLst>
                </a:gridCol>
                <a:gridCol w="1693851">
                  <a:extLst>
                    <a:ext uri="{9D8B030D-6E8A-4147-A177-3AD203B41FA5}">
                      <a16:colId xmlns:a16="http://schemas.microsoft.com/office/drawing/2014/main" val="20001"/>
                    </a:ext>
                  </a:extLst>
                </a:gridCol>
                <a:gridCol w="2185884">
                  <a:extLst>
                    <a:ext uri="{9D8B030D-6E8A-4147-A177-3AD203B41FA5}">
                      <a16:colId xmlns:a16="http://schemas.microsoft.com/office/drawing/2014/main" val="3017889657"/>
                    </a:ext>
                  </a:extLst>
                </a:gridCol>
                <a:gridCol w="2327213">
                  <a:extLst>
                    <a:ext uri="{9D8B030D-6E8A-4147-A177-3AD203B41FA5}">
                      <a16:colId xmlns:a16="http://schemas.microsoft.com/office/drawing/2014/main" val="3086690197"/>
                    </a:ext>
                  </a:extLst>
                </a:gridCol>
                <a:gridCol w="3627437">
                  <a:extLst>
                    <a:ext uri="{9D8B030D-6E8A-4147-A177-3AD203B41FA5}">
                      <a16:colId xmlns:a16="http://schemas.microsoft.com/office/drawing/2014/main" val="20003"/>
                    </a:ext>
                  </a:extLst>
                </a:gridCol>
              </a:tblGrid>
              <a:tr h="2998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solidFill>
                            <a:sysClr val="windowText" lastClr="000000"/>
                          </a:solidFill>
                          <a:latin typeface="+mn-lt"/>
                          <a:cs typeface="Arial" panose="020B0604020202020204" pitchFamily="34" charset="0"/>
                        </a:rPr>
                        <a:t>Project Title</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000" b="0" dirty="0">
                        <a:solidFill>
                          <a:schemeClr val="bg1">
                            <a:lumMod val="50000"/>
                          </a:schemeClr>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endParaRPr lang="en-SG"/>
                    </a:p>
                  </a:txBody>
                  <a:tcPr/>
                </a:tc>
                <a:tc hMerge="1">
                  <a:txBody>
                    <a:bodyPr/>
                    <a:lstStyle/>
                    <a:p>
                      <a:endParaRPr lang="en-SG"/>
                    </a:p>
                  </a:txBody>
                  <a:tcPr/>
                </a:tc>
                <a:tc hMerge="1">
                  <a:txBody>
                    <a:bodyPr/>
                    <a:lstStyle/>
                    <a:p>
                      <a:endParaRPr lang="en-SG" sz="1000" dirty="0">
                        <a:solidFill>
                          <a:schemeClr val="bg1">
                            <a:lumMod val="50000"/>
                          </a:schemeClr>
                        </a:solidFill>
                        <a:latin typeface="Arial" panose="020B0604020202020204" pitchFamily="34" charset="0"/>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6"/>
                  </a:ext>
                </a:extLst>
              </a:tr>
              <a:tr h="499737">
                <a:tc>
                  <a:txBody>
                    <a:bodyPr/>
                    <a:lstStyle/>
                    <a:p>
                      <a:r>
                        <a:rPr lang="en-GB" sz="1200" b="1" dirty="0">
                          <a:solidFill>
                            <a:sysClr val="windowText" lastClr="000000"/>
                          </a:solidFill>
                          <a:latin typeface="+mn-lt"/>
                          <a:cs typeface="Arial" panose="020B0604020202020204" pitchFamily="34" charset="0"/>
                        </a:rPr>
                        <a:t>Lead PI(s) / Host</a:t>
                      </a:r>
                      <a:r>
                        <a:rPr lang="en-GB" sz="1200" b="1" baseline="0" dirty="0">
                          <a:solidFill>
                            <a:sysClr val="windowText" lastClr="000000"/>
                          </a:solidFill>
                          <a:latin typeface="+mn-lt"/>
                          <a:cs typeface="Arial" panose="020B0604020202020204" pitchFamily="34" charset="0"/>
                        </a:rPr>
                        <a:t> Institution (HI)</a:t>
                      </a:r>
                      <a:endParaRPr lang="en-GB" sz="1200" b="1"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gridSpan="2">
                  <a:txBody>
                    <a:bodyPr/>
                    <a:lstStyle/>
                    <a:p>
                      <a:r>
                        <a:rPr lang="en-SG" sz="1000" b="0" dirty="0">
                          <a:solidFill>
                            <a:schemeClr val="bg1">
                              <a:lumMod val="50000"/>
                            </a:schemeClr>
                          </a:solidFill>
                          <a:latin typeface="+mn-lt"/>
                          <a:cs typeface="Arial" panose="020B0604020202020204" pitchFamily="34" charset="0"/>
                        </a:rPr>
                        <a:t> </a:t>
                      </a:r>
                      <a:endParaRPr lang="en-US" sz="1000" b="0" dirty="0">
                        <a:solidFill>
                          <a:schemeClr val="bg1">
                            <a:lumMod val="50000"/>
                          </a:schemeClr>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SG" sz="1000" dirty="0">
                          <a:solidFill>
                            <a:schemeClr val="bg1">
                              <a:lumMod val="50000"/>
                            </a:schemeClr>
                          </a:solidFill>
                          <a:latin typeface="+mn-lt"/>
                          <a:cs typeface="Arial" panose="020B0604020202020204" pitchFamily="34" charset="0"/>
                        </a:rPr>
                        <a:t>List the name</a:t>
                      </a:r>
                      <a:r>
                        <a:rPr lang="en-SG" sz="1000" baseline="0" dirty="0">
                          <a:solidFill>
                            <a:schemeClr val="bg1">
                              <a:lumMod val="50000"/>
                            </a:schemeClr>
                          </a:solidFill>
                          <a:latin typeface="+mn-lt"/>
                          <a:cs typeface="Arial" panose="020B0604020202020204" pitchFamily="34" charset="0"/>
                        </a:rPr>
                        <a:t> and institution of the</a:t>
                      </a:r>
                      <a:r>
                        <a:rPr lang="en-SG" sz="1000" dirty="0">
                          <a:solidFill>
                            <a:schemeClr val="bg1">
                              <a:lumMod val="50000"/>
                            </a:schemeClr>
                          </a:solidFill>
                          <a:latin typeface="+mn-lt"/>
                          <a:cs typeface="Arial" panose="020B0604020202020204" pitchFamily="34" charset="0"/>
                        </a:rPr>
                        <a:t> Lead PI(s)</a:t>
                      </a:r>
                      <a:endParaRPr lang="en-GB" sz="1000" b="0" dirty="0">
                        <a:solidFill>
                          <a:schemeClr val="bg1">
                            <a:lumMod val="50000"/>
                          </a:schemeClr>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000" b="0" dirty="0">
                        <a:solidFill>
                          <a:schemeClr val="bg1">
                            <a:lumMod val="50000"/>
                          </a:schemeClr>
                        </a:solidFill>
                        <a:latin typeface="Arial" panose="020B0604020202020204" pitchFamily="34" charset="0"/>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r>
                        <a:rPr lang="en-US" sz="1200" b="1" dirty="0">
                          <a:solidFill>
                            <a:schemeClr val="tx1"/>
                          </a:solidFill>
                          <a:latin typeface="+mn-lt"/>
                          <a:cs typeface="Arial" panose="020B0604020202020204" pitchFamily="34" charset="0"/>
                        </a:rPr>
                        <a:t>Team PI(s) / Co-I(s) / </a:t>
                      </a:r>
                      <a:r>
                        <a:rPr lang="en-US" sz="1200" b="1" baseline="0" dirty="0">
                          <a:solidFill>
                            <a:schemeClr val="tx1"/>
                          </a:solidFill>
                          <a:latin typeface="+mn-lt"/>
                          <a:cs typeface="Arial" panose="020B0604020202020204" pitchFamily="34" charset="0"/>
                        </a:rPr>
                        <a:t>Collaborator(s)</a:t>
                      </a:r>
                      <a:endParaRPr lang="en-SG" sz="1200" b="1" dirty="0">
                        <a:solidFill>
                          <a:schemeClr val="tx1"/>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r>
                        <a:rPr lang="en-SG" sz="1000" dirty="0">
                          <a:solidFill>
                            <a:schemeClr val="bg1">
                              <a:lumMod val="50000"/>
                            </a:schemeClr>
                          </a:solidFill>
                          <a:latin typeface="+mn-lt"/>
                          <a:cs typeface="Arial" panose="020B0604020202020204" pitchFamily="34" charset="0"/>
                        </a:rPr>
                        <a:t>List the name</a:t>
                      </a:r>
                      <a:r>
                        <a:rPr lang="en-SG" sz="1000" baseline="0" dirty="0">
                          <a:solidFill>
                            <a:schemeClr val="bg1">
                              <a:lumMod val="50000"/>
                            </a:schemeClr>
                          </a:solidFill>
                          <a:latin typeface="+mn-lt"/>
                          <a:cs typeface="Arial" panose="020B0604020202020204" pitchFamily="34" charset="0"/>
                        </a:rPr>
                        <a:t> and institution of the</a:t>
                      </a:r>
                      <a:r>
                        <a:rPr lang="en-SG" sz="1000" dirty="0">
                          <a:solidFill>
                            <a:schemeClr val="bg1">
                              <a:lumMod val="50000"/>
                            </a:schemeClr>
                          </a:solidFill>
                          <a:latin typeface="+mn-lt"/>
                          <a:cs typeface="Arial" panose="020B0604020202020204" pitchFamily="34" charset="0"/>
                        </a:rPr>
                        <a:t> Team PI(s) / Co-I(s) / Collaborator(s),</a:t>
                      </a:r>
                      <a:r>
                        <a:rPr lang="en-SG" sz="1000" baseline="0" dirty="0">
                          <a:solidFill>
                            <a:schemeClr val="bg1">
                              <a:lumMod val="50000"/>
                            </a:schemeClr>
                          </a:solidFill>
                          <a:latin typeface="+mn-lt"/>
                          <a:cs typeface="Arial" panose="020B0604020202020204" pitchFamily="34" charset="0"/>
                        </a:rPr>
                        <a:t> if any</a:t>
                      </a:r>
                      <a:endParaRPr lang="en-SG" sz="1000" dirty="0">
                        <a:solidFill>
                          <a:schemeClr val="bg1">
                            <a:lumMod val="50000"/>
                          </a:schemeClr>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7"/>
                  </a:ext>
                </a:extLst>
              </a:tr>
              <a:tr h="299843">
                <a:tc>
                  <a:txBody>
                    <a:bodyPr/>
                    <a:lstStyle/>
                    <a:p>
                      <a:r>
                        <a:rPr lang="en-GB" sz="1200" b="1" dirty="0">
                          <a:solidFill>
                            <a:sysClr val="windowText" lastClr="000000"/>
                          </a:solidFill>
                          <a:latin typeface="+mn-lt"/>
                          <a:cs typeface="Arial" panose="020B0604020202020204" pitchFamily="34" charset="0"/>
                        </a:rPr>
                        <a:t>Duration of Project</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gridSpan="2">
                  <a:txBody>
                    <a:bodyPr/>
                    <a:lstStyle/>
                    <a:p>
                      <a:r>
                        <a:rPr lang="en-GB" sz="1000" b="0" dirty="0">
                          <a:solidFill>
                            <a:schemeClr val="bg1">
                              <a:lumMod val="50000"/>
                            </a:schemeClr>
                          </a:solidFill>
                          <a:latin typeface="+mn-lt"/>
                          <a:cs typeface="Arial" panose="020B0604020202020204" pitchFamily="34" charset="0"/>
                        </a:rPr>
                        <a:t> </a:t>
                      </a:r>
                      <a:r>
                        <a:rPr lang="en-GB" sz="1000" b="0" baseline="0" dirty="0">
                          <a:solidFill>
                            <a:schemeClr val="bg1">
                              <a:lumMod val="50000"/>
                            </a:schemeClr>
                          </a:solidFill>
                          <a:latin typeface="+mn-lt"/>
                          <a:cs typeface="Arial" panose="020B0604020202020204" pitchFamily="34" charset="0"/>
                        </a:rPr>
                        <a:t>    </a:t>
                      </a:r>
                      <a:r>
                        <a:rPr lang="en-GB" sz="1000" b="0" dirty="0">
                          <a:solidFill>
                            <a:schemeClr val="bg1">
                              <a:lumMod val="50000"/>
                            </a:schemeClr>
                          </a:solidFill>
                          <a:latin typeface="+mn-lt"/>
                          <a:cs typeface="Arial" panose="020B0604020202020204" pitchFamily="34" charset="0"/>
                        </a:rPr>
                        <a:t>  months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endParaRPr lang="en-GB" sz="1000" b="0" dirty="0">
                        <a:solidFill>
                          <a:schemeClr val="bg1">
                            <a:lumMod val="50000"/>
                          </a:schemeClr>
                        </a:solidFill>
                        <a:latin typeface="Arial" panose="020B0604020202020204" pitchFamily="34" charset="0"/>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rowSpan="2">
                  <a:txBody>
                    <a:bodyPr/>
                    <a:lstStyle/>
                    <a:p>
                      <a:r>
                        <a:rPr lang="en-SG" sz="1200" b="1" dirty="0">
                          <a:solidFill>
                            <a:schemeClr val="tx1"/>
                          </a:solidFill>
                          <a:latin typeface="+mn-lt"/>
                          <a:cs typeface="Arial" panose="020B0604020202020204" pitchFamily="34" charset="0"/>
                        </a:rPr>
                        <a:t>Proposed IAF-PP Funding </a:t>
                      </a:r>
                    </a:p>
                    <a:p>
                      <a:r>
                        <a:rPr lang="en-SG" sz="1200" b="1" dirty="0">
                          <a:solidFill>
                            <a:schemeClr val="tx1"/>
                          </a:solidFill>
                          <a:latin typeface="+mn-lt"/>
                          <a:cs typeface="Arial" panose="020B0604020202020204" pitchFamily="34" charset="0"/>
                        </a:rPr>
                        <a:t>(direct costs only)</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rowSpan="2">
                  <a:txBody>
                    <a:bodyPr/>
                    <a:lstStyle/>
                    <a:p>
                      <a:r>
                        <a:rPr lang="en-US" sz="1000" dirty="0">
                          <a:solidFill>
                            <a:schemeClr val="bg1">
                              <a:lumMod val="50000"/>
                            </a:schemeClr>
                          </a:solidFill>
                          <a:latin typeface="+mn-lt"/>
                          <a:cs typeface="Arial" panose="020B0604020202020204" pitchFamily="34" charset="0"/>
                        </a:rPr>
                        <a:t>S$</a:t>
                      </a:r>
                    </a:p>
                    <a:p>
                      <a:r>
                        <a:rPr lang="en-US" sz="1000" dirty="0">
                          <a:solidFill>
                            <a:schemeClr val="bg1">
                              <a:lumMod val="50000"/>
                            </a:schemeClr>
                          </a:solidFill>
                          <a:latin typeface="+mn-lt"/>
                          <a:cs typeface="Arial" panose="020B0604020202020204" pitchFamily="34" charset="0"/>
                        </a:rPr>
                        <a:t>Proposals requesting for ≥$10M (incl. overheads) must set up a Scientific Advisory Board (SAB) and provide a list of proposed SAB members and their credentials. Please refer to the Terms of Reference for SAB on </a:t>
                      </a:r>
                      <a:r>
                        <a:rPr lang="en-US" sz="1000" kern="1200" dirty="0">
                          <a:solidFill>
                            <a:schemeClr val="bg1">
                              <a:lumMod val="50000"/>
                            </a:schemeClr>
                          </a:solidFill>
                          <a:latin typeface="+mn-lt"/>
                          <a:ea typeface="+mn-ea"/>
                          <a:cs typeface="Arial" panose="020B0604020202020204" pitchFamily="34" charset="0"/>
                        </a:rPr>
                        <a:t>slide 4</a:t>
                      </a:r>
                      <a:r>
                        <a:rPr lang="en-US" sz="1000" dirty="0">
                          <a:solidFill>
                            <a:schemeClr val="bg1">
                              <a:lumMod val="50000"/>
                            </a:schemeClr>
                          </a:solidFill>
                          <a:latin typeface="+mn-lt"/>
                          <a:cs typeface="Arial" panose="020B0604020202020204" pitchFamily="34" charset="0"/>
                        </a:rPr>
                        <a:t>.</a:t>
                      </a:r>
                      <a:endParaRPr lang="en-SG" sz="1000" dirty="0">
                        <a:solidFill>
                          <a:schemeClr val="bg1">
                            <a:lumMod val="50000"/>
                          </a:schemeClr>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2"/>
                  </a:ext>
                </a:extLst>
              </a:tr>
              <a:tr h="1483588">
                <a:tc>
                  <a:txBody>
                    <a:bodyPr/>
                    <a:lstStyle/>
                    <a:p>
                      <a:r>
                        <a:rPr lang="en-GB" sz="1200" b="1" dirty="0">
                          <a:solidFill>
                            <a:schemeClr val="tx1"/>
                          </a:solidFill>
                          <a:latin typeface="+mn-lt"/>
                          <a:cs typeface="Arial" panose="020B0604020202020204" pitchFamily="34" charset="0"/>
                        </a:rPr>
                        <a:t>MTC Sector</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r>
                        <a:rPr lang="en-GB" sz="1000" b="0" dirty="0">
                          <a:solidFill>
                            <a:schemeClr val="bg1">
                              <a:lumMod val="50000"/>
                            </a:schemeClr>
                          </a:solidFill>
                          <a:latin typeface="+mn-lt"/>
                          <a:cs typeface="Arial" panose="020B0604020202020204" pitchFamily="34" charset="0"/>
                        </a:rPr>
                        <a:t>Please select </a:t>
                      </a:r>
                      <a:r>
                        <a:rPr lang="en-GB" sz="1000" b="1" u="sng" dirty="0">
                          <a:solidFill>
                            <a:schemeClr val="bg1">
                              <a:lumMod val="50000"/>
                            </a:schemeClr>
                          </a:solidFill>
                          <a:latin typeface="+mn-lt"/>
                          <a:cs typeface="Arial" panose="020B0604020202020204" pitchFamily="34" charset="0"/>
                        </a:rPr>
                        <a:t>one</a:t>
                      </a:r>
                      <a:r>
                        <a:rPr lang="en-GB" sz="1000" b="0" dirty="0">
                          <a:solidFill>
                            <a:schemeClr val="bg1">
                              <a:lumMod val="50000"/>
                            </a:schemeClr>
                          </a:solidFill>
                          <a:latin typeface="+mn-lt"/>
                          <a:cs typeface="Arial" panose="020B0604020202020204" pitchFamily="34" charset="0"/>
                        </a:rPr>
                        <a:t> of the following sectors:</a:t>
                      </a:r>
                    </a:p>
                    <a:p>
                      <a:pPr marL="171450" indent="-171450">
                        <a:buFontTx/>
                        <a:buChar char="-"/>
                      </a:pPr>
                      <a:r>
                        <a:rPr lang="en-GB" sz="1000" b="0" dirty="0">
                          <a:solidFill>
                            <a:schemeClr val="bg1">
                              <a:lumMod val="50000"/>
                            </a:schemeClr>
                          </a:solidFill>
                          <a:latin typeface="+mn-lt"/>
                          <a:cs typeface="Arial" panose="020B0604020202020204" pitchFamily="34" charset="0"/>
                        </a:rPr>
                        <a:t>Aerospace</a:t>
                      </a:r>
                    </a:p>
                    <a:p>
                      <a:pPr marL="171450" indent="-171450">
                        <a:buFontTx/>
                        <a:buChar char="-"/>
                      </a:pPr>
                      <a:r>
                        <a:rPr lang="en-GB" sz="1000" b="0" dirty="0">
                          <a:solidFill>
                            <a:schemeClr val="bg1">
                              <a:lumMod val="50000"/>
                            </a:schemeClr>
                          </a:solidFill>
                          <a:latin typeface="+mn-lt"/>
                          <a:cs typeface="Arial" panose="020B0604020202020204" pitchFamily="34" charset="0"/>
                        </a:rPr>
                        <a:t>Aviation</a:t>
                      </a:r>
                    </a:p>
                    <a:p>
                      <a:pPr marL="171450" indent="-171450">
                        <a:buFontTx/>
                        <a:buChar char="-"/>
                      </a:pPr>
                      <a:r>
                        <a:rPr lang="en-GB" sz="1000" b="0" dirty="0">
                          <a:solidFill>
                            <a:schemeClr val="bg1">
                              <a:lumMod val="50000"/>
                            </a:schemeClr>
                          </a:solidFill>
                          <a:latin typeface="+mn-lt"/>
                          <a:cs typeface="Arial" panose="020B0604020202020204" pitchFamily="34" charset="0"/>
                        </a:rPr>
                        <a:t>Biopharmaceutical Manufacturing</a:t>
                      </a:r>
                    </a:p>
                    <a:p>
                      <a:pPr marL="171450" indent="-171450">
                        <a:buFontTx/>
                        <a:buChar char="-"/>
                      </a:pPr>
                      <a:r>
                        <a:rPr lang="en-GB" sz="1000" b="0" dirty="0">
                          <a:solidFill>
                            <a:schemeClr val="bg1">
                              <a:lumMod val="50000"/>
                            </a:schemeClr>
                          </a:solidFill>
                          <a:latin typeface="+mn-lt"/>
                          <a:cs typeface="Arial" panose="020B0604020202020204" pitchFamily="34" charset="0"/>
                        </a:rPr>
                        <a:t>Electronics</a:t>
                      </a:r>
                    </a:p>
                    <a:p>
                      <a:pPr marL="171450" indent="-171450">
                        <a:buFontTx/>
                        <a:buChar char="-"/>
                      </a:pPr>
                      <a:r>
                        <a:rPr lang="en-GB" sz="1000" b="0" dirty="0">
                          <a:solidFill>
                            <a:schemeClr val="bg1">
                              <a:lumMod val="50000"/>
                            </a:schemeClr>
                          </a:solidFill>
                          <a:latin typeface="+mn-lt"/>
                          <a:cs typeface="Arial" panose="020B0604020202020204" pitchFamily="34" charset="0"/>
                        </a:rPr>
                        <a:t>Energy &amp; Chemicals</a:t>
                      </a:r>
                    </a:p>
                  </a:txBody>
                  <a:tcPr anchor="ctr">
                    <a:lnL w="1270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en-GB" sz="1000" b="0" kern="1200" dirty="0">
                          <a:solidFill>
                            <a:schemeClr val="bg1">
                              <a:lumMod val="50000"/>
                            </a:schemeClr>
                          </a:solidFill>
                          <a:latin typeface="+mn-lt"/>
                          <a:ea typeface="+mn-ea"/>
                          <a:cs typeface="Arial" panose="020B0604020202020204" pitchFamily="34" charset="0"/>
                        </a:rPr>
                        <a:t>Food Manufacturing</a:t>
                      </a:r>
                    </a:p>
                    <a:p>
                      <a:pPr marL="171450" indent="-171450">
                        <a:buFontTx/>
                        <a:buChar char="-"/>
                      </a:pPr>
                      <a:r>
                        <a:rPr lang="en-GB" sz="1000" b="0" kern="1200" dirty="0">
                          <a:solidFill>
                            <a:schemeClr val="bg1">
                              <a:lumMod val="50000"/>
                            </a:schemeClr>
                          </a:solidFill>
                          <a:latin typeface="+mn-lt"/>
                          <a:ea typeface="+mn-ea"/>
                          <a:cs typeface="Arial" panose="020B0604020202020204" pitchFamily="34" charset="0"/>
                        </a:rPr>
                        <a:t>Supply Chain &amp; Logistics</a:t>
                      </a:r>
                    </a:p>
                    <a:p>
                      <a:pPr marL="171450" indent="-171450">
                        <a:buFontTx/>
                        <a:buChar char="-"/>
                      </a:pPr>
                      <a:r>
                        <a:rPr lang="en-GB" sz="1000" b="0" kern="1200" dirty="0">
                          <a:solidFill>
                            <a:schemeClr val="bg1">
                              <a:lumMod val="50000"/>
                            </a:schemeClr>
                          </a:solidFill>
                          <a:latin typeface="+mn-lt"/>
                          <a:ea typeface="+mn-ea"/>
                          <a:cs typeface="Arial" panose="020B0604020202020204" pitchFamily="34" charset="0"/>
                        </a:rPr>
                        <a:t>Marine &amp; Offshore</a:t>
                      </a:r>
                    </a:p>
                    <a:p>
                      <a:pPr marL="171450" indent="-171450">
                        <a:buFontTx/>
                        <a:buChar char="-"/>
                      </a:pPr>
                      <a:r>
                        <a:rPr lang="en-GB" sz="1000" b="0" kern="1200" dirty="0">
                          <a:solidFill>
                            <a:schemeClr val="bg1">
                              <a:lumMod val="50000"/>
                            </a:schemeClr>
                          </a:solidFill>
                          <a:latin typeface="+mn-lt"/>
                          <a:ea typeface="+mn-ea"/>
                          <a:cs typeface="Arial" panose="020B0604020202020204" pitchFamily="34" charset="0"/>
                        </a:rPr>
                        <a:t>Precision Engineering (Additive Manufacturing)</a:t>
                      </a:r>
                    </a:p>
                    <a:p>
                      <a:pPr marL="171450" indent="-171450">
                        <a:buFontTx/>
                        <a:buChar char="-"/>
                      </a:pPr>
                      <a:r>
                        <a:rPr lang="en-GB" sz="1000" b="0" kern="1200" dirty="0">
                          <a:solidFill>
                            <a:schemeClr val="bg1">
                              <a:lumMod val="50000"/>
                            </a:schemeClr>
                          </a:solidFill>
                          <a:latin typeface="+mn-lt"/>
                          <a:ea typeface="+mn-ea"/>
                          <a:cs typeface="Arial" panose="020B0604020202020204" pitchFamily="34" charset="0"/>
                        </a:rPr>
                        <a:t>Precision Engineering (Laser &amp; Optics)</a:t>
                      </a:r>
                    </a:p>
                    <a:p>
                      <a:pPr marL="171450" indent="-171450">
                        <a:buFontTx/>
                        <a:buChar char="-"/>
                      </a:pPr>
                      <a:r>
                        <a:rPr lang="en-GB" sz="1000" b="0" kern="1200" dirty="0">
                          <a:solidFill>
                            <a:schemeClr val="bg1">
                              <a:lumMod val="50000"/>
                            </a:schemeClr>
                          </a:solidFill>
                          <a:latin typeface="+mn-lt"/>
                          <a:ea typeface="+mn-ea"/>
                          <a:cs typeface="Arial" panose="020B0604020202020204" pitchFamily="34" charset="0"/>
                        </a:rPr>
                        <a:t>Satellites</a:t>
                      </a:r>
                    </a:p>
                    <a:p>
                      <a:pPr marL="171450" indent="-171450">
                        <a:buFontTx/>
                        <a:buChar char="-"/>
                      </a:pPr>
                      <a:r>
                        <a:rPr lang="en-GB" sz="1000" b="0" dirty="0">
                          <a:solidFill>
                            <a:schemeClr val="bg1">
                              <a:lumMod val="50000"/>
                            </a:schemeClr>
                          </a:solidFill>
                          <a:latin typeface="+mn-lt"/>
                          <a:cs typeface="Arial" panose="020B0604020202020204" pitchFamily="34" charset="0"/>
                        </a:rPr>
                        <a:t>Sea Transport</a:t>
                      </a:r>
                    </a:p>
                  </a:txBody>
                  <a:tcPr anchor="ct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vMerge="1">
                  <a:txBody>
                    <a:bodyPr/>
                    <a:lstStyle/>
                    <a:p>
                      <a:pPr marL="171450" indent="-171450">
                        <a:buFontTx/>
                        <a:buChar char="-"/>
                      </a:pPr>
                      <a:endParaRPr lang="en-GB" sz="1000" b="0" dirty="0">
                        <a:solidFill>
                          <a:schemeClr val="bg1">
                            <a:lumMod val="50000"/>
                          </a:schemeClr>
                        </a:solidFill>
                        <a:latin typeface="Arial" panose="020B0604020202020204" pitchFamily="34" charset="0"/>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vMerge="1">
                  <a:txBody>
                    <a:bodyPr/>
                    <a:lstStyle/>
                    <a:p>
                      <a:endParaRPr lang="en-SG" sz="1000" dirty="0">
                        <a:solidFill>
                          <a:srgbClr val="FF0000"/>
                        </a:solidFill>
                        <a:latin typeface="Arial" panose="020B0604020202020204" pitchFamily="34" charset="0"/>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310786073"/>
                  </a:ext>
                </a:extLst>
              </a:tr>
              <a:tr h="77411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1" dirty="0">
                          <a:solidFill>
                            <a:schemeClr val="tx1"/>
                          </a:solidFill>
                          <a:latin typeface="+mn-lt"/>
                          <a:cs typeface="Arial" panose="020B0604020202020204" pitchFamily="34" charset="0"/>
                        </a:rPr>
                        <a:t>Type of Submission</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kern="1200" baseline="0" dirty="0">
                        <a:solidFill>
                          <a:schemeClr val="tx1"/>
                        </a:solidFill>
                        <a:latin typeface="+mn-lt"/>
                        <a:ea typeface="+mn-ea"/>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kern="1200" baseline="0" dirty="0">
                        <a:solidFill>
                          <a:schemeClr val="tx1"/>
                        </a:solidFill>
                        <a:latin typeface="+mn-lt"/>
                        <a:ea typeface="+mn-ea"/>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baseline="0" dirty="0">
                          <a:solidFill>
                            <a:schemeClr val="tx1"/>
                          </a:solidFill>
                          <a:latin typeface="+mn-lt"/>
                          <a:ea typeface="+mn-ea"/>
                          <a:cs typeface="Arial" panose="020B0604020202020204" pitchFamily="34" charset="0"/>
                        </a:rPr>
                        <a:t>Please note that resubmission refers to proposals resubmitted based on the LOI Review Panel’s comments. It is not a re-written proposal from a new perspective. </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baseline="0" dirty="0">
                          <a:solidFill>
                            <a:schemeClr val="tx1"/>
                          </a:solidFill>
                          <a:latin typeface="+mn-lt"/>
                          <a:ea typeface="+mn-ea"/>
                          <a:cs typeface="Arial" panose="020B0604020202020204" pitchFamily="34" charset="0"/>
                        </a:rPr>
                        <a:t>If the current submission is a RESUBMISSION or a SUBMISSION FOR PHASE 2 FUNDING, please ensure slide 7 is filled. </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endParaRPr lang="en-SG"/>
                    </a:p>
                  </a:txBody>
                  <a:tcPr/>
                </a:tc>
                <a:tc hMerge="1">
                  <a:txBody>
                    <a:bodyPr/>
                    <a:lstStyle/>
                    <a:p>
                      <a:endParaRPr lang="en-SG"/>
                    </a:p>
                  </a:txBody>
                  <a:tcPr/>
                </a:tc>
                <a:tc hMerge="1">
                  <a:txBody>
                    <a:bodyPr/>
                    <a:lstStyle/>
                    <a:p>
                      <a:endParaRPr lang="en-SG"/>
                    </a:p>
                  </a:txBody>
                  <a:tcPr/>
                </a:tc>
                <a:extLst>
                  <a:ext uri="{0D108BD9-81ED-4DB2-BD59-A6C34878D82A}">
                    <a16:rowId xmlns:a16="http://schemas.microsoft.com/office/drawing/2014/main" val="1511483132"/>
                  </a:ext>
                </a:extLst>
              </a:tr>
              <a:tr h="1899004">
                <a:tc>
                  <a:txBody>
                    <a:bodyPr/>
                    <a:lstStyle/>
                    <a:p>
                      <a:r>
                        <a:rPr lang="en-GB" sz="1200" b="1" baseline="0" dirty="0">
                          <a:solidFill>
                            <a:schemeClr val="tx1"/>
                          </a:solidFill>
                          <a:latin typeface="+mn-lt"/>
                          <a:cs typeface="Arial" panose="020B0604020202020204" pitchFamily="34" charset="0"/>
                        </a:rPr>
                        <a:t>Lay Abstract</a:t>
                      </a:r>
                      <a:endParaRPr lang="en-GB" sz="1200" b="1" dirty="0">
                        <a:solidFill>
                          <a:schemeClr val="tx1"/>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000" dirty="0">
                          <a:solidFill>
                            <a:schemeClr val="bg1">
                              <a:lumMod val="50000"/>
                            </a:schemeClr>
                          </a:solidFill>
                          <a:latin typeface="+mn-lt"/>
                          <a:cs typeface="Arial" panose="020B0604020202020204" pitchFamily="34" charset="0"/>
                        </a:rPr>
                        <a:t>Provide a brief lay abstract (maximum 500 words) of this proposal.</a:t>
                      </a:r>
                      <a:endParaRPr lang="en-US" sz="1000" baseline="0" dirty="0">
                        <a:solidFill>
                          <a:schemeClr val="bg1">
                            <a:lumMod val="50000"/>
                          </a:schemeClr>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endParaRPr lang="en-SG"/>
                    </a:p>
                  </a:txBody>
                  <a:tcPr/>
                </a:tc>
                <a:tc hMerge="1">
                  <a:txBody>
                    <a:bodyPr/>
                    <a:lstStyle/>
                    <a:p>
                      <a:endParaRPr lang="en-SG"/>
                    </a:p>
                  </a:txBody>
                  <a:tcPr/>
                </a:tc>
                <a:tc hMerge="1">
                  <a:txBody>
                    <a:bodyPr/>
                    <a:lstStyle/>
                    <a:p>
                      <a:endParaRPr lang="en-SG" dirty="0"/>
                    </a:p>
                  </a:txBody>
                  <a:tcPr>
                    <a:lnL w="12700" cap="flat" cmpd="sng" algn="ctr">
                      <a:solidFill>
                        <a:schemeClr val="bg1">
                          <a:lumMod val="50000"/>
                        </a:schemeClr>
                      </a:solidFill>
                      <a:prstDash val="solid"/>
                      <a:round/>
                      <a:headEnd type="none" w="med" len="med"/>
                      <a:tailEnd type="none" w="med" len="med"/>
                    </a:lnL>
                  </a:tcPr>
                </a:tc>
                <a:extLst>
                  <a:ext uri="{0D108BD9-81ED-4DB2-BD59-A6C34878D82A}">
                    <a16:rowId xmlns:a16="http://schemas.microsoft.com/office/drawing/2014/main" val="10005"/>
                  </a:ext>
                </a:extLst>
              </a:tr>
            </a:tbl>
          </a:graphicData>
        </a:graphic>
      </p:graphicFrame>
      <p:sp>
        <p:nvSpPr>
          <p:cNvPr id="13" name="Rectangle 12">
            <a:extLst>
              <a:ext uri="{FF2B5EF4-FFF2-40B4-BE49-F238E27FC236}">
                <a16:creationId xmlns:a16="http://schemas.microsoft.com/office/drawing/2014/main" id="{05BE9051-8A8E-9DB7-914F-4026A768D8CF}"/>
              </a:ext>
            </a:extLst>
          </p:cNvPr>
          <p:cNvSpPr/>
          <p:nvPr/>
        </p:nvSpPr>
        <p:spPr>
          <a:xfrm>
            <a:off x="292101" y="5837006"/>
            <a:ext cx="8784976" cy="707886"/>
          </a:xfrm>
          <a:prstGeom prst="rect">
            <a:avLst/>
          </a:prstGeom>
        </p:spPr>
        <p:txBody>
          <a:bodyPr wrap="square">
            <a:spAutoFit/>
          </a:bodyPr>
          <a:lstStyle/>
          <a:p>
            <a:pPr marL="171450" indent="-171450">
              <a:buFont typeface="Arial" panose="020B0604020202020204" pitchFamily="34" charset="0"/>
              <a:buChar char="•"/>
              <a:defRPr/>
            </a:pPr>
            <a:r>
              <a:rPr lang="en-SG" sz="800" dirty="0">
                <a:solidFill>
                  <a:prstClr val="black"/>
                </a:solidFill>
                <a:cs typeface="Arial" panose="020B0604020202020204" pitchFamily="34" charset="0"/>
              </a:rPr>
              <a:t>Please keep </a:t>
            </a:r>
            <a:r>
              <a:rPr lang="en-SG" sz="800" dirty="0">
                <a:cs typeface="Arial" panose="020B0604020202020204" pitchFamily="34" charset="0"/>
              </a:rPr>
              <a:t>to a maximum of </a:t>
            </a:r>
            <a:r>
              <a:rPr lang="en-SG" sz="800" u="sng" dirty="0">
                <a:cs typeface="Arial" panose="020B0604020202020204" pitchFamily="34" charset="0"/>
              </a:rPr>
              <a:t>three</a:t>
            </a:r>
            <a:r>
              <a:rPr lang="en-SG" sz="800" dirty="0">
                <a:cs typeface="Arial" panose="020B0604020202020204" pitchFamily="34" charset="0"/>
              </a:rPr>
              <a:t> slides for this LOI. Use Open Sans font size 10.</a:t>
            </a:r>
          </a:p>
          <a:p>
            <a:pPr marL="171450" indent="-171450">
              <a:buFont typeface="Arial" panose="020B0604020202020204" pitchFamily="34" charset="0"/>
              <a:buChar char="•"/>
              <a:defRPr/>
            </a:pPr>
            <a:r>
              <a:rPr lang="en-SG" sz="800" dirty="0">
                <a:cs typeface="Arial" panose="020B0604020202020204" pitchFamily="34" charset="0"/>
              </a:rPr>
              <a:t>Please append email(s) documenting </a:t>
            </a:r>
            <a:r>
              <a:rPr lang="en-SG" sz="800" b="1" dirty="0">
                <a:cs typeface="Arial" panose="020B0604020202020204" pitchFamily="34" charset="0"/>
              </a:rPr>
              <a:t>endorsement</a:t>
            </a:r>
            <a:r>
              <a:rPr lang="en-SG" sz="800" dirty="0">
                <a:cs typeface="Arial" panose="020B0604020202020204" pitchFamily="34" charset="0"/>
              </a:rPr>
              <a:t> from Host Institution’s Director of Research (DOR) or equivalent in your submission. </a:t>
            </a:r>
            <a:r>
              <a:rPr lang="en-SG" sz="800" b="1" dirty="0">
                <a:cs typeface="Arial" panose="020B0604020202020204" pitchFamily="34" charset="0"/>
              </a:rPr>
              <a:t>(mandatory)</a:t>
            </a:r>
          </a:p>
          <a:p>
            <a:pPr marL="171450" indent="-171450">
              <a:buFont typeface="Arial" panose="020B0604020202020204" pitchFamily="34" charset="0"/>
              <a:buChar char="•"/>
              <a:defRPr/>
            </a:pPr>
            <a:r>
              <a:rPr lang="en-SG" sz="800" dirty="0">
                <a:cs typeface="Arial" panose="020B0604020202020204" pitchFamily="34" charset="0"/>
              </a:rPr>
              <a:t>Supplementary information (e.g., background on industry and technology, project plans and budgets) may be appended as slides where necessary, but limit to </a:t>
            </a:r>
            <a:r>
              <a:rPr lang="en-SG" sz="800" u="sng" dirty="0">
                <a:cs typeface="Arial" panose="020B0604020202020204" pitchFamily="34" charset="0"/>
              </a:rPr>
              <a:t>ten</a:t>
            </a:r>
            <a:r>
              <a:rPr lang="en-SG" sz="800" dirty="0">
                <a:cs typeface="Arial" panose="020B0604020202020204" pitchFamily="34" charset="0"/>
              </a:rPr>
              <a:t> additional slides only.</a:t>
            </a:r>
            <a:r>
              <a:rPr lang="en-US" sz="800" dirty="0">
                <a:cs typeface="Arial" panose="020B0604020202020204" pitchFamily="34" charset="0"/>
              </a:rPr>
              <a:t> Additional information submitted beyond the slide count and beyond the information requested may be disregarded from the LOI assessment.</a:t>
            </a:r>
          </a:p>
          <a:p>
            <a:pPr marL="171450" indent="-171450">
              <a:buFont typeface="Arial" panose="020B0604020202020204" pitchFamily="34" charset="0"/>
              <a:buChar char="•"/>
              <a:defRPr/>
            </a:pPr>
            <a:r>
              <a:rPr lang="en-US" sz="800" dirty="0">
                <a:cs typeface="Arial" panose="020B0604020202020204" pitchFamily="34" charset="0"/>
              </a:rPr>
              <a:t>Details of the MTC sectors can be found in the Annex of the MTC IAF-PP Info deck on our website.</a:t>
            </a:r>
            <a:endParaRPr lang="en-SG" sz="800" dirty="0">
              <a:cs typeface="Arial" panose="020B0604020202020204" pitchFamily="34" charset="0"/>
            </a:endParaRPr>
          </a:p>
        </p:txBody>
      </p:sp>
      <p:sp>
        <p:nvSpPr>
          <p:cNvPr id="14" name="Action Button: Blank 13">
            <a:hlinkClick r:id="" action="ppaction://noaction" highlightClick="1"/>
            <a:extLst>
              <a:ext uri="{FF2B5EF4-FFF2-40B4-BE49-F238E27FC236}">
                <a16:creationId xmlns:a16="http://schemas.microsoft.com/office/drawing/2014/main" id="{41F765D0-9456-A6DF-11BE-20A0434B483A}"/>
              </a:ext>
            </a:extLst>
          </p:cNvPr>
          <p:cNvSpPr/>
          <p:nvPr/>
        </p:nvSpPr>
        <p:spPr>
          <a:xfrm>
            <a:off x="2169757" y="3297467"/>
            <a:ext cx="144016" cy="143321"/>
          </a:xfrm>
          <a:prstGeom prst="actionButtonBlank">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5" name="TextBox 14">
            <a:extLst>
              <a:ext uri="{FF2B5EF4-FFF2-40B4-BE49-F238E27FC236}">
                <a16:creationId xmlns:a16="http://schemas.microsoft.com/office/drawing/2014/main" id="{982852EA-F649-BFBE-9D51-694C6EE92D2C}"/>
              </a:ext>
            </a:extLst>
          </p:cNvPr>
          <p:cNvSpPr txBox="1"/>
          <p:nvPr/>
        </p:nvSpPr>
        <p:spPr>
          <a:xfrm>
            <a:off x="2313773" y="3250513"/>
            <a:ext cx="720080" cy="246221"/>
          </a:xfrm>
          <a:prstGeom prst="rect">
            <a:avLst/>
          </a:prstGeom>
          <a:noFill/>
        </p:spPr>
        <p:txBody>
          <a:bodyPr wrap="square" rtlCol="0">
            <a:spAutoFit/>
          </a:bodyPr>
          <a:lstStyle/>
          <a:p>
            <a:r>
              <a:rPr lang="en-US" sz="1000" dirty="0"/>
              <a:t>NEW LOI</a:t>
            </a:r>
            <a:endParaRPr lang="en-SG" sz="1000" dirty="0"/>
          </a:p>
        </p:txBody>
      </p:sp>
      <p:sp>
        <p:nvSpPr>
          <p:cNvPr id="16" name="Action Button: Blank 15">
            <a:hlinkClick r:id="" action="ppaction://noaction" highlightClick="1"/>
            <a:extLst>
              <a:ext uri="{FF2B5EF4-FFF2-40B4-BE49-F238E27FC236}">
                <a16:creationId xmlns:a16="http://schemas.microsoft.com/office/drawing/2014/main" id="{3F6BBE46-4153-FAC5-02F6-87373AACDB03}"/>
              </a:ext>
            </a:extLst>
          </p:cNvPr>
          <p:cNvSpPr/>
          <p:nvPr/>
        </p:nvSpPr>
        <p:spPr>
          <a:xfrm>
            <a:off x="3465901" y="3297466"/>
            <a:ext cx="144016" cy="143321"/>
          </a:xfrm>
          <a:prstGeom prst="actionButtonBlank">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7" name="TextBox 16">
            <a:extLst>
              <a:ext uri="{FF2B5EF4-FFF2-40B4-BE49-F238E27FC236}">
                <a16:creationId xmlns:a16="http://schemas.microsoft.com/office/drawing/2014/main" id="{B7BA43F4-9924-9BCA-2A32-412C2B6E13EC}"/>
              </a:ext>
            </a:extLst>
          </p:cNvPr>
          <p:cNvSpPr txBox="1"/>
          <p:nvPr/>
        </p:nvSpPr>
        <p:spPr>
          <a:xfrm>
            <a:off x="3609917" y="3250513"/>
            <a:ext cx="1224136" cy="246221"/>
          </a:xfrm>
          <a:prstGeom prst="rect">
            <a:avLst/>
          </a:prstGeom>
          <a:noFill/>
        </p:spPr>
        <p:txBody>
          <a:bodyPr wrap="square" rtlCol="0">
            <a:spAutoFit/>
          </a:bodyPr>
          <a:lstStyle/>
          <a:p>
            <a:r>
              <a:rPr lang="en-US" sz="1000" dirty="0"/>
              <a:t>RESUBMISSION</a:t>
            </a:r>
            <a:endParaRPr lang="en-SG" sz="1000" dirty="0"/>
          </a:p>
        </p:txBody>
      </p:sp>
      <p:sp>
        <p:nvSpPr>
          <p:cNvPr id="18" name="Action Button: Blank 17">
            <a:hlinkClick r:id="" action="ppaction://noaction" highlightClick="1"/>
            <a:extLst>
              <a:ext uri="{FF2B5EF4-FFF2-40B4-BE49-F238E27FC236}">
                <a16:creationId xmlns:a16="http://schemas.microsoft.com/office/drawing/2014/main" id="{C4153295-7719-925C-5151-DF4B2FE4D93A}"/>
              </a:ext>
            </a:extLst>
          </p:cNvPr>
          <p:cNvSpPr/>
          <p:nvPr/>
        </p:nvSpPr>
        <p:spPr>
          <a:xfrm>
            <a:off x="5230662" y="3297466"/>
            <a:ext cx="144016" cy="143321"/>
          </a:xfrm>
          <a:prstGeom prst="actionButtonBlank">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9" name="TextBox 18">
            <a:extLst>
              <a:ext uri="{FF2B5EF4-FFF2-40B4-BE49-F238E27FC236}">
                <a16:creationId xmlns:a16="http://schemas.microsoft.com/office/drawing/2014/main" id="{980881C2-209E-FD30-5857-845E6A3C4C8F}"/>
              </a:ext>
            </a:extLst>
          </p:cNvPr>
          <p:cNvSpPr txBox="1"/>
          <p:nvPr/>
        </p:nvSpPr>
        <p:spPr>
          <a:xfrm>
            <a:off x="5374678" y="3250513"/>
            <a:ext cx="2664298" cy="246221"/>
          </a:xfrm>
          <a:prstGeom prst="rect">
            <a:avLst/>
          </a:prstGeom>
          <a:noFill/>
        </p:spPr>
        <p:txBody>
          <a:bodyPr wrap="square" rtlCol="0">
            <a:spAutoFit/>
          </a:bodyPr>
          <a:lstStyle/>
          <a:p>
            <a:r>
              <a:rPr lang="en-US" sz="1000" dirty="0"/>
              <a:t>SUBMISSION FOR PHASE 2 FUNDING</a:t>
            </a:r>
            <a:endParaRPr lang="en-SG" sz="1000" dirty="0"/>
          </a:p>
        </p:txBody>
      </p:sp>
    </p:spTree>
    <p:extLst>
      <p:ext uri="{BB962C8B-B14F-4D97-AF65-F5344CB8AC3E}">
        <p14:creationId xmlns:p14="http://schemas.microsoft.com/office/powerpoint/2010/main" val="3415435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032ADEB-1D7D-9265-56BD-5CA23FBBD569}"/>
              </a:ext>
            </a:extLst>
          </p:cNvPr>
          <p:cNvSpPr>
            <a:spLocks noGrp="1"/>
          </p:cNvSpPr>
          <p:nvPr>
            <p:ph type="ctrTitle"/>
          </p:nvPr>
        </p:nvSpPr>
        <p:spPr>
          <a:xfrm>
            <a:off x="960000" y="2125127"/>
            <a:ext cx="10079995" cy="1414105"/>
          </a:xfrm>
        </p:spPr>
        <p:txBody>
          <a:bodyPr/>
          <a:lstStyle/>
          <a:p>
            <a:r>
              <a:rPr lang="en-US" sz="3600" dirty="0"/>
              <a:t>Additional Supporting Slides</a:t>
            </a:r>
            <a:br>
              <a:rPr lang="en-US" sz="3600" dirty="0"/>
            </a:br>
            <a:br>
              <a:rPr lang="en-US" sz="3600" dirty="0"/>
            </a:br>
            <a:r>
              <a:rPr lang="en-US" sz="3600" dirty="0"/>
              <a:t>(Up to 10 slides)</a:t>
            </a:r>
            <a:endParaRPr lang="en-SG" dirty="0"/>
          </a:p>
        </p:txBody>
      </p:sp>
      <p:sp>
        <p:nvSpPr>
          <p:cNvPr id="2" name="Text Placeholder 4">
            <a:extLst>
              <a:ext uri="{FF2B5EF4-FFF2-40B4-BE49-F238E27FC236}">
                <a16:creationId xmlns:a16="http://schemas.microsoft.com/office/drawing/2014/main" id="{348DD300-35B4-118B-2147-7F721F1A092D}"/>
              </a:ext>
            </a:extLst>
          </p:cNvPr>
          <p:cNvSpPr>
            <a:spLocks noGrp="1"/>
          </p:cNvSpPr>
          <p:nvPr>
            <p:ph type="body" sz="quarter" idx="63"/>
          </p:nvPr>
        </p:nvSpPr>
        <p:spPr>
          <a:xfrm>
            <a:off x="1663700" y="6518275"/>
            <a:ext cx="4876800" cy="177800"/>
          </a:xfrm>
        </p:spPr>
        <p:txBody>
          <a:bodyPr/>
          <a:lstStyle/>
          <a:p>
            <a:r>
              <a:rPr lang="en-US" sz="900" dirty="0">
                <a:solidFill>
                  <a:schemeClr val="bg1">
                    <a:lumMod val="50000"/>
                  </a:schemeClr>
                </a:solidFill>
              </a:rPr>
              <a:t>OFFICIAL (CLOSED) / SENSTITIVE HIGH (WHEN FILLED)</a:t>
            </a:r>
            <a:endParaRPr lang="en-SG" dirty="0"/>
          </a:p>
        </p:txBody>
      </p:sp>
    </p:spTree>
    <p:extLst>
      <p:ext uri="{BB962C8B-B14F-4D97-AF65-F5344CB8AC3E}">
        <p14:creationId xmlns:p14="http://schemas.microsoft.com/office/powerpoint/2010/main" val="156650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388470F5-0BA7-7035-23A2-0672CA054E47}"/>
              </a:ext>
            </a:extLst>
          </p:cNvPr>
          <p:cNvSpPr txBox="1">
            <a:spLocks noGrp="1"/>
          </p:cNvSpPr>
          <p:nvPr>
            <p:ph type="body" sz="quarter" idx="64"/>
          </p:nvPr>
        </p:nvSpPr>
        <p:spPr>
          <a:xfrm>
            <a:off x="243640" y="84112"/>
            <a:ext cx="10079038" cy="479425"/>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00000"/>
              </a:lnSpc>
              <a:defRPr/>
            </a:pPr>
            <a:r>
              <a:rPr lang="en-SG" sz="1800" b="1" dirty="0">
                <a:solidFill>
                  <a:prstClr val="black"/>
                </a:solidFill>
                <a:cs typeface="Arial" panose="020B0604020202020204" pitchFamily="34" charset="0"/>
              </a:rPr>
              <a:t>INDUSTRY ALIGNMENT FUND – PRE-POSITIONING PROGRAMME</a:t>
            </a:r>
            <a:br>
              <a:rPr lang="en-SG" sz="1800" dirty="0">
                <a:solidFill>
                  <a:prstClr val="black"/>
                </a:solidFill>
                <a:cs typeface="Arial" panose="020B0604020202020204" pitchFamily="34" charset="0"/>
              </a:rPr>
            </a:br>
            <a:r>
              <a:rPr lang="en-SG" sz="1800" b="1" dirty="0">
                <a:solidFill>
                  <a:prstClr val="black"/>
                </a:solidFill>
                <a:cs typeface="Arial" panose="020B0604020202020204" pitchFamily="34" charset="0"/>
              </a:rPr>
              <a:t>LETTER OF INTENT </a:t>
            </a:r>
            <a:endParaRPr lang="en-SG" sz="1800" dirty="0">
              <a:solidFill>
                <a:prstClr val="black"/>
              </a:solidFill>
              <a:cs typeface="Arial" panose="020B0604020202020204" pitchFamily="34" charset="0"/>
            </a:endParaRPr>
          </a:p>
        </p:txBody>
      </p:sp>
      <p:graphicFrame>
        <p:nvGraphicFramePr>
          <p:cNvPr id="7" name="Content Placeholder 3">
            <a:extLst>
              <a:ext uri="{FF2B5EF4-FFF2-40B4-BE49-F238E27FC236}">
                <a16:creationId xmlns:a16="http://schemas.microsoft.com/office/drawing/2014/main" id="{E06CEEB3-CD26-C271-F3CA-059F5F7915D8}"/>
              </a:ext>
            </a:extLst>
          </p:cNvPr>
          <p:cNvGraphicFramePr>
            <a:graphicFrameLocks/>
          </p:cNvGraphicFramePr>
          <p:nvPr>
            <p:extLst>
              <p:ext uri="{D42A27DB-BD31-4B8C-83A1-F6EECF244321}">
                <p14:modId xmlns:p14="http://schemas.microsoft.com/office/powerpoint/2010/main" val="1805937184"/>
              </p:ext>
            </p:extLst>
          </p:nvPr>
        </p:nvGraphicFramePr>
        <p:xfrm>
          <a:off x="298450" y="717561"/>
          <a:ext cx="11595099" cy="5454639"/>
        </p:xfrm>
        <a:graphic>
          <a:graphicData uri="http://schemas.openxmlformats.org/drawingml/2006/table">
            <a:tbl>
              <a:tblPr firstRow="1" bandRow="1">
                <a:tableStyleId>{5C22544A-7EE6-4342-B048-85BDC9FD1C3A}</a:tableStyleId>
              </a:tblPr>
              <a:tblGrid>
                <a:gridCol w="1672763">
                  <a:extLst>
                    <a:ext uri="{9D8B030D-6E8A-4147-A177-3AD203B41FA5}">
                      <a16:colId xmlns:a16="http://schemas.microsoft.com/office/drawing/2014/main" val="20000"/>
                    </a:ext>
                  </a:extLst>
                </a:gridCol>
                <a:gridCol w="9922336">
                  <a:extLst>
                    <a:ext uri="{9D8B030D-6E8A-4147-A177-3AD203B41FA5}">
                      <a16:colId xmlns:a16="http://schemas.microsoft.com/office/drawing/2014/main" val="20001"/>
                    </a:ext>
                  </a:extLst>
                </a:gridCol>
              </a:tblGrid>
              <a:tr h="103289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1" dirty="0">
                          <a:solidFill>
                            <a:schemeClr val="tx1"/>
                          </a:solidFill>
                          <a:latin typeface="+mn-lt"/>
                          <a:cs typeface="Arial" panose="020B0604020202020204" pitchFamily="34" charset="0"/>
                        </a:rPr>
                        <a:t>Project Deliverables and Outcomes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SG" sz="1000" b="0" dirty="0">
                          <a:solidFill>
                            <a:schemeClr val="bg1">
                              <a:lumMod val="50000"/>
                            </a:schemeClr>
                          </a:solidFill>
                          <a:latin typeface="+mn-lt"/>
                          <a:cs typeface="Arial" panose="020B0604020202020204" pitchFamily="34" charset="0"/>
                        </a:rPr>
                        <a:t>(maximum 150 words)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996980472"/>
                  </a:ext>
                </a:extLst>
              </a:tr>
              <a:tr h="125422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1" dirty="0">
                          <a:solidFill>
                            <a:schemeClr val="tx1"/>
                          </a:solidFill>
                          <a:latin typeface="+mn-lt"/>
                          <a:cs typeface="Arial" panose="020B0604020202020204" pitchFamily="34" charset="0"/>
                        </a:rPr>
                        <a:t>Competitive</a:t>
                      </a:r>
                      <a:r>
                        <a:rPr lang="en-GB" sz="1200" b="1" baseline="0" dirty="0">
                          <a:solidFill>
                            <a:schemeClr val="tx1"/>
                          </a:solidFill>
                          <a:latin typeface="+mn-lt"/>
                          <a:cs typeface="Arial" panose="020B0604020202020204" pitchFamily="34" charset="0"/>
                        </a:rPr>
                        <a:t> Landscape</a:t>
                      </a:r>
                      <a:endParaRPr lang="en-GB" sz="1200" b="1" dirty="0">
                        <a:solidFill>
                          <a:schemeClr val="tx1"/>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SG" sz="1000" b="0" dirty="0">
                          <a:solidFill>
                            <a:schemeClr val="bg1">
                              <a:lumMod val="50000"/>
                            </a:schemeClr>
                          </a:solidFill>
                          <a:latin typeface="+mn-lt"/>
                          <a:cs typeface="Arial" panose="020B0604020202020204" pitchFamily="34" charset="0"/>
                        </a:rPr>
                        <a:t>(maximum 150 words)</a:t>
                      </a:r>
                    </a:p>
                    <a:p>
                      <a:pPr marL="228600" indent="-228600">
                        <a:buFont typeface="+mj-lt"/>
                        <a:buAutoNum type="arabicPeriod"/>
                      </a:pPr>
                      <a:r>
                        <a:rPr lang="en-US" sz="1000" b="0" dirty="0">
                          <a:solidFill>
                            <a:schemeClr val="bg1">
                              <a:lumMod val="50000"/>
                            </a:schemeClr>
                          </a:solidFill>
                          <a:latin typeface="+mn-lt"/>
                          <a:cs typeface="Arial" panose="020B0604020202020204" pitchFamily="34" charset="0"/>
                        </a:rPr>
                        <a:t>Address the global competitive landscape, and explain how the programme will set Singapore apart from competitors. </a:t>
                      </a:r>
                      <a:endParaRPr lang="en-SG" sz="1000" b="0" dirty="0">
                        <a:solidFill>
                          <a:schemeClr val="bg1">
                            <a:lumMod val="50000"/>
                          </a:schemeClr>
                        </a:solidFill>
                        <a:latin typeface="+mn-lt"/>
                        <a:cs typeface="Arial" panose="020B0604020202020204" pitchFamily="34" charset="0"/>
                      </a:endParaRPr>
                    </a:p>
                    <a:p>
                      <a:pPr marL="228600" indent="-228600">
                        <a:buFont typeface="+mj-lt"/>
                        <a:buAutoNum type="arabicPeriod"/>
                      </a:pPr>
                      <a:r>
                        <a:rPr lang="en-US" sz="1000" b="0" dirty="0">
                          <a:solidFill>
                            <a:schemeClr val="bg1">
                              <a:lumMod val="50000"/>
                            </a:schemeClr>
                          </a:solidFill>
                          <a:latin typeface="+mn-lt"/>
                          <a:cs typeface="Arial" panose="020B0604020202020204" pitchFamily="34" charset="0"/>
                        </a:rPr>
                        <a:t>Provide an assessment of the local landscape in Singapore.</a:t>
                      </a:r>
                    </a:p>
                    <a:p>
                      <a:pPr marL="228600" indent="-228600">
                        <a:buFont typeface="+mj-lt"/>
                        <a:buAutoNum type="arabicPeriod"/>
                      </a:pPr>
                      <a:r>
                        <a:rPr lang="en-US" sz="1000" b="0" baseline="0" dirty="0">
                          <a:solidFill>
                            <a:schemeClr val="bg1">
                              <a:lumMod val="50000"/>
                            </a:schemeClr>
                          </a:solidFill>
                          <a:latin typeface="+mn-lt"/>
                          <a:cs typeface="Arial" panose="020B0604020202020204" pitchFamily="34" charset="0"/>
                        </a:rPr>
                        <a:t>Describe </a:t>
                      </a:r>
                      <a:r>
                        <a:rPr lang="en-US" sz="1000" b="0" dirty="0">
                          <a:solidFill>
                            <a:schemeClr val="bg1">
                              <a:lumMod val="50000"/>
                            </a:schemeClr>
                          </a:solidFill>
                          <a:latin typeface="+mn-lt"/>
                          <a:cs typeface="Arial" panose="020B0604020202020204" pitchFamily="34" charset="0"/>
                        </a:rPr>
                        <a:t>how the</a:t>
                      </a:r>
                      <a:r>
                        <a:rPr lang="en-US" sz="1000" b="0" baseline="0" dirty="0">
                          <a:solidFill>
                            <a:schemeClr val="bg1">
                              <a:lumMod val="50000"/>
                            </a:schemeClr>
                          </a:solidFill>
                          <a:latin typeface="+mn-lt"/>
                          <a:cs typeface="Arial" panose="020B0604020202020204" pitchFamily="34" charset="0"/>
                        </a:rPr>
                        <a:t> programme</a:t>
                      </a:r>
                      <a:r>
                        <a:rPr lang="en-US" sz="1000" b="0" dirty="0">
                          <a:solidFill>
                            <a:schemeClr val="bg1">
                              <a:lumMod val="50000"/>
                            </a:schemeClr>
                          </a:solidFill>
                          <a:latin typeface="+mn-lt"/>
                          <a:cs typeface="Arial" panose="020B0604020202020204" pitchFamily="34" charset="0"/>
                        </a:rPr>
                        <a:t> </a:t>
                      </a:r>
                      <a:r>
                        <a:rPr lang="en-US" sz="1000" b="0" dirty="0" err="1">
                          <a:solidFill>
                            <a:schemeClr val="bg1">
                              <a:lumMod val="50000"/>
                            </a:schemeClr>
                          </a:solidFill>
                          <a:latin typeface="+mn-lt"/>
                          <a:cs typeface="Arial" panose="020B0604020202020204" pitchFamily="34" charset="0"/>
                        </a:rPr>
                        <a:t>synergises</a:t>
                      </a:r>
                      <a:r>
                        <a:rPr lang="en-US" sz="1000" b="0" dirty="0">
                          <a:solidFill>
                            <a:schemeClr val="bg1">
                              <a:lumMod val="50000"/>
                            </a:schemeClr>
                          </a:solidFill>
                          <a:latin typeface="+mn-lt"/>
                          <a:cs typeface="Arial" panose="020B0604020202020204" pitchFamily="34" charset="0"/>
                        </a:rPr>
                        <a:t> and brings together similar capabilities and/or develop new capabilities.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612752882"/>
                  </a:ext>
                </a:extLst>
              </a:tr>
              <a:tr h="1475558">
                <a:tc>
                  <a:txBody>
                    <a:bodyPr/>
                    <a:lstStyle/>
                    <a:p>
                      <a:r>
                        <a:rPr lang="en-GB" sz="1200" b="1" dirty="0">
                          <a:solidFill>
                            <a:schemeClr val="tx1"/>
                          </a:solidFill>
                          <a:latin typeface="+mn-lt"/>
                          <a:cs typeface="Arial" panose="020B0604020202020204" pitchFamily="34" charset="0"/>
                        </a:rPr>
                        <a:t>Relevance</a:t>
                      </a:r>
                      <a:r>
                        <a:rPr lang="en-GB" sz="1200" b="1" baseline="0" dirty="0">
                          <a:solidFill>
                            <a:schemeClr val="tx1"/>
                          </a:solidFill>
                          <a:latin typeface="+mn-lt"/>
                          <a:cs typeface="Arial" panose="020B0604020202020204" pitchFamily="34" charset="0"/>
                        </a:rPr>
                        <a:t> to Industry </a:t>
                      </a:r>
                      <a:endParaRPr lang="en-GB" sz="1200" b="1" dirty="0">
                        <a:solidFill>
                          <a:schemeClr val="tx1"/>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SG" sz="1000" b="0" dirty="0">
                          <a:solidFill>
                            <a:schemeClr val="bg1">
                              <a:lumMod val="50000"/>
                            </a:schemeClr>
                          </a:solidFill>
                          <a:latin typeface="+mn-lt"/>
                          <a:cs typeface="Arial" panose="020B0604020202020204" pitchFamily="34" charset="0"/>
                        </a:rPr>
                        <a:t>(maximum 150 words)</a:t>
                      </a:r>
                    </a:p>
                    <a:p>
                      <a:r>
                        <a:rPr lang="en-US" sz="1000" b="0" dirty="0">
                          <a:solidFill>
                            <a:schemeClr val="bg1">
                              <a:lumMod val="50000"/>
                            </a:schemeClr>
                          </a:solidFill>
                          <a:latin typeface="+mn-lt"/>
                          <a:cs typeface="Arial" panose="020B0604020202020204" pitchFamily="34" charset="0"/>
                        </a:rPr>
                        <a:t>Indicate how the proposed </a:t>
                      </a:r>
                      <a:r>
                        <a:rPr lang="en-US" sz="1000" b="0" dirty="0" err="1">
                          <a:solidFill>
                            <a:schemeClr val="bg1">
                              <a:lumMod val="50000"/>
                            </a:schemeClr>
                          </a:solidFill>
                          <a:latin typeface="+mn-lt"/>
                          <a:cs typeface="Arial" panose="020B0604020202020204" pitchFamily="34" charset="0"/>
                        </a:rPr>
                        <a:t>programme</a:t>
                      </a:r>
                      <a:r>
                        <a:rPr lang="en-US" sz="1000" b="0" dirty="0">
                          <a:solidFill>
                            <a:schemeClr val="bg1">
                              <a:lumMod val="50000"/>
                            </a:schemeClr>
                          </a:solidFill>
                          <a:latin typeface="+mn-lt"/>
                          <a:cs typeface="Arial" panose="020B0604020202020204" pitchFamily="34" charset="0"/>
                        </a:rPr>
                        <a:t> could:</a:t>
                      </a:r>
                      <a:endParaRPr lang="en-SG" sz="1000" b="0" dirty="0">
                        <a:solidFill>
                          <a:schemeClr val="bg1">
                            <a:lumMod val="50000"/>
                          </a:schemeClr>
                        </a:solidFill>
                        <a:latin typeface="+mn-lt"/>
                        <a:cs typeface="Arial" panose="020B0604020202020204" pitchFamily="34" charset="0"/>
                      </a:endParaRPr>
                    </a:p>
                    <a:p>
                      <a:pPr marL="228600" indent="-228600">
                        <a:buAutoNum type="arabicPeriod"/>
                      </a:pPr>
                      <a:r>
                        <a:rPr lang="en-US" sz="1000" b="0" dirty="0" err="1">
                          <a:solidFill>
                            <a:schemeClr val="bg1">
                              <a:lumMod val="50000"/>
                            </a:schemeClr>
                          </a:solidFill>
                          <a:latin typeface="+mn-lt"/>
                          <a:cs typeface="Arial" panose="020B0604020202020204" pitchFamily="34" charset="0"/>
                        </a:rPr>
                        <a:t>Catalyse</a:t>
                      </a:r>
                      <a:r>
                        <a:rPr lang="en-US" sz="1000" b="0" dirty="0">
                          <a:solidFill>
                            <a:schemeClr val="bg1">
                              <a:lumMod val="50000"/>
                            </a:schemeClr>
                          </a:solidFill>
                          <a:latin typeface="+mn-lt"/>
                          <a:cs typeface="Arial" panose="020B0604020202020204" pitchFamily="34" charset="0"/>
                        </a:rPr>
                        <a:t> development of leading edge technology or a new industry sector(s) in Singapore;</a:t>
                      </a:r>
                    </a:p>
                    <a:p>
                      <a:pPr marL="228600" indent="-228600">
                        <a:buAutoNum type="arabicPeriod"/>
                      </a:pPr>
                      <a:r>
                        <a:rPr lang="en-US" sz="1000" b="0" dirty="0">
                          <a:solidFill>
                            <a:schemeClr val="bg1">
                              <a:lumMod val="50000"/>
                            </a:schemeClr>
                          </a:solidFill>
                          <a:latin typeface="+mn-lt"/>
                          <a:cs typeface="Arial" panose="020B0604020202020204" pitchFamily="34" charset="0"/>
                        </a:rPr>
                        <a:t>Have the potential to scale up or to cut across different industry clusters;</a:t>
                      </a:r>
                      <a:r>
                        <a:rPr lang="en-US" sz="1000" b="0" baseline="0" dirty="0">
                          <a:solidFill>
                            <a:schemeClr val="bg1">
                              <a:lumMod val="50000"/>
                            </a:schemeClr>
                          </a:solidFill>
                          <a:latin typeface="+mn-lt"/>
                          <a:cs typeface="Arial" panose="020B0604020202020204" pitchFamily="34" charset="0"/>
                        </a:rPr>
                        <a:t> and</a:t>
                      </a:r>
                      <a:endParaRPr lang="en-US" sz="1000" b="0" dirty="0">
                        <a:solidFill>
                          <a:schemeClr val="bg1">
                            <a:lumMod val="50000"/>
                          </a:schemeClr>
                        </a:solidFill>
                        <a:latin typeface="+mn-lt"/>
                        <a:cs typeface="Arial" panose="020B0604020202020204" pitchFamily="34" charset="0"/>
                      </a:endParaRPr>
                    </a:p>
                    <a:p>
                      <a:pPr marL="228600" indent="-228600">
                        <a:buAutoNum type="arabicPeriod"/>
                      </a:pPr>
                      <a:r>
                        <a:rPr lang="en-US" sz="1000" b="0" dirty="0">
                          <a:solidFill>
                            <a:schemeClr val="bg1">
                              <a:lumMod val="50000"/>
                            </a:schemeClr>
                          </a:solidFill>
                          <a:latin typeface="+mn-lt"/>
                          <a:cs typeface="Arial" panose="020B0604020202020204" pitchFamily="34" charset="0"/>
                        </a:rPr>
                        <a:t>Generate economic and health impact in 3-5 years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0"/>
                  </a:ext>
                </a:extLst>
              </a:tr>
              <a:tr h="1691966">
                <a:tc>
                  <a:txBody>
                    <a:bodyPr/>
                    <a:lstStyle/>
                    <a:p>
                      <a:r>
                        <a:rPr lang="en-GB" sz="1200" b="1" dirty="0">
                          <a:solidFill>
                            <a:schemeClr val="tx1"/>
                          </a:solidFill>
                          <a:latin typeface="+mn-lt"/>
                          <a:cs typeface="Arial" panose="020B0604020202020204" pitchFamily="34" charset="0"/>
                        </a:rPr>
                        <a:t>Potential</a:t>
                      </a:r>
                      <a:r>
                        <a:rPr lang="en-GB" sz="1200" b="1" baseline="0" dirty="0">
                          <a:solidFill>
                            <a:schemeClr val="tx1"/>
                          </a:solidFill>
                          <a:latin typeface="+mn-lt"/>
                          <a:cs typeface="Arial" panose="020B0604020202020204" pitchFamily="34" charset="0"/>
                        </a:rPr>
                        <a:t> Value Capture</a:t>
                      </a:r>
                      <a:endParaRPr lang="en-GB" sz="1200" b="1" dirty="0">
                        <a:solidFill>
                          <a:schemeClr val="tx1"/>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SG" sz="1000" b="0" dirty="0">
                          <a:solidFill>
                            <a:schemeClr val="bg1">
                              <a:lumMod val="50000"/>
                            </a:schemeClr>
                          </a:solidFill>
                          <a:latin typeface="+mn-lt"/>
                          <a:cs typeface="Arial" panose="020B0604020202020204" pitchFamily="34" charset="0"/>
                        </a:rPr>
                        <a:t>(maximum 150 words)</a:t>
                      </a:r>
                    </a:p>
                    <a:p>
                      <a:r>
                        <a:rPr lang="en-US" sz="1000" b="0" dirty="0">
                          <a:solidFill>
                            <a:schemeClr val="bg1">
                              <a:lumMod val="50000"/>
                            </a:schemeClr>
                          </a:solidFill>
                          <a:latin typeface="+mn-lt"/>
                          <a:cs typeface="Arial" panose="020B0604020202020204" pitchFamily="34" charset="0"/>
                        </a:rPr>
                        <a:t>Indicate how the proposed programme could:</a:t>
                      </a:r>
                      <a:endParaRPr lang="en-SG" sz="1000" b="0" dirty="0">
                        <a:solidFill>
                          <a:schemeClr val="bg1">
                            <a:lumMod val="50000"/>
                          </a:schemeClr>
                        </a:solidFill>
                        <a:latin typeface="+mn-lt"/>
                        <a:cs typeface="Arial" panose="020B0604020202020204" pitchFamily="34" charset="0"/>
                      </a:endParaRPr>
                    </a:p>
                    <a:p>
                      <a:pPr marL="228600" indent="-228600">
                        <a:buAutoNum type="arabicPeriod"/>
                      </a:pPr>
                      <a:r>
                        <a:rPr lang="en-US" sz="1000" b="0" dirty="0">
                          <a:solidFill>
                            <a:schemeClr val="bg1">
                              <a:lumMod val="50000"/>
                            </a:schemeClr>
                          </a:solidFill>
                          <a:latin typeface="+mn-lt"/>
                          <a:cs typeface="Arial" panose="020B0604020202020204" pitchFamily="34" charset="0"/>
                        </a:rPr>
                        <a:t>Create</a:t>
                      </a:r>
                      <a:r>
                        <a:rPr lang="en-US" sz="1000" b="0" baseline="0" dirty="0">
                          <a:solidFill>
                            <a:schemeClr val="bg1">
                              <a:lumMod val="50000"/>
                            </a:schemeClr>
                          </a:solidFill>
                          <a:latin typeface="+mn-lt"/>
                          <a:cs typeface="Arial" panose="020B0604020202020204" pitchFamily="34" charset="0"/>
                        </a:rPr>
                        <a:t> novel products/ services that in turn create economic value for Singapore </a:t>
                      </a:r>
                    </a:p>
                    <a:p>
                      <a:pPr marL="228600" indent="-228600">
                        <a:buAutoNum type="arabicPeriod"/>
                      </a:pPr>
                      <a:r>
                        <a:rPr lang="en-US" sz="1000" b="0" baseline="0" dirty="0">
                          <a:solidFill>
                            <a:schemeClr val="bg1">
                              <a:lumMod val="50000"/>
                            </a:schemeClr>
                          </a:solidFill>
                          <a:latin typeface="+mn-lt"/>
                          <a:cs typeface="Arial" panose="020B0604020202020204" pitchFamily="34" charset="0"/>
                        </a:rPr>
                        <a:t>Help to shape public policies/ practices to impact lives</a:t>
                      </a:r>
                    </a:p>
                    <a:p>
                      <a:pPr marL="228600" indent="-228600">
                        <a:buAutoNum type="arabicPeriod"/>
                      </a:pPr>
                      <a:r>
                        <a:rPr lang="en-US" sz="1000" b="0" baseline="0" dirty="0">
                          <a:solidFill>
                            <a:schemeClr val="bg1">
                              <a:lumMod val="50000"/>
                            </a:schemeClr>
                          </a:solidFill>
                          <a:latin typeface="+mn-lt"/>
                          <a:cs typeface="Arial" panose="020B0604020202020204" pitchFamily="34" charset="0"/>
                        </a:rPr>
                        <a:t>Create new good jobs, or uplift existing jobs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8" name="Text Placeholder 6">
            <a:extLst>
              <a:ext uri="{FF2B5EF4-FFF2-40B4-BE49-F238E27FC236}">
                <a16:creationId xmlns:a16="http://schemas.microsoft.com/office/drawing/2014/main" id="{B3B26C48-D6DC-9C70-2243-01C5AEBED970}"/>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98219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A9D3AFC-FFCA-7EC0-4FD9-53E011E1AC4A}"/>
              </a:ext>
            </a:extLst>
          </p:cNvPr>
          <p:cNvSpPr txBox="1">
            <a:spLocks noGrp="1"/>
          </p:cNvSpPr>
          <p:nvPr>
            <p:ph type="body" sz="quarter" idx="64"/>
          </p:nvPr>
        </p:nvSpPr>
        <p:spPr>
          <a:xfrm>
            <a:off x="292101" y="0"/>
            <a:ext cx="10079038" cy="479425"/>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00000"/>
              </a:lnSpc>
              <a:defRPr/>
            </a:pPr>
            <a:r>
              <a:rPr lang="en-SG" sz="1800" b="1" dirty="0">
                <a:solidFill>
                  <a:prstClr val="black"/>
                </a:solidFill>
                <a:cs typeface="Arial" panose="020B0604020202020204" pitchFamily="34" charset="0"/>
              </a:rPr>
              <a:t>INDUSTRY ALIGNMENT FUND – PRE-POSITIONING PROGRAMME</a:t>
            </a:r>
            <a:br>
              <a:rPr lang="en-SG" sz="1800" dirty="0">
                <a:solidFill>
                  <a:prstClr val="black"/>
                </a:solidFill>
                <a:cs typeface="Arial" panose="020B0604020202020204" pitchFamily="34" charset="0"/>
              </a:rPr>
            </a:br>
            <a:r>
              <a:rPr lang="en-SG" sz="1800" b="1" dirty="0">
                <a:solidFill>
                  <a:prstClr val="black"/>
                </a:solidFill>
                <a:cs typeface="Arial" panose="020B0604020202020204" pitchFamily="34" charset="0"/>
              </a:rPr>
              <a:t>LETTER OF INTENT </a:t>
            </a:r>
            <a:endParaRPr lang="en-SG" sz="1800" dirty="0">
              <a:solidFill>
                <a:prstClr val="black"/>
              </a:solidFill>
              <a:cs typeface="Arial" panose="020B0604020202020204" pitchFamily="34" charset="0"/>
            </a:endParaRPr>
          </a:p>
        </p:txBody>
      </p:sp>
      <p:graphicFrame>
        <p:nvGraphicFramePr>
          <p:cNvPr id="7" name="Table 6">
            <a:extLst>
              <a:ext uri="{FF2B5EF4-FFF2-40B4-BE49-F238E27FC236}">
                <a16:creationId xmlns:a16="http://schemas.microsoft.com/office/drawing/2014/main" id="{ACC1844A-9948-0695-8200-E26E58612443}"/>
              </a:ext>
            </a:extLst>
          </p:cNvPr>
          <p:cNvGraphicFramePr>
            <a:graphicFrameLocks noGrp="1"/>
          </p:cNvGraphicFramePr>
          <p:nvPr>
            <p:extLst>
              <p:ext uri="{D42A27DB-BD31-4B8C-83A1-F6EECF244321}">
                <p14:modId xmlns:p14="http://schemas.microsoft.com/office/powerpoint/2010/main" val="3896747343"/>
              </p:ext>
            </p:extLst>
          </p:nvPr>
        </p:nvGraphicFramePr>
        <p:xfrm>
          <a:off x="292101" y="616000"/>
          <a:ext cx="11607798" cy="1463040"/>
        </p:xfrm>
        <a:graphic>
          <a:graphicData uri="http://schemas.openxmlformats.org/drawingml/2006/table">
            <a:tbl>
              <a:tblPr firstRow="1" bandRow="1">
                <a:tableStyleId>{5C22544A-7EE6-4342-B048-85BDC9FD1C3A}</a:tableStyleId>
              </a:tblPr>
              <a:tblGrid>
                <a:gridCol w="2195541">
                  <a:extLst>
                    <a:ext uri="{9D8B030D-6E8A-4147-A177-3AD203B41FA5}">
                      <a16:colId xmlns:a16="http://schemas.microsoft.com/office/drawing/2014/main" val="20000"/>
                    </a:ext>
                  </a:extLst>
                </a:gridCol>
                <a:gridCol w="2935772">
                  <a:extLst>
                    <a:ext uri="{9D8B030D-6E8A-4147-A177-3AD203B41FA5}">
                      <a16:colId xmlns:a16="http://schemas.microsoft.com/office/drawing/2014/main" val="20001"/>
                    </a:ext>
                  </a:extLst>
                </a:gridCol>
                <a:gridCol w="2705367">
                  <a:extLst>
                    <a:ext uri="{9D8B030D-6E8A-4147-A177-3AD203B41FA5}">
                      <a16:colId xmlns:a16="http://schemas.microsoft.com/office/drawing/2014/main" val="20002"/>
                    </a:ext>
                  </a:extLst>
                </a:gridCol>
                <a:gridCol w="3771118">
                  <a:extLst>
                    <a:ext uri="{9D8B030D-6E8A-4147-A177-3AD203B41FA5}">
                      <a16:colId xmlns:a16="http://schemas.microsoft.com/office/drawing/2014/main" val="20003"/>
                    </a:ext>
                  </a:extLst>
                </a:gridCol>
              </a:tblGrid>
              <a:tr h="598323">
                <a:tc>
                  <a:txBody>
                    <a:bodyPr/>
                    <a:lstStyle/>
                    <a:p>
                      <a:endParaRPr lang="en-GB" sz="1200" dirty="0">
                        <a:solidFill>
                          <a:sysClr val="windowText" lastClr="000000"/>
                        </a:solidFill>
                        <a:latin typeface="+mn-lt"/>
                        <a:cs typeface="Arial" panose="020B0604020202020204" pitchFamily="34" charset="0"/>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dirty="0">
                          <a:solidFill>
                            <a:sysClr val="windowText" lastClr="000000"/>
                          </a:solidFill>
                          <a:latin typeface="+mn-lt"/>
                          <a:cs typeface="Arial" panose="020B0604020202020204" pitchFamily="34" charset="0"/>
                        </a:rPr>
                        <a:t>Proposed IAF-PP Funding</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aseline="0" dirty="0">
                          <a:solidFill>
                            <a:sysClr val="windowText" lastClr="000000"/>
                          </a:solidFill>
                          <a:latin typeface="+mn-lt"/>
                          <a:cs typeface="Arial" panose="020B0604020202020204" pitchFamily="34" charset="0"/>
                        </a:rPr>
                        <a:t>(S$ mil)</a:t>
                      </a:r>
                      <a:endParaRPr lang="en-GB" sz="120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a:r>
                        <a:rPr lang="en-GB" sz="1200" baseline="0" dirty="0">
                          <a:solidFill>
                            <a:sysClr val="windowText" lastClr="000000"/>
                          </a:solidFill>
                          <a:latin typeface="+mn-lt"/>
                          <a:cs typeface="Arial" panose="020B0604020202020204" pitchFamily="34" charset="0"/>
                        </a:rPr>
                        <a:t>In-kind Contribution </a:t>
                      </a:r>
                    </a:p>
                    <a:p>
                      <a:pPr algn="ctr"/>
                      <a:r>
                        <a:rPr lang="en-GB" sz="1200" baseline="0" dirty="0">
                          <a:solidFill>
                            <a:sysClr val="windowText" lastClr="000000"/>
                          </a:solidFill>
                          <a:latin typeface="+mn-lt"/>
                          <a:cs typeface="Arial" panose="020B0604020202020204" pitchFamily="34" charset="0"/>
                        </a:rPr>
                        <a:t>by HI, if applicable</a:t>
                      </a:r>
                    </a:p>
                    <a:p>
                      <a:pPr algn="ctr"/>
                      <a:r>
                        <a:rPr lang="en-GB" sz="1200" baseline="0" dirty="0">
                          <a:solidFill>
                            <a:sysClr val="windowText" lastClr="000000"/>
                          </a:solidFill>
                          <a:latin typeface="+mn-lt"/>
                          <a:cs typeface="Arial" panose="020B0604020202020204" pitchFamily="34" charset="0"/>
                        </a:rPr>
                        <a:t>(S$ mil)</a:t>
                      </a:r>
                      <a:endParaRPr lang="en-GB" sz="120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a:r>
                        <a:rPr lang="en-SG" sz="1200" dirty="0">
                          <a:solidFill>
                            <a:sysClr val="windowText" lastClr="000000"/>
                          </a:solidFill>
                          <a:latin typeface="+mn-lt"/>
                          <a:cs typeface="Arial" panose="020B0604020202020204" pitchFamily="34" charset="0"/>
                        </a:rPr>
                        <a:t>Projected Industry R&amp;D </a:t>
                      </a:r>
                      <a:r>
                        <a:rPr lang="en-SG" sz="1200" dirty="0">
                          <a:solidFill>
                            <a:schemeClr val="tx1"/>
                          </a:solidFill>
                          <a:latin typeface="+mn-lt"/>
                          <a:cs typeface="Arial" panose="020B0604020202020204" pitchFamily="34" charset="0"/>
                        </a:rPr>
                        <a:t>Spending (IRS) in SG by Industry Partner(s), if applicable</a:t>
                      </a:r>
                    </a:p>
                    <a:p>
                      <a:pPr algn="ctr"/>
                      <a:r>
                        <a:rPr lang="en-GB" sz="1200" baseline="0" dirty="0">
                          <a:solidFill>
                            <a:sysClr val="windowText" lastClr="000000"/>
                          </a:solidFill>
                          <a:latin typeface="+mn-lt"/>
                          <a:cs typeface="Arial" panose="020B0604020202020204" pitchFamily="34" charset="0"/>
                        </a:rPr>
                        <a:t>(S$ mil)</a:t>
                      </a:r>
                      <a:r>
                        <a:rPr lang="en-GB" sz="1200" baseline="30000" dirty="0">
                          <a:solidFill>
                            <a:sysClr val="windowText" lastClr="000000"/>
                          </a:solidFill>
                          <a:latin typeface="+mn-lt"/>
                          <a:cs typeface="Arial" panose="020B0604020202020204" pitchFamily="34" charset="0"/>
                        </a:rPr>
                        <a:t>#</a:t>
                      </a:r>
                      <a:endParaRPr lang="en-SG" sz="1200" baseline="3000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256424">
                <a:tc>
                  <a:txBody>
                    <a:bodyPr/>
                    <a:lstStyle/>
                    <a:p>
                      <a:r>
                        <a:rPr lang="en-GB" sz="1200" dirty="0">
                          <a:solidFill>
                            <a:sysClr val="windowText" lastClr="000000"/>
                          </a:solidFill>
                          <a:latin typeface="+mn-lt"/>
                          <a:cs typeface="Arial" panose="020B0604020202020204" pitchFamily="34" charset="0"/>
                        </a:rPr>
                        <a:t>Direct Costs</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000" b="0" baseline="0" dirty="0">
                        <a:solidFill>
                          <a:schemeClr val="bg1">
                            <a:lumMod val="50000"/>
                          </a:schemeClr>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lang="en-GB" sz="100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lang="en-GB" sz="100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r h="256424">
                <a:tc>
                  <a:txBody>
                    <a:bodyPr/>
                    <a:lstStyle/>
                    <a:p>
                      <a:r>
                        <a:rPr lang="en-GB" sz="1200" b="0" dirty="0">
                          <a:solidFill>
                            <a:sysClr val="windowText" lastClr="000000"/>
                          </a:solidFill>
                          <a:latin typeface="+mn-lt"/>
                          <a:cs typeface="Arial" panose="020B0604020202020204" pitchFamily="34" charset="0"/>
                        </a:rPr>
                        <a:t>Overheads*</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a:endParaRPr lang="en-GB" sz="1000" b="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lang="en-GB" sz="1000" b="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algn="ctr"/>
                      <a:endParaRPr lang="en-GB" sz="1000" kern="1200" dirty="0">
                        <a:solidFill>
                          <a:sysClr val="windowText" lastClr="000000"/>
                        </a:solidFill>
                        <a:latin typeface="+mn-lt"/>
                        <a:ea typeface="+mn-ea"/>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256424">
                <a:tc>
                  <a:txBody>
                    <a:bodyPr/>
                    <a:lstStyle/>
                    <a:p>
                      <a:r>
                        <a:rPr lang="en-GB" sz="1200" b="1" dirty="0">
                          <a:solidFill>
                            <a:sysClr val="windowText" lastClr="000000"/>
                          </a:solidFill>
                          <a:latin typeface="+mn-lt"/>
                          <a:cs typeface="Arial" panose="020B0604020202020204" pitchFamily="34" charset="0"/>
                        </a:rPr>
                        <a:t>Grand Total</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ctr"/>
                      <a:endParaRPr lang="en-GB" sz="100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endParaRPr lang="en-GB" sz="100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endParaRPr lang="en-GB" sz="100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8" name="Rectangle 7">
            <a:extLst>
              <a:ext uri="{FF2B5EF4-FFF2-40B4-BE49-F238E27FC236}">
                <a16:creationId xmlns:a16="http://schemas.microsoft.com/office/drawing/2014/main" id="{5B4626BB-3DEB-BE0C-DCB5-82818B7FFBD4}"/>
              </a:ext>
            </a:extLst>
          </p:cNvPr>
          <p:cNvSpPr/>
          <p:nvPr/>
        </p:nvSpPr>
        <p:spPr>
          <a:xfrm>
            <a:off x="292101" y="2045381"/>
            <a:ext cx="9295555" cy="400110"/>
          </a:xfrm>
          <a:prstGeom prst="rect">
            <a:avLst/>
          </a:prstGeom>
        </p:spPr>
        <p:txBody>
          <a:bodyPr wrap="square">
            <a:spAutoFit/>
          </a:bodyPr>
          <a:lstStyle/>
          <a:p>
            <a:pPr>
              <a:defRPr/>
            </a:pPr>
            <a:r>
              <a:rPr lang="en-GB" sz="1000" i="1" dirty="0">
                <a:cs typeface="Arial" panose="020B0604020202020204" pitchFamily="34" charset="0"/>
              </a:rPr>
              <a:t>* 30% of direct research costs. Please indicate the exact overheads amount without rounding. </a:t>
            </a:r>
          </a:p>
          <a:p>
            <a:pPr>
              <a:defRPr/>
            </a:pPr>
            <a:r>
              <a:rPr lang="en-SG" sz="1000" i="1" baseline="30000" dirty="0"/>
              <a:t>#</a:t>
            </a:r>
            <a:r>
              <a:rPr lang="en-SG" sz="1000" i="1" dirty="0"/>
              <a:t> </a:t>
            </a:r>
            <a:r>
              <a:rPr lang="en-US" sz="1000" i="1" dirty="0"/>
              <a:t>The projected IRS spending (cash and/or in-kind) ratio needs to be at least 1(Grant Funding incl. overheads):0.5(Industry). </a:t>
            </a:r>
            <a:r>
              <a:rPr lang="en-US" sz="1000" b="1" dirty="0"/>
              <a:t>(mandatory)</a:t>
            </a:r>
            <a:r>
              <a:rPr lang="en-US" sz="1000" b="1" i="1" dirty="0"/>
              <a:t> </a:t>
            </a:r>
            <a:endParaRPr lang="en-SG" sz="1000" b="1" i="1" dirty="0"/>
          </a:p>
        </p:txBody>
      </p:sp>
      <p:graphicFrame>
        <p:nvGraphicFramePr>
          <p:cNvPr id="9" name="Content Placeholder 3">
            <a:extLst>
              <a:ext uri="{FF2B5EF4-FFF2-40B4-BE49-F238E27FC236}">
                <a16:creationId xmlns:a16="http://schemas.microsoft.com/office/drawing/2014/main" id="{D0E9836A-A634-2F31-B9CF-F4021D3A5916}"/>
              </a:ext>
            </a:extLst>
          </p:cNvPr>
          <p:cNvGraphicFramePr>
            <a:graphicFrameLocks/>
          </p:cNvGraphicFramePr>
          <p:nvPr>
            <p:extLst>
              <p:ext uri="{D42A27DB-BD31-4B8C-83A1-F6EECF244321}">
                <p14:modId xmlns:p14="http://schemas.microsoft.com/office/powerpoint/2010/main" val="282323952"/>
              </p:ext>
            </p:extLst>
          </p:nvPr>
        </p:nvGraphicFramePr>
        <p:xfrm>
          <a:off x="292101" y="2509330"/>
          <a:ext cx="11607798" cy="3697225"/>
        </p:xfrm>
        <a:graphic>
          <a:graphicData uri="http://schemas.openxmlformats.org/drawingml/2006/table">
            <a:tbl>
              <a:tblPr firstRow="1" bandRow="1">
                <a:tableStyleId>{5C22544A-7EE6-4342-B048-85BDC9FD1C3A}</a:tableStyleId>
              </a:tblPr>
              <a:tblGrid>
                <a:gridCol w="1749783">
                  <a:extLst>
                    <a:ext uri="{9D8B030D-6E8A-4147-A177-3AD203B41FA5}">
                      <a16:colId xmlns:a16="http://schemas.microsoft.com/office/drawing/2014/main" val="20000"/>
                    </a:ext>
                  </a:extLst>
                </a:gridCol>
                <a:gridCol w="9858015">
                  <a:extLst>
                    <a:ext uri="{9D8B030D-6E8A-4147-A177-3AD203B41FA5}">
                      <a16:colId xmlns:a16="http://schemas.microsoft.com/office/drawing/2014/main" val="20001"/>
                    </a:ext>
                  </a:extLst>
                </a:gridCol>
              </a:tblGrid>
              <a:tr h="204295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1" baseline="0" dirty="0">
                          <a:solidFill>
                            <a:schemeClr val="tx1"/>
                          </a:solidFill>
                          <a:latin typeface="+mn-lt"/>
                          <a:cs typeface="Arial" panose="020B0604020202020204" pitchFamily="34" charset="0"/>
                        </a:rPr>
                        <a:t>Industry Partners</a:t>
                      </a:r>
                      <a:endParaRPr lang="en-GB" sz="1200" b="1" dirty="0">
                        <a:solidFill>
                          <a:schemeClr val="tx1"/>
                        </a:solidFill>
                        <a:latin typeface="+mn-lt"/>
                        <a:cs typeface="Arial" panose="020B0604020202020204" pitchFamily="34" charset="0"/>
                      </a:endParaRPr>
                    </a:p>
                    <a:p>
                      <a:endParaRPr lang="en-GB" sz="1200" b="1" baseline="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000" b="0" dirty="0">
                          <a:solidFill>
                            <a:schemeClr val="bg1">
                              <a:lumMod val="50000"/>
                            </a:schemeClr>
                          </a:solidFill>
                          <a:latin typeface="+mn-lt"/>
                          <a:cs typeface="Arial" panose="020B0604020202020204" pitchFamily="34" charset="0"/>
                        </a:rPr>
                        <a:t>List the names</a:t>
                      </a:r>
                      <a:r>
                        <a:rPr lang="en-SG" sz="1000" b="0" baseline="0" dirty="0">
                          <a:solidFill>
                            <a:schemeClr val="bg1">
                              <a:lumMod val="50000"/>
                            </a:schemeClr>
                          </a:solidFill>
                          <a:latin typeface="+mn-lt"/>
                          <a:cs typeface="Arial" panose="020B0604020202020204" pitchFamily="34" charset="0"/>
                        </a:rPr>
                        <a:t> of industry partners. Indicate if they are confirmed or potential partners and whether they are SMEs, start-ups or MNCs. </a:t>
                      </a:r>
                      <a:r>
                        <a:rPr lang="en-SG" sz="1000" b="0" i="1" baseline="0" dirty="0">
                          <a:solidFill>
                            <a:schemeClr val="bg1">
                              <a:lumMod val="50000"/>
                            </a:schemeClr>
                          </a:solidFill>
                          <a:latin typeface="+mn-lt"/>
                          <a:cs typeface="Arial" panose="020B0604020202020204" pitchFamily="34" charset="0"/>
                        </a:rPr>
                        <a:t>E.g. Company A (confirmed, foreign MNC).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000" b="0" i="1" baseline="0" dirty="0">
                        <a:solidFill>
                          <a:schemeClr val="bg1">
                            <a:lumMod val="50000"/>
                          </a:schemeClr>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SG" sz="1000" b="0" baseline="0" dirty="0">
                          <a:solidFill>
                            <a:schemeClr val="bg1">
                              <a:lumMod val="50000"/>
                            </a:schemeClr>
                          </a:solidFill>
                          <a:latin typeface="+mn-lt"/>
                          <a:cs typeface="Arial" panose="020B0604020202020204" pitchFamily="34" charset="0"/>
                        </a:rPr>
                        <a:t>Please provide </a:t>
                      </a:r>
                      <a:r>
                        <a:rPr lang="en-SG" sz="1000" b="0" u="sng" baseline="0" dirty="0">
                          <a:solidFill>
                            <a:schemeClr val="bg1">
                              <a:lumMod val="50000"/>
                            </a:schemeClr>
                          </a:solidFill>
                          <a:latin typeface="+mn-lt"/>
                          <a:cs typeface="Arial" panose="020B0604020202020204" pitchFamily="34" charset="0"/>
                        </a:rPr>
                        <a:t>at least one </a:t>
                      </a:r>
                      <a:r>
                        <a:rPr lang="en-SG" sz="1000" b="0" baseline="0" dirty="0">
                          <a:solidFill>
                            <a:schemeClr val="bg1">
                              <a:lumMod val="50000"/>
                            </a:schemeClr>
                          </a:solidFill>
                          <a:latin typeface="+mn-lt"/>
                          <a:cs typeface="Arial" panose="020B0604020202020204" pitchFamily="34" charset="0"/>
                        </a:rPr>
                        <a:t>industry letter of support for your LOI </a:t>
                      </a:r>
                      <a:r>
                        <a:rPr lang="en-SG" sz="1000" b="0" kern="1200" baseline="0" dirty="0">
                          <a:solidFill>
                            <a:schemeClr val="bg1">
                              <a:lumMod val="50000"/>
                            </a:schemeClr>
                          </a:solidFill>
                          <a:latin typeface="+mn-lt"/>
                          <a:ea typeface="+mn-ea"/>
                          <a:cs typeface="Arial" panose="020B0604020202020204" pitchFamily="34" charset="0"/>
                        </a:rPr>
                        <a:t>submission. The team may wish to </a:t>
                      </a:r>
                      <a:r>
                        <a:rPr lang="en-US" sz="1000" b="0" kern="1200" baseline="0" dirty="0">
                          <a:solidFill>
                            <a:schemeClr val="bg1">
                              <a:lumMod val="50000"/>
                            </a:schemeClr>
                          </a:solidFill>
                          <a:latin typeface="+mn-lt"/>
                          <a:ea typeface="+mn-ea"/>
                          <a:cs typeface="Arial" panose="020B0604020202020204" pitchFamily="34" charset="0"/>
                        </a:rPr>
                        <a:t>expand on the extent of each confirmed Industry Partners’ involvement with the programme in the supporting slides.</a:t>
                      </a:r>
                      <a:endParaRPr lang="en-SG" sz="1000" b="0" kern="1200" baseline="0" dirty="0">
                        <a:solidFill>
                          <a:schemeClr val="bg1">
                            <a:lumMod val="50000"/>
                          </a:schemeClr>
                        </a:solidFill>
                        <a:latin typeface="+mn-lt"/>
                        <a:ea typeface="+mn-ea"/>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SG" sz="1000" b="0" baseline="0" dirty="0">
                        <a:solidFill>
                          <a:schemeClr val="bg1">
                            <a:lumMod val="50000"/>
                          </a:schemeClr>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0" baseline="0" dirty="0">
                          <a:solidFill>
                            <a:schemeClr val="bg1">
                              <a:lumMod val="50000"/>
                            </a:schemeClr>
                          </a:solidFill>
                          <a:latin typeface="+mn-lt"/>
                          <a:cs typeface="Arial" panose="020B0604020202020204" pitchFamily="34" charset="0"/>
                        </a:rPr>
                        <a:t>Letters of support from industry should address why/how company supports the project, including:</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solidFill>
                            <a:schemeClr val="bg1">
                              <a:lumMod val="50000"/>
                            </a:schemeClr>
                          </a:solidFill>
                          <a:latin typeface="+mn-lt"/>
                          <a:cs typeface="Arial" panose="020B0604020202020204" pitchFamily="34" charset="0"/>
                        </a:rPr>
                        <a:t>How the work scope is differentiated, how it compares with international efforts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solidFill>
                            <a:schemeClr val="bg1">
                              <a:lumMod val="50000"/>
                            </a:schemeClr>
                          </a:solidFill>
                          <a:latin typeface="+mn-lt"/>
                          <a:cs typeface="Arial" panose="020B0604020202020204" pitchFamily="34" charset="0"/>
                        </a:rPr>
                        <a:t>How the company may use the outcomes from the project</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solidFill>
                            <a:schemeClr val="bg1">
                              <a:lumMod val="50000"/>
                            </a:schemeClr>
                          </a:solidFill>
                          <a:latin typeface="+mn-lt"/>
                          <a:cs typeface="Arial" panose="020B0604020202020204" pitchFamily="34" charset="0"/>
                        </a:rPr>
                        <a:t>How, if successful, the company may enter in what forms of formal collaboration with the programme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solidFill>
                            <a:schemeClr val="bg1">
                              <a:lumMod val="50000"/>
                            </a:schemeClr>
                          </a:solidFill>
                          <a:latin typeface="+mn-lt"/>
                          <a:cs typeface="Arial" panose="020B0604020202020204" pitchFamily="34" charset="0"/>
                        </a:rPr>
                        <a:t>What milestones the company would like to see next</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solidFill>
                            <a:schemeClr val="bg1">
                              <a:lumMod val="50000"/>
                            </a:schemeClr>
                          </a:solidFill>
                          <a:latin typeface="+mn-lt"/>
                          <a:cs typeface="Arial" panose="020B0604020202020204" pitchFamily="34" charset="0"/>
                        </a:rPr>
                        <a:t>Company’s potential cash/in-kind contribution (strongly recommended to include, if possible)</a:t>
                      </a:r>
                    </a:p>
                    <a:p>
                      <a:endParaRPr lang="en-US" sz="1000" b="0" dirty="0">
                        <a:solidFill>
                          <a:schemeClr val="bg1">
                            <a:lumMod val="50000"/>
                          </a:schemeClr>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391392748"/>
                  </a:ext>
                </a:extLst>
              </a:tr>
              <a:tr h="1624585">
                <a:tc>
                  <a:txBody>
                    <a:bodyPr/>
                    <a:lstStyle/>
                    <a:p>
                      <a:r>
                        <a:rPr lang="en-GB" sz="1200" b="1" baseline="0" dirty="0">
                          <a:solidFill>
                            <a:sysClr val="windowText" lastClr="000000"/>
                          </a:solidFill>
                          <a:latin typeface="+mn-lt"/>
                          <a:cs typeface="Arial" panose="020B0604020202020204" pitchFamily="34" charset="0"/>
                        </a:rPr>
                        <a:t>Project Methodology</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r>
                        <a:rPr lang="en-US" sz="1000" b="0" dirty="0">
                          <a:solidFill>
                            <a:schemeClr val="bg1">
                              <a:lumMod val="50000"/>
                            </a:schemeClr>
                          </a:solidFill>
                          <a:latin typeface="+mn-lt"/>
                          <a:cs typeface="Arial" panose="020B0604020202020204" pitchFamily="34" charset="0"/>
                        </a:rPr>
                        <a:t>Provide brief</a:t>
                      </a:r>
                      <a:r>
                        <a:rPr lang="en-US" sz="1000" b="0" baseline="0" dirty="0">
                          <a:solidFill>
                            <a:schemeClr val="bg1">
                              <a:lumMod val="50000"/>
                            </a:schemeClr>
                          </a:solidFill>
                          <a:latin typeface="+mn-lt"/>
                          <a:cs typeface="Arial" panose="020B0604020202020204" pitchFamily="34" charset="0"/>
                        </a:rPr>
                        <a:t> outline of project methodology and plans. If more space is needed for elaboration, please detail in supplementary slides (up to </a:t>
                      </a:r>
                      <a:r>
                        <a:rPr lang="en-US" sz="1000" b="0" u="sng" baseline="0" dirty="0">
                          <a:solidFill>
                            <a:schemeClr val="bg1">
                              <a:lumMod val="50000"/>
                            </a:schemeClr>
                          </a:solidFill>
                          <a:latin typeface="+mn-lt"/>
                          <a:cs typeface="Arial" panose="020B0604020202020204" pitchFamily="34" charset="0"/>
                        </a:rPr>
                        <a:t>ten</a:t>
                      </a:r>
                      <a:r>
                        <a:rPr lang="en-US" sz="1000" b="0" baseline="0" dirty="0">
                          <a:solidFill>
                            <a:schemeClr val="bg1">
                              <a:lumMod val="50000"/>
                            </a:schemeClr>
                          </a:solidFill>
                          <a:latin typeface="+mn-lt"/>
                          <a:cs typeface="Arial" panose="020B0604020202020204" pitchFamily="34" charset="0"/>
                        </a:rPr>
                        <a:t> additional slides allowed)</a:t>
                      </a:r>
                      <a:endParaRPr lang="en-US" sz="1000" b="0" dirty="0">
                        <a:solidFill>
                          <a:schemeClr val="bg1">
                            <a:lumMod val="50000"/>
                          </a:schemeClr>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10" name="Text Placeholder 6">
            <a:extLst>
              <a:ext uri="{FF2B5EF4-FFF2-40B4-BE49-F238E27FC236}">
                <a16:creationId xmlns:a16="http://schemas.microsoft.com/office/drawing/2014/main" id="{06CDC189-9F7A-1E55-8084-41BDFBC0E67F}"/>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3509199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368582E-AEE0-BAA0-9D02-9EF2C35303E7}"/>
              </a:ext>
            </a:extLst>
          </p:cNvPr>
          <p:cNvSpPr txBox="1">
            <a:spLocks noGrp="1"/>
          </p:cNvSpPr>
          <p:nvPr>
            <p:ph type="body" sz="quarter" idx="64"/>
          </p:nvPr>
        </p:nvSpPr>
        <p:spPr>
          <a:xfrm>
            <a:off x="393700" y="81077"/>
            <a:ext cx="1179830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SG" sz="1800" b="1" i="0" u="none" strike="noStrike" kern="1200" cap="none" spc="0" normalizeH="0" baseline="0" noProof="0" dirty="0">
                <a:ln>
                  <a:noFill/>
                </a:ln>
                <a:solidFill>
                  <a:prstClr val="black"/>
                </a:solidFill>
                <a:effectLst/>
                <a:uLnTx/>
                <a:uFillTx/>
                <a:latin typeface="+mj-lt"/>
                <a:ea typeface="+mn-ea"/>
                <a:cs typeface="Arial" panose="020B0604020202020204" pitchFamily="34" charset="0"/>
              </a:rPr>
              <a:t>INDUSTRY ALIGNMENT FUND – PRE-POSITIONING PROGRAMME</a:t>
            </a:r>
            <a:endParaRPr lang="en-SG" sz="1800" dirty="0">
              <a:solidFill>
                <a:prstClr val="black"/>
              </a:solidFill>
              <a:latin typeface="+mj-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SG" sz="1800" b="1" i="0" u="none" strike="noStrike" kern="1200" cap="none" spc="0" normalizeH="0" baseline="0" noProof="0" dirty="0">
                <a:ln>
                  <a:noFill/>
                </a:ln>
                <a:solidFill>
                  <a:prstClr val="black"/>
                </a:solidFill>
                <a:effectLst/>
                <a:uLnTx/>
                <a:uFillTx/>
                <a:latin typeface="+mj-lt"/>
                <a:ea typeface="+mn-ea"/>
                <a:cs typeface="Arial" panose="020B0604020202020204" pitchFamily="34" charset="0"/>
              </a:rPr>
              <a:t>TERMS OF REFERENCE FOR IAF-PP PROGRAMME SCIENTIFIC ADVISORY BOARD (SAB)</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prstClr val="black"/>
                </a:solidFill>
                <a:latin typeface="+mj-lt"/>
                <a:cs typeface="Arial" panose="020B0604020202020204" pitchFamily="34" charset="0"/>
              </a:rPr>
              <a:t>Proposals requesting for ≥$10M (incl. overheads) must set up a Scientific Advisory Board (SAB)</a:t>
            </a:r>
            <a:endParaRPr kumimoji="0" lang="en-SG" sz="1800" b="0" i="0" u="none" strike="noStrike" kern="1200" cap="none" spc="0" normalizeH="0" baseline="0" noProof="0" dirty="0">
              <a:ln>
                <a:noFill/>
              </a:ln>
              <a:solidFill>
                <a:prstClr val="black"/>
              </a:solidFill>
              <a:effectLst/>
              <a:uLnTx/>
              <a:uFillTx/>
              <a:latin typeface="+mj-lt"/>
              <a:ea typeface="+mn-ea"/>
              <a:cs typeface="Arial" panose="020B0604020202020204" pitchFamily="34" charset="0"/>
            </a:endParaRPr>
          </a:p>
        </p:txBody>
      </p:sp>
      <p:sp>
        <p:nvSpPr>
          <p:cNvPr id="10" name="Content Placeholder 2">
            <a:extLst>
              <a:ext uri="{FF2B5EF4-FFF2-40B4-BE49-F238E27FC236}">
                <a16:creationId xmlns:a16="http://schemas.microsoft.com/office/drawing/2014/main" id="{DAF3E031-0420-412B-F56B-215CB9948549}"/>
              </a:ext>
            </a:extLst>
          </p:cNvPr>
          <p:cNvSpPr txBox="1">
            <a:spLocks/>
          </p:cNvSpPr>
          <p:nvPr/>
        </p:nvSpPr>
        <p:spPr>
          <a:xfrm>
            <a:off x="292101" y="912074"/>
            <a:ext cx="11607798" cy="4104456"/>
          </a:xfrm>
          <a:prstGeom prst="rect">
            <a:avLst/>
          </a:prstGeom>
        </p:spPr>
        <p:txBody>
          <a:bodyPr vert="horz" lIns="91440" tIns="45720" rIns="91440" bIns="45720" rtlCol="0">
            <a:noAutofit/>
          </a:bodyPr>
          <a:lstStyle>
            <a:lvl1pPr marL="0" marR="0" indent="0" algn="l" defTabSz="685800" rtl="0" eaLnBrk="1" fontAlgn="auto" latinLnBrk="0" hangingPunct="1">
              <a:lnSpc>
                <a:spcPct val="100000"/>
              </a:lnSpc>
              <a:spcBef>
                <a:spcPct val="20000"/>
              </a:spcBef>
              <a:spcAft>
                <a:spcPts val="0"/>
              </a:spcAft>
              <a:buClrTx/>
              <a:buSzTx/>
              <a:buFont typeface="Arial" pitchFamily="34" charset="0"/>
              <a:buNone/>
              <a:tabLst/>
              <a:defRPr sz="1200" kern="1200">
                <a:solidFill>
                  <a:schemeClr val="tx1"/>
                </a:solidFill>
                <a:latin typeface="Open Sans"/>
                <a:ea typeface="+mn-ea"/>
                <a:cs typeface="Open Sans"/>
              </a:defRPr>
            </a:lvl1pPr>
            <a:lvl2pPr marL="342900" indent="-171450" algn="l" defTabSz="685800" rtl="0" eaLnBrk="1" latinLnBrk="0" hangingPunct="1">
              <a:spcBef>
                <a:spcPct val="20000"/>
              </a:spcBef>
              <a:buFont typeface="Arial" pitchFamily="34" charset="0"/>
              <a:buChar char="–"/>
              <a:defRPr sz="1350" kern="1200">
                <a:solidFill>
                  <a:schemeClr val="tx1"/>
                </a:solidFill>
                <a:latin typeface="Arial" pitchFamily="34" charset="0"/>
                <a:ea typeface="+mn-ea"/>
                <a:cs typeface="Arial" pitchFamily="34" charset="0"/>
              </a:defRPr>
            </a:lvl2pPr>
            <a:lvl3pPr marL="514350" indent="-171450" algn="l" defTabSz="6858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3pPr>
            <a:lvl4pPr marL="68580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4pPr>
            <a:lvl5pPr marL="85725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sng" strike="noStrike" kern="1200" cap="none" spc="0" normalizeH="0" baseline="0" noProof="0" dirty="0">
                <a:ln>
                  <a:noFill/>
                </a:ln>
                <a:solidFill>
                  <a:sysClr val="windowText" lastClr="000000"/>
                </a:solidFill>
                <a:effectLst/>
                <a:uLnTx/>
                <a:uFillTx/>
                <a:latin typeface="+mn-lt"/>
                <a:ea typeface="+mn-ea"/>
                <a:cs typeface="Open Sans"/>
              </a:rPr>
              <a:t>Roles and Responsibilities</a:t>
            </a: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The SAB will: </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1. Review strategic research directions, progress, international competitiveness and performance of the IAF-PP </a:t>
            </a:r>
            <a:r>
              <a:rPr kumimoji="0" lang="en-US" sz="1000" b="0" i="0" u="none" strike="noStrike" kern="1200" cap="none" spc="0" normalizeH="0" baseline="0" noProof="0" dirty="0" err="1">
                <a:ln>
                  <a:noFill/>
                </a:ln>
                <a:solidFill>
                  <a:sysClr val="windowText" lastClr="000000"/>
                </a:solidFill>
                <a:effectLst/>
                <a:uLnTx/>
                <a:uFillTx/>
                <a:latin typeface="+mn-lt"/>
                <a:ea typeface="+mn-ea"/>
                <a:cs typeface="Open Sans"/>
              </a:rPr>
              <a:t>Programme</a:t>
            </a: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2. Provide expert advice and recommend strategies on pertinent areas related to the scope of the IAF-PP </a:t>
            </a:r>
            <a:r>
              <a:rPr kumimoji="0" lang="en-US" sz="1000" b="0" i="0" u="none" strike="noStrike" kern="1200" cap="none" spc="0" normalizeH="0" baseline="0" noProof="0" dirty="0" err="1">
                <a:ln>
                  <a:noFill/>
                </a:ln>
                <a:solidFill>
                  <a:sysClr val="windowText" lastClr="000000"/>
                </a:solidFill>
                <a:effectLst/>
                <a:uLnTx/>
                <a:uFillTx/>
                <a:latin typeface="+mn-lt"/>
                <a:ea typeface="+mn-ea"/>
                <a:cs typeface="Open Sans"/>
              </a:rPr>
              <a:t>programme</a:t>
            </a: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 which Singapore could </a:t>
            </a:r>
            <a:r>
              <a:rPr kumimoji="0" lang="en-US" sz="1000" b="0" i="0" u="none" strike="noStrike" kern="1200" cap="none" spc="0" normalizeH="0" baseline="0" noProof="0" dirty="0" err="1">
                <a:ln>
                  <a:noFill/>
                </a:ln>
                <a:solidFill>
                  <a:sysClr val="windowText" lastClr="000000"/>
                </a:solidFill>
                <a:effectLst/>
                <a:uLnTx/>
                <a:uFillTx/>
                <a:latin typeface="+mn-lt"/>
                <a:ea typeface="+mn-ea"/>
                <a:cs typeface="Open Sans"/>
              </a:rPr>
              <a:t>capitalise</a:t>
            </a: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 on to strengthen its technical capabilities and enhance economic value capture.</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sng" strike="noStrike" kern="1200" cap="none" spc="0" normalizeH="0" baseline="0" noProof="0" dirty="0">
                <a:ln>
                  <a:noFill/>
                </a:ln>
                <a:solidFill>
                  <a:sysClr val="windowText" lastClr="000000"/>
                </a:solidFill>
                <a:effectLst/>
                <a:uLnTx/>
                <a:uFillTx/>
                <a:latin typeface="+mn-lt"/>
                <a:ea typeface="+mn-ea"/>
                <a:cs typeface="Open Sans"/>
              </a:rPr>
              <a:t>Appointment Term </a:t>
            </a: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The appointment term should ideally cover the entire duration of the grant.</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sng" strike="noStrike" kern="1200" cap="none" spc="0" normalizeH="0" baseline="0" noProof="0" dirty="0">
                <a:ln>
                  <a:noFill/>
                </a:ln>
                <a:solidFill>
                  <a:sysClr val="windowText" lastClr="000000"/>
                </a:solidFill>
                <a:effectLst/>
                <a:uLnTx/>
                <a:uFillTx/>
                <a:latin typeface="+mn-lt"/>
                <a:ea typeface="+mn-ea"/>
                <a:cs typeface="Open Sans"/>
              </a:rPr>
              <a:t>Frequency of Meetings </a:t>
            </a: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To be as often as necessary and once a year at minimum</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sng" strike="noStrike" kern="1200" cap="none" spc="0" normalizeH="0" baseline="0" noProof="0" dirty="0">
                <a:ln>
                  <a:noFill/>
                </a:ln>
                <a:solidFill>
                  <a:sysClr val="windowText" lastClr="000000"/>
                </a:solidFill>
                <a:effectLst/>
                <a:uLnTx/>
                <a:uFillTx/>
                <a:latin typeface="+mn-lt"/>
                <a:ea typeface="+mn-ea"/>
                <a:cs typeface="Open Sans"/>
              </a:rPr>
              <a:t>Remuneration </a:t>
            </a: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Honorarium of USD2,000 per SAB meeting.</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SG" sz="1000" b="0" i="0" u="none" strike="noStrike" kern="1200" cap="none" spc="0" normalizeH="0" baseline="0" noProof="0" dirty="0">
                <a:ln>
                  <a:noFill/>
                </a:ln>
                <a:solidFill>
                  <a:sysClr val="windowText" lastClr="000000"/>
                </a:solidFill>
                <a:effectLst/>
                <a:uLnTx/>
                <a:uFillTx/>
                <a:latin typeface="+mn-lt"/>
                <a:ea typeface="+mn-ea"/>
                <a:cs typeface="Open Sans"/>
              </a:rPr>
              <a:t>In addition, overseas Members who travel to Singapore for the meeting will be reimbursed for travel and accommodation expenses.</a:t>
            </a: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sng" strike="noStrike" kern="1200" cap="none" spc="0" normalizeH="0" baseline="0" noProof="0" dirty="0">
                <a:ln>
                  <a:noFill/>
                </a:ln>
                <a:solidFill>
                  <a:sysClr val="windowText" lastClr="000000"/>
                </a:solidFill>
                <a:effectLst/>
                <a:uLnTx/>
                <a:uFillTx/>
                <a:latin typeface="+mn-lt"/>
                <a:ea typeface="+mn-ea"/>
                <a:cs typeface="Open Sans"/>
              </a:rPr>
              <a:t>Confidentiality</a:t>
            </a: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From time to time, Members will be privy to confidential, proprietary information relating to the IAF-PP </a:t>
            </a:r>
            <a:r>
              <a:rPr kumimoji="0" lang="en-US" sz="1000" b="0" i="0" u="none" strike="noStrike" kern="1200" cap="none" spc="0" normalizeH="0" baseline="0" noProof="0" dirty="0" err="1">
                <a:ln>
                  <a:noFill/>
                </a:ln>
                <a:solidFill>
                  <a:sysClr val="windowText" lastClr="000000"/>
                </a:solidFill>
                <a:effectLst/>
                <a:uLnTx/>
                <a:uFillTx/>
                <a:latin typeface="+mn-lt"/>
                <a:ea typeface="+mn-ea"/>
                <a:cs typeface="Open Sans"/>
              </a:rPr>
              <a:t>Programme</a:t>
            </a: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 participating research institutions, and other third parties. Such information acquired in the course of their appointment shall be held in strict confidence by the Members and shall not be disclosed other than for the purposes of the IAF-PP </a:t>
            </a:r>
            <a:r>
              <a:rPr kumimoji="0" lang="en-US" sz="1000" b="0" i="0" u="none" strike="noStrike" kern="1200" cap="none" spc="0" normalizeH="0" baseline="0" noProof="0" dirty="0" err="1">
                <a:ln>
                  <a:noFill/>
                </a:ln>
                <a:solidFill>
                  <a:sysClr val="windowText" lastClr="000000"/>
                </a:solidFill>
                <a:effectLst/>
                <a:uLnTx/>
                <a:uFillTx/>
                <a:latin typeface="+mn-lt"/>
                <a:ea typeface="+mn-ea"/>
                <a:cs typeface="Open Sans"/>
              </a:rPr>
              <a:t>Programme</a:t>
            </a: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 The obligation of confidentiality shall carry on during and after the end of the appointment as Members.</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sng" strike="noStrike" kern="1200" cap="none" spc="0" normalizeH="0" baseline="0" noProof="0" dirty="0">
                <a:ln>
                  <a:noFill/>
                </a:ln>
                <a:solidFill>
                  <a:sysClr val="windowText" lastClr="000000"/>
                </a:solidFill>
                <a:effectLst/>
                <a:uLnTx/>
                <a:uFillTx/>
                <a:latin typeface="+mn-lt"/>
                <a:ea typeface="+mn-ea"/>
                <a:cs typeface="Open Sans"/>
              </a:rPr>
              <a:t>Composition of the IAF-PP SAB</a:t>
            </a: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Requirement: There must be a minimum of 1 industry expert and 1 scientific expert on the SAB.</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0" lang="en-SG" sz="1000" b="0" i="0" u="none" strike="noStrike" kern="1200" cap="none" spc="0" normalizeH="0" baseline="0" noProof="0" dirty="0">
              <a:ln>
                <a:noFill/>
              </a:ln>
              <a:solidFill>
                <a:sysClr val="windowText" lastClr="000000"/>
              </a:solidFill>
              <a:effectLst/>
              <a:uLnTx/>
              <a:uFillTx/>
              <a:latin typeface="+mn-lt"/>
              <a:ea typeface="+mn-ea"/>
              <a:cs typeface="Open Sans"/>
            </a:endParaRPr>
          </a:p>
        </p:txBody>
      </p:sp>
      <p:graphicFrame>
        <p:nvGraphicFramePr>
          <p:cNvPr id="11" name="Table 10">
            <a:extLst>
              <a:ext uri="{FF2B5EF4-FFF2-40B4-BE49-F238E27FC236}">
                <a16:creationId xmlns:a16="http://schemas.microsoft.com/office/drawing/2014/main" id="{CF8B532C-C408-A15F-2F65-04A850BC1B8E}"/>
              </a:ext>
            </a:extLst>
          </p:cNvPr>
          <p:cNvGraphicFramePr>
            <a:graphicFrameLocks noGrp="1"/>
          </p:cNvGraphicFramePr>
          <p:nvPr>
            <p:extLst>
              <p:ext uri="{D42A27DB-BD31-4B8C-83A1-F6EECF244321}">
                <p14:modId xmlns:p14="http://schemas.microsoft.com/office/powerpoint/2010/main" val="1489586707"/>
              </p:ext>
            </p:extLst>
          </p:nvPr>
        </p:nvGraphicFramePr>
        <p:xfrm>
          <a:off x="393700" y="5066232"/>
          <a:ext cx="7992887" cy="1276065"/>
        </p:xfrm>
        <a:graphic>
          <a:graphicData uri="http://schemas.openxmlformats.org/drawingml/2006/table">
            <a:tbl>
              <a:tblPr/>
              <a:tblGrid>
                <a:gridCol w="511403">
                  <a:extLst>
                    <a:ext uri="{9D8B030D-6E8A-4147-A177-3AD203B41FA5}">
                      <a16:colId xmlns:a16="http://schemas.microsoft.com/office/drawing/2014/main" val="586739616"/>
                    </a:ext>
                  </a:extLst>
                </a:gridCol>
                <a:gridCol w="1975076">
                  <a:extLst>
                    <a:ext uri="{9D8B030D-6E8A-4147-A177-3AD203B41FA5}">
                      <a16:colId xmlns:a16="http://schemas.microsoft.com/office/drawing/2014/main" val="4049184727"/>
                    </a:ext>
                  </a:extLst>
                </a:gridCol>
                <a:gridCol w="1922172">
                  <a:extLst>
                    <a:ext uri="{9D8B030D-6E8A-4147-A177-3AD203B41FA5}">
                      <a16:colId xmlns:a16="http://schemas.microsoft.com/office/drawing/2014/main" val="3245650580"/>
                    </a:ext>
                  </a:extLst>
                </a:gridCol>
                <a:gridCol w="1745828">
                  <a:extLst>
                    <a:ext uri="{9D8B030D-6E8A-4147-A177-3AD203B41FA5}">
                      <a16:colId xmlns:a16="http://schemas.microsoft.com/office/drawing/2014/main" val="4285389508"/>
                    </a:ext>
                  </a:extLst>
                </a:gridCol>
                <a:gridCol w="1838408">
                  <a:extLst>
                    <a:ext uri="{9D8B030D-6E8A-4147-A177-3AD203B41FA5}">
                      <a16:colId xmlns:a16="http://schemas.microsoft.com/office/drawing/2014/main" val="3377079258"/>
                    </a:ext>
                  </a:extLst>
                </a:gridCol>
              </a:tblGrid>
              <a:tr h="182295">
                <a:tc>
                  <a:txBody>
                    <a:bodyPr/>
                    <a:lstStyle/>
                    <a:p>
                      <a:pPr algn="l" fontAlgn="b"/>
                      <a:r>
                        <a:rPr lang="en-SG" sz="1000" b="1" i="0" u="none" strike="noStrike">
                          <a:solidFill>
                            <a:srgbClr val="000000"/>
                          </a:solidFill>
                          <a:effectLst/>
                          <a:latin typeface="+mn-lt"/>
                        </a:rPr>
                        <a:t>S/N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1" i="0" u="none" strike="noStrike">
                          <a:solidFill>
                            <a:srgbClr val="000000"/>
                          </a:solidFill>
                          <a:effectLst/>
                          <a:latin typeface="+mn-lt"/>
                        </a:rPr>
                        <a:t>Name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1" i="0" u="none" strike="noStrike">
                          <a:solidFill>
                            <a:srgbClr val="000000"/>
                          </a:solidFill>
                          <a:effectLst/>
                          <a:latin typeface="+mn-lt"/>
                        </a:rPr>
                        <a:t>Designation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1" i="0" u="none" strike="noStrike" dirty="0">
                          <a:solidFill>
                            <a:srgbClr val="000000"/>
                          </a:solidFill>
                          <a:effectLst/>
                          <a:latin typeface="+mn-lt"/>
                        </a:rPr>
                        <a:t>Organisation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1" i="0" u="none" strike="noStrike" dirty="0">
                          <a:solidFill>
                            <a:srgbClr val="000000"/>
                          </a:solidFill>
                          <a:effectLst/>
                          <a:latin typeface="+mn-lt"/>
                        </a:rPr>
                        <a:t>Expertise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0051300"/>
                  </a:ext>
                </a:extLst>
              </a:tr>
              <a:tr h="182295">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dirty="0">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dirty="0">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dirty="0">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7730529"/>
                  </a:ext>
                </a:extLst>
              </a:tr>
              <a:tr h="182295">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dirty="0">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3932333"/>
                  </a:ext>
                </a:extLst>
              </a:tr>
              <a:tr h="182295">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dirty="0">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dirty="0">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9839429"/>
                  </a:ext>
                </a:extLst>
              </a:tr>
              <a:tr h="182295">
                <a:tc>
                  <a:txBody>
                    <a:bodyPr/>
                    <a:lstStyle/>
                    <a:p>
                      <a:pPr algn="l" fontAlgn="b"/>
                      <a:endParaRPr lang="en-SG" sz="10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SG" sz="10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SG" sz="1000" b="0" i="0" u="none" strike="noStrike" dirty="0">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SG" sz="10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SG" sz="1000" b="0" i="0" u="none" strike="noStrike" dirty="0">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5759801"/>
                  </a:ext>
                </a:extLst>
              </a:tr>
              <a:tr h="182295">
                <a:tc>
                  <a:txBody>
                    <a:bodyPr/>
                    <a:lstStyle/>
                    <a:p>
                      <a:pPr algn="l" fontAlgn="b"/>
                      <a:endParaRPr lang="en-SG" sz="10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SG" sz="10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SG" sz="1000" b="0" i="0" u="none" strike="noStrike" dirty="0">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SG" sz="10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SG" sz="1000" b="0" i="0" u="none" strike="noStrike" dirty="0">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6871100"/>
                  </a:ext>
                </a:extLst>
              </a:tr>
              <a:tr h="182295">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dirty="0">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dirty="0">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1345809"/>
                  </a:ext>
                </a:extLst>
              </a:tr>
            </a:tbl>
          </a:graphicData>
        </a:graphic>
      </p:graphicFrame>
      <p:sp>
        <p:nvSpPr>
          <p:cNvPr id="12" name="Rectangle 11">
            <a:extLst>
              <a:ext uri="{FF2B5EF4-FFF2-40B4-BE49-F238E27FC236}">
                <a16:creationId xmlns:a16="http://schemas.microsoft.com/office/drawing/2014/main" id="{2B9DD201-56DA-F287-392F-B3732B92DEAF}"/>
              </a:ext>
            </a:extLst>
          </p:cNvPr>
          <p:cNvSpPr/>
          <p:nvPr/>
        </p:nvSpPr>
        <p:spPr>
          <a:xfrm>
            <a:off x="393700" y="6342297"/>
            <a:ext cx="8784976" cy="215444"/>
          </a:xfrm>
          <a:prstGeom prst="rect">
            <a:avLst/>
          </a:prstGeom>
        </p:spPr>
        <p:txBody>
          <a:bodyPr wrap="square">
            <a:spAutoFit/>
          </a:bodyPr>
          <a:lstStyle/>
          <a:p>
            <a:pPr>
              <a:defRPr/>
            </a:pPr>
            <a:r>
              <a:rPr lang="en-US" sz="800" dirty="0">
                <a:latin typeface="+mj-lt"/>
                <a:cs typeface="Arial" panose="020B0604020202020204" pitchFamily="34" charset="0"/>
              </a:rPr>
              <a:t>This slide does not count toward LOI slide limit.</a:t>
            </a:r>
            <a:endParaRPr lang="en-SG" sz="800" dirty="0">
              <a:latin typeface="+mj-lt"/>
              <a:cs typeface="Arial" panose="020B0604020202020204" pitchFamily="34" charset="0"/>
            </a:endParaRPr>
          </a:p>
        </p:txBody>
      </p:sp>
      <p:sp>
        <p:nvSpPr>
          <p:cNvPr id="13" name="Text Placeholder 6">
            <a:extLst>
              <a:ext uri="{FF2B5EF4-FFF2-40B4-BE49-F238E27FC236}">
                <a16:creationId xmlns:a16="http://schemas.microsoft.com/office/drawing/2014/main" id="{36349F00-1BE8-90F7-A79A-3980F96FAE45}"/>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3823203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58BBCBF0-3787-B78D-E8D1-B9E85470D0E3}"/>
              </a:ext>
            </a:extLst>
          </p:cNvPr>
          <p:cNvSpPr txBox="1">
            <a:spLocks noGrp="1"/>
          </p:cNvSpPr>
          <p:nvPr>
            <p:ph type="body" sz="quarter" idx="64"/>
          </p:nvPr>
        </p:nvSpPr>
        <p:spPr>
          <a:xfrm>
            <a:off x="292102" y="115471"/>
            <a:ext cx="10415586" cy="55399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SG" sz="1800" b="1" i="0" u="none" strike="noStrike" kern="1200" cap="none" spc="0" normalizeH="0" baseline="0" noProof="0" dirty="0">
                <a:ln>
                  <a:noFill/>
                </a:ln>
                <a:solidFill>
                  <a:schemeClr val="tx1"/>
                </a:solidFill>
                <a:effectLst/>
                <a:uLnTx/>
                <a:uFillTx/>
                <a:latin typeface="+mj-lt"/>
                <a:ea typeface="+mn-ea"/>
                <a:cs typeface="Arial" panose="020B0604020202020204" pitchFamily="34" charset="0"/>
              </a:rPr>
              <a:t>INDUSTRY ALIGNMENT FUND – PRE-POSITIONING PROGRAMME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mj-lt"/>
                <a:ea typeface="+mn-ea"/>
                <a:cs typeface="Arial" panose="020B0604020202020204" pitchFamily="34" charset="0"/>
              </a:rPr>
              <a:t>LIST OF COMPETITIVE GRANTS BY TEAM MEMBERS</a:t>
            </a:r>
            <a:endParaRPr kumimoji="0" lang="en-SG" sz="1800" b="0" i="0" u="none" strike="noStrike" kern="1200" cap="none" spc="0" normalizeH="0" baseline="0" noProof="0" dirty="0">
              <a:ln>
                <a:noFill/>
              </a:ln>
              <a:solidFill>
                <a:schemeClr val="tx1"/>
              </a:solidFill>
              <a:effectLst/>
              <a:uLnTx/>
              <a:uFillTx/>
              <a:latin typeface="+mj-lt"/>
              <a:ea typeface="+mn-ea"/>
              <a:cs typeface="Arial" panose="020B0604020202020204" pitchFamily="34" charset="0"/>
            </a:endParaRPr>
          </a:p>
        </p:txBody>
      </p:sp>
      <p:sp>
        <p:nvSpPr>
          <p:cNvPr id="7" name="Content Placeholder 2">
            <a:extLst>
              <a:ext uri="{FF2B5EF4-FFF2-40B4-BE49-F238E27FC236}">
                <a16:creationId xmlns:a16="http://schemas.microsoft.com/office/drawing/2014/main" id="{627735A1-8420-C19F-A05C-EEE4C08C6F8E}"/>
              </a:ext>
            </a:extLst>
          </p:cNvPr>
          <p:cNvSpPr txBox="1">
            <a:spLocks/>
          </p:cNvSpPr>
          <p:nvPr/>
        </p:nvSpPr>
        <p:spPr>
          <a:xfrm>
            <a:off x="292102" y="727860"/>
            <a:ext cx="11607794" cy="584775"/>
          </a:xfrm>
          <a:prstGeom prst="rect">
            <a:avLst/>
          </a:prstGeom>
        </p:spPr>
        <p:txBody>
          <a:bodyPr>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000" dirty="0">
                <a:latin typeface="+mn-lt"/>
              </a:rPr>
              <a:t>Please list all currently held or applied competitive grants funded under public and/or international schemes by the team member(s). </a:t>
            </a:r>
            <a:r>
              <a:rPr lang="en-US" sz="1000" dirty="0">
                <a:latin typeface="+mn-lt"/>
                <a:ea typeface="Times New Roman" panose="02020603050405020304" pitchFamily="18" charset="0"/>
              </a:rPr>
              <a:t>These include grants and projects supported by / applied to A*STAR, NMRC, NRF, MOE, Universities and other public funding agencies (as Implementing Agencies) as well as those supported by or applied to international funding agencies and industry partners. Internal institutional funding may be excluded. </a:t>
            </a:r>
            <a:r>
              <a:rPr lang="en-US" sz="1000" dirty="0">
                <a:latin typeface="+mn-lt"/>
              </a:rPr>
              <a:t>Please also provide a brief explanation on how the scope of research under each grant is different/ relates to this IAF-PP application.</a:t>
            </a:r>
          </a:p>
          <a:p>
            <a:endParaRPr lang="en-SG" sz="1000" dirty="0"/>
          </a:p>
        </p:txBody>
      </p:sp>
      <p:sp>
        <p:nvSpPr>
          <p:cNvPr id="8" name="Content Placeholder 2">
            <a:extLst>
              <a:ext uri="{FF2B5EF4-FFF2-40B4-BE49-F238E27FC236}">
                <a16:creationId xmlns:a16="http://schemas.microsoft.com/office/drawing/2014/main" id="{06448973-B076-1FC3-62E8-D40F548E2D02}"/>
              </a:ext>
            </a:extLst>
          </p:cNvPr>
          <p:cNvSpPr txBox="1">
            <a:spLocks/>
          </p:cNvSpPr>
          <p:nvPr/>
        </p:nvSpPr>
        <p:spPr>
          <a:xfrm>
            <a:off x="292102" y="1314256"/>
            <a:ext cx="11607794" cy="430734"/>
          </a:xfrm>
          <a:prstGeom prst="rect">
            <a:avLst/>
          </a:prstGeom>
        </p:spPr>
        <p:txBody>
          <a:bodyPr vert="horz" lIns="91440" tIns="45720" rIns="91440" bIns="45720" rtlCol="0">
            <a:noAutofit/>
          </a:bodyPr>
          <a:lstStyle>
            <a:lvl1pPr marL="0" marR="0" indent="0" algn="l" defTabSz="685800" rtl="0" eaLnBrk="1" fontAlgn="auto" latinLnBrk="0" hangingPunct="1">
              <a:lnSpc>
                <a:spcPct val="100000"/>
              </a:lnSpc>
              <a:spcBef>
                <a:spcPct val="20000"/>
              </a:spcBef>
              <a:spcAft>
                <a:spcPts val="0"/>
              </a:spcAft>
              <a:buClrTx/>
              <a:buSzTx/>
              <a:buFont typeface="Arial" pitchFamily="34" charset="0"/>
              <a:buNone/>
              <a:tabLst/>
              <a:defRPr sz="1200" kern="1200">
                <a:solidFill>
                  <a:schemeClr val="tx1"/>
                </a:solidFill>
                <a:latin typeface="Open Sans"/>
                <a:ea typeface="+mn-ea"/>
                <a:cs typeface="Open Sans"/>
              </a:defRPr>
            </a:lvl1pPr>
            <a:lvl2pPr marL="342900" indent="-171450" algn="l" defTabSz="685800" rtl="0" eaLnBrk="1" latinLnBrk="0" hangingPunct="1">
              <a:spcBef>
                <a:spcPct val="20000"/>
              </a:spcBef>
              <a:buFont typeface="Arial" pitchFamily="34" charset="0"/>
              <a:buChar char="–"/>
              <a:defRPr sz="1350" kern="1200">
                <a:solidFill>
                  <a:schemeClr val="tx1"/>
                </a:solidFill>
                <a:latin typeface="Arial" pitchFamily="34" charset="0"/>
                <a:ea typeface="+mn-ea"/>
                <a:cs typeface="Arial" pitchFamily="34" charset="0"/>
              </a:defRPr>
            </a:lvl2pPr>
            <a:lvl3pPr marL="514350" indent="-171450" algn="l" defTabSz="6858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3pPr>
            <a:lvl4pPr marL="68580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4pPr>
            <a:lvl5pPr marL="85725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lgn="just"/>
            <a:r>
              <a:rPr lang="en-US" sz="1000" dirty="0">
                <a:latin typeface="+mn-lt"/>
              </a:rPr>
              <a:t>Please note that shortlisted LOIs may be required to provide a one-page supplementary write-up which includes the scientific abstract, project outcomes and how the objective and research differ from that in the IAF-PP proposal for </a:t>
            </a:r>
            <a:r>
              <a:rPr lang="en-US" sz="1000" i="1" dirty="0">
                <a:latin typeface="+mn-lt"/>
              </a:rPr>
              <a:t>each</a:t>
            </a:r>
            <a:r>
              <a:rPr lang="en-US" sz="1000" dirty="0">
                <a:latin typeface="+mn-lt"/>
              </a:rPr>
              <a:t> related grant.</a:t>
            </a:r>
            <a:endParaRPr lang="en-SG" sz="1000" dirty="0">
              <a:latin typeface="+mn-lt"/>
            </a:endParaRPr>
          </a:p>
        </p:txBody>
      </p:sp>
      <p:graphicFrame>
        <p:nvGraphicFramePr>
          <p:cNvPr id="9" name="Table 8">
            <a:extLst>
              <a:ext uri="{FF2B5EF4-FFF2-40B4-BE49-F238E27FC236}">
                <a16:creationId xmlns:a16="http://schemas.microsoft.com/office/drawing/2014/main" id="{32E278D3-65B4-DB1A-C84B-D908651EFD0A}"/>
              </a:ext>
            </a:extLst>
          </p:cNvPr>
          <p:cNvGraphicFramePr>
            <a:graphicFrameLocks noGrp="1"/>
          </p:cNvGraphicFramePr>
          <p:nvPr>
            <p:extLst>
              <p:ext uri="{D42A27DB-BD31-4B8C-83A1-F6EECF244321}">
                <p14:modId xmlns:p14="http://schemas.microsoft.com/office/powerpoint/2010/main" val="2688194342"/>
              </p:ext>
            </p:extLst>
          </p:nvPr>
        </p:nvGraphicFramePr>
        <p:xfrm>
          <a:off x="292102" y="1736522"/>
          <a:ext cx="11607795" cy="2065900"/>
        </p:xfrm>
        <a:graphic>
          <a:graphicData uri="http://schemas.openxmlformats.org/drawingml/2006/table">
            <a:tbl>
              <a:tblPr/>
              <a:tblGrid>
                <a:gridCol w="1665239">
                  <a:extLst>
                    <a:ext uri="{9D8B030D-6E8A-4147-A177-3AD203B41FA5}">
                      <a16:colId xmlns:a16="http://schemas.microsoft.com/office/drawing/2014/main" val="2879240658"/>
                    </a:ext>
                  </a:extLst>
                </a:gridCol>
                <a:gridCol w="778507">
                  <a:extLst>
                    <a:ext uri="{9D8B030D-6E8A-4147-A177-3AD203B41FA5}">
                      <a16:colId xmlns:a16="http://schemas.microsoft.com/office/drawing/2014/main" val="3607973456"/>
                    </a:ext>
                  </a:extLst>
                </a:gridCol>
                <a:gridCol w="1255384">
                  <a:extLst>
                    <a:ext uri="{9D8B030D-6E8A-4147-A177-3AD203B41FA5}">
                      <a16:colId xmlns:a16="http://schemas.microsoft.com/office/drawing/2014/main" val="406600876"/>
                    </a:ext>
                  </a:extLst>
                </a:gridCol>
                <a:gridCol w="1459890">
                  <a:extLst>
                    <a:ext uri="{9D8B030D-6E8A-4147-A177-3AD203B41FA5}">
                      <a16:colId xmlns:a16="http://schemas.microsoft.com/office/drawing/2014/main" val="764880576"/>
                    </a:ext>
                  </a:extLst>
                </a:gridCol>
                <a:gridCol w="1493400">
                  <a:extLst>
                    <a:ext uri="{9D8B030D-6E8A-4147-A177-3AD203B41FA5}">
                      <a16:colId xmlns:a16="http://schemas.microsoft.com/office/drawing/2014/main" val="2269213117"/>
                    </a:ext>
                  </a:extLst>
                </a:gridCol>
                <a:gridCol w="1153991">
                  <a:extLst>
                    <a:ext uri="{9D8B030D-6E8A-4147-A177-3AD203B41FA5}">
                      <a16:colId xmlns:a16="http://schemas.microsoft.com/office/drawing/2014/main" val="3263754622"/>
                    </a:ext>
                  </a:extLst>
                </a:gridCol>
                <a:gridCol w="3801384">
                  <a:extLst>
                    <a:ext uri="{9D8B030D-6E8A-4147-A177-3AD203B41FA5}">
                      <a16:colId xmlns:a16="http://schemas.microsoft.com/office/drawing/2014/main" val="2201939836"/>
                    </a:ext>
                  </a:extLst>
                </a:gridCol>
              </a:tblGrid>
              <a:tr h="805381">
                <a:tc>
                  <a:txBody>
                    <a:bodyPr/>
                    <a:lstStyle/>
                    <a:p>
                      <a:pPr algn="ctr">
                        <a:tabLst>
                          <a:tab pos="4114800" algn="l"/>
                        </a:tabLst>
                      </a:pPr>
                      <a:r>
                        <a:rPr lang="en-US" sz="1200" b="1" dirty="0">
                          <a:solidFill>
                            <a:schemeClr val="tx1"/>
                          </a:solidFill>
                          <a:effectLst/>
                          <a:latin typeface="+mn-lt"/>
                          <a:ea typeface="Times New Roman" panose="02020603050405020304" pitchFamily="18" charset="0"/>
                        </a:rPr>
                        <a:t>Title of Research</a:t>
                      </a:r>
                      <a:endParaRPr lang="en-SG" sz="1200" dirty="0">
                        <a:solidFill>
                          <a:schemeClr val="tx1"/>
                        </a:solidFill>
                        <a:effectLst/>
                        <a:latin typeface="+mn-lt"/>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a:txBody>
                    <a:bodyPr/>
                    <a:lstStyle/>
                    <a:p>
                      <a:pPr algn="ctr">
                        <a:tabLst>
                          <a:tab pos="4114800" algn="l"/>
                        </a:tabLst>
                      </a:pPr>
                      <a:r>
                        <a:rPr lang="en-US" sz="1200" b="1" dirty="0">
                          <a:solidFill>
                            <a:schemeClr val="tx1"/>
                          </a:solidFill>
                          <a:effectLst/>
                          <a:latin typeface="+mn-lt"/>
                          <a:ea typeface="Times New Roman" panose="02020603050405020304" pitchFamily="18" charset="0"/>
                        </a:rPr>
                        <a:t>Funding Agency</a:t>
                      </a:r>
                      <a:endParaRPr lang="en-SG" sz="1200" dirty="0">
                        <a:solidFill>
                          <a:schemeClr val="tx1"/>
                        </a:solidFill>
                        <a:effectLst/>
                        <a:latin typeface="+mn-lt"/>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a:txBody>
                    <a:bodyPr/>
                    <a:lstStyle/>
                    <a:p>
                      <a:pPr algn="ctr">
                        <a:tabLst>
                          <a:tab pos="4114800" algn="l"/>
                        </a:tabLst>
                      </a:pPr>
                      <a:r>
                        <a:rPr lang="en-SG" sz="1200" b="1" kern="1200" dirty="0">
                          <a:solidFill>
                            <a:schemeClr val="tx1"/>
                          </a:solidFill>
                          <a:effectLst/>
                          <a:latin typeface="+mn-lt"/>
                          <a:ea typeface="Times New Roman" panose="02020603050405020304" pitchFamily="18" charset="0"/>
                          <a:cs typeface="+mn-cs"/>
                        </a:rPr>
                        <a:t>Status (Awarded / Applied)</a:t>
                      </a: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a:txBody>
                    <a:bodyPr/>
                    <a:lstStyle/>
                    <a:p>
                      <a:pPr algn="ctr">
                        <a:tabLst>
                          <a:tab pos="4114800" algn="l"/>
                        </a:tabLst>
                      </a:pPr>
                      <a:r>
                        <a:rPr lang="en-US" sz="1200" b="1" dirty="0">
                          <a:solidFill>
                            <a:schemeClr val="tx1"/>
                          </a:solidFill>
                          <a:effectLst/>
                          <a:latin typeface="+mn-lt"/>
                          <a:ea typeface="Times New Roman" panose="02020603050405020304" pitchFamily="18" charset="0"/>
                        </a:rPr>
                        <a:t>Name and Role of Team Member in listed project </a:t>
                      </a:r>
                    </a:p>
                    <a:p>
                      <a:pPr algn="ctr">
                        <a:tabLst>
                          <a:tab pos="4114800" algn="l"/>
                        </a:tabLst>
                      </a:pPr>
                      <a:r>
                        <a:rPr lang="en-US" sz="1100" b="1" dirty="0">
                          <a:solidFill>
                            <a:schemeClr val="tx1"/>
                          </a:solidFill>
                          <a:effectLst/>
                          <a:latin typeface="+mn-lt"/>
                          <a:ea typeface="Times New Roman" panose="02020603050405020304" pitchFamily="18" charset="0"/>
                        </a:rPr>
                        <a:t>(e.g. PI / Co-I /Collaborator)</a:t>
                      </a:r>
                      <a:endParaRPr lang="en-SG" sz="11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a:txBody>
                    <a:bodyPr/>
                    <a:lstStyle/>
                    <a:p>
                      <a:pPr algn="ctr">
                        <a:tabLst>
                          <a:tab pos="4114800" algn="l"/>
                        </a:tabLst>
                      </a:pPr>
                      <a:r>
                        <a:rPr lang="en-US" sz="1200" b="1" dirty="0">
                          <a:solidFill>
                            <a:schemeClr val="tx1"/>
                          </a:solidFill>
                          <a:effectLst/>
                          <a:latin typeface="+mn-lt"/>
                          <a:ea typeface="Times New Roman" panose="02020603050405020304" pitchFamily="18" charset="0"/>
                        </a:rPr>
                        <a:t>Amount of Funding Awarded/Applied (S$)*</a:t>
                      </a:r>
                      <a:endParaRPr lang="en-SG" sz="1200" dirty="0">
                        <a:solidFill>
                          <a:schemeClr val="tx1"/>
                        </a:solidFill>
                        <a:effectLst/>
                        <a:latin typeface="+mn-lt"/>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a:txBody>
                    <a:bodyPr/>
                    <a:lstStyle/>
                    <a:p>
                      <a:pPr algn="ctr">
                        <a:tabLst>
                          <a:tab pos="4114800" algn="l"/>
                        </a:tabLst>
                      </a:pPr>
                      <a:r>
                        <a:rPr lang="en-US" sz="1200" b="1" dirty="0">
                          <a:solidFill>
                            <a:schemeClr val="tx1"/>
                          </a:solidFill>
                          <a:effectLst/>
                          <a:latin typeface="+mn-lt"/>
                          <a:ea typeface="Times New Roman" panose="02020603050405020304" pitchFamily="18" charset="0"/>
                        </a:rPr>
                        <a:t>Support Period (MM/YY – MM/YY)</a:t>
                      </a:r>
                      <a:endParaRPr lang="en-SG" sz="1200" dirty="0">
                        <a:solidFill>
                          <a:schemeClr val="tx1"/>
                        </a:solidFill>
                        <a:effectLst/>
                        <a:latin typeface="+mn-lt"/>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a:txBody>
                    <a:bodyPr/>
                    <a:lstStyle/>
                    <a:p>
                      <a:pPr algn="ctr">
                        <a:tabLst>
                          <a:tab pos="4114800" algn="l"/>
                        </a:tabLst>
                      </a:pPr>
                      <a:r>
                        <a:rPr lang="en-US" sz="1200" b="1" dirty="0">
                          <a:solidFill>
                            <a:schemeClr val="tx1"/>
                          </a:solidFill>
                          <a:effectLst/>
                          <a:latin typeface="+mn-lt"/>
                          <a:ea typeface="Times New Roman" panose="02020603050405020304" pitchFamily="18" charset="0"/>
                        </a:rPr>
                        <a:t>Scope of research in relation to IAF-PP proposal</a:t>
                      </a:r>
                      <a:endParaRPr lang="en-SG" sz="1200" dirty="0">
                        <a:solidFill>
                          <a:schemeClr val="tx1"/>
                        </a:solidFill>
                        <a:effectLst/>
                        <a:latin typeface="+mn-lt"/>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extLst>
                  <a:ext uri="{0D108BD9-81ED-4DB2-BD59-A6C34878D82A}">
                    <a16:rowId xmlns:a16="http://schemas.microsoft.com/office/drawing/2014/main" val="31569973"/>
                  </a:ext>
                </a:extLst>
              </a:tr>
              <a:tr h="238282">
                <a:tc>
                  <a:txBody>
                    <a:bodyPr/>
                    <a:lstStyle/>
                    <a:p>
                      <a:pP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a:solidFill>
                            <a:schemeClr val="tx1"/>
                          </a:solidFill>
                          <a:effectLst/>
                          <a:latin typeface="+mn-lt"/>
                          <a:ea typeface="Times New Roman" panose="02020603050405020304" pitchFamily="18" charset="0"/>
                        </a:rPr>
                        <a:t> </a:t>
                      </a: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4114800" algn="l"/>
                        </a:tabLst>
                      </a:pPr>
                      <a:r>
                        <a:rPr lang="en-US" sz="1000">
                          <a:solidFill>
                            <a:schemeClr val="tx1"/>
                          </a:solidFill>
                          <a:effectLst/>
                          <a:latin typeface="+mn-lt"/>
                          <a:ea typeface="Times New Roman" panose="02020603050405020304" pitchFamily="18" charset="0"/>
                        </a:rPr>
                        <a:t> </a:t>
                      </a: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4114800" algn="l"/>
                        </a:tabLst>
                      </a:pPr>
                      <a:r>
                        <a:rPr lang="en-US" sz="1000">
                          <a:solidFill>
                            <a:schemeClr val="tx1"/>
                          </a:solidFill>
                          <a:effectLst/>
                          <a:latin typeface="+mn-lt"/>
                          <a:ea typeface="Times New Roman" panose="02020603050405020304" pitchFamily="18" charset="0"/>
                        </a:rPr>
                        <a:t> </a:t>
                      </a: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9738890"/>
                  </a:ext>
                </a:extLst>
              </a:tr>
              <a:tr h="228852">
                <a:tc>
                  <a:txBody>
                    <a:bodyPr/>
                    <a:lstStyle/>
                    <a:p>
                      <a:pP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a:solidFill>
                            <a:schemeClr val="tx1"/>
                          </a:solidFill>
                          <a:effectLst/>
                          <a:latin typeface="+mn-lt"/>
                          <a:ea typeface="Times New Roman" panose="02020603050405020304" pitchFamily="18" charset="0"/>
                        </a:rPr>
                        <a:t> </a:t>
                      </a: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2743200" algn="ctr"/>
                          <a:tab pos="5486400" algn="r"/>
                          <a:tab pos="4114800" algn="l"/>
                        </a:tabLst>
                      </a:pPr>
                      <a:r>
                        <a:rPr lang="en-US" sz="1000">
                          <a:solidFill>
                            <a:schemeClr val="tx1"/>
                          </a:solidFill>
                          <a:effectLst/>
                          <a:latin typeface="+mn-lt"/>
                          <a:ea typeface="Times New Roman" panose="02020603050405020304" pitchFamily="18" charset="0"/>
                        </a:rPr>
                        <a:t> </a:t>
                      </a: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2743200" algn="ctr"/>
                          <a:tab pos="5486400" algn="r"/>
                          <a:tab pos="4114800" algn="l"/>
                        </a:tabLst>
                      </a:pPr>
                      <a:r>
                        <a:rPr lang="en-US" sz="1000">
                          <a:solidFill>
                            <a:schemeClr val="tx1"/>
                          </a:solidFill>
                          <a:effectLst/>
                          <a:latin typeface="+mn-lt"/>
                          <a:ea typeface="Times New Roman" panose="02020603050405020304" pitchFamily="18" charset="0"/>
                        </a:rPr>
                        <a:t> </a:t>
                      </a: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7148379"/>
                  </a:ext>
                </a:extLst>
              </a:tr>
              <a:tr h="238282">
                <a:tc>
                  <a:txBody>
                    <a:bodyPr/>
                    <a:lstStyle/>
                    <a:p>
                      <a:pPr>
                        <a:spcBef>
                          <a:spcPts val="600"/>
                        </a:spcBef>
                        <a:tabLst>
                          <a:tab pos="4114800" algn="l"/>
                        </a:tabLst>
                      </a:pPr>
                      <a:r>
                        <a:rPr lang="en-US" sz="1000">
                          <a:solidFill>
                            <a:schemeClr val="tx1"/>
                          </a:solidFill>
                          <a:effectLst/>
                          <a:latin typeface="+mn-lt"/>
                          <a:ea typeface="Times New Roman" panose="02020603050405020304" pitchFamily="18" charset="0"/>
                        </a:rPr>
                        <a:t> </a:t>
                      </a: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a:solidFill>
                            <a:schemeClr val="tx1"/>
                          </a:solidFill>
                          <a:effectLst/>
                          <a:latin typeface="+mn-lt"/>
                          <a:ea typeface="Times New Roman" panose="02020603050405020304" pitchFamily="18" charset="0"/>
                        </a:rPr>
                        <a:t> </a:t>
                      </a: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6449889"/>
                  </a:ext>
                </a:extLst>
              </a:tr>
              <a:tr h="238282">
                <a:tc>
                  <a:txBody>
                    <a:bodyPr/>
                    <a:lstStyle/>
                    <a:p>
                      <a:pPr>
                        <a:spcBef>
                          <a:spcPts val="600"/>
                        </a:spcBef>
                        <a:tabLst>
                          <a:tab pos="4114800" algn="l"/>
                        </a:tabLst>
                      </a:pP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1194281"/>
                  </a:ext>
                </a:extLst>
              </a:tr>
              <a:tr h="238282">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4946836"/>
                  </a:ext>
                </a:extLst>
              </a:tr>
            </a:tbl>
          </a:graphicData>
        </a:graphic>
      </p:graphicFrame>
      <p:sp>
        <p:nvSpPr>
          <p:cNvPr id="10" name="TextBox 9">
            <a:extLst>
              <a:ext uri="{FF2B5EF4-FFF2-40B4-BE49-F238E27FC236}">
                <a16:creationId xmlns:a16="http://schemas.microsoft.com/office/drawing/2014/main" id="{04870471-CBB2-CA64-2489-5A315F8DA32F}"/>
              </a:ext>
            </a:extLst>
          </p:cNvPr>
          <p:cNvSpPr txBox="1"/>
          <p:nvPr/>
        </p:nvSpPr>
        <p:spPr>
          <a:xfrm>
            <a:off x="218147" y="3799864"/>
            <a:ext cx="11681749" cy="400110"/>
          </a:xfrm>
          <a:prstGeom prst="rect">
            <a:avLst/>
          </a:prstGeom>
          <a:noFill/>
        </p:spPr>
        <p:txBody>
          <a:bodyPr wrap="square">
            <a:spAutoFit/>
          </a:bodyPr>
          <a:lstStyle/>
          <a:p>
            <a:pPr>
              <a:tabLst>
                <a:tab pos="914400" algn="l"/>
              </a:tabLst>
            </a:pPr>
            <a:r>
              <a:rPr lang="en-SG" sz="1000" i="1" dirty="0">
                <a:cs typeface="Open Sans"/>
              </a:rPr>
              <a:t>*Please indicate the overall funding awarded/applied (inclusive of overheads) for all the listed research projects. If you would like to indicate the amount of funding allocated to the investigator specifically, you may indicate "Out of the total amount of $X (incl. OH), $X was allocated to &lt;name of team member&gt;".</a:t>
            </a:r>
          </a:p>
        </p:txBody>
      </p:sp>
      <p:sp>
        <p:nvSpPr>
          <p:cNvPr id="11" name="Rectangle 10">
            <a:extLst>
              <a:ext uri="{FF2B5EF4-FFF2-40B4-BE49-F238E27FC236}">
                <a16:creationId xmlns:a16="http://schemas.microsoft.com/office/drawing/2014/main" id="{9AB49AF5-9881-F86C-310D-18604E4332D8}"/>
              </a:ext>
            </a:extLst>
          </p:cNvPr>
          <p:cNvSpPr/>
          <p:nvPr/>
        </p:nvSpPr>
        <p:spPr>
          <a:xfrm>
            <a:off x="393700" y="6342297"/>
            <a:ext cx="8784976" cy="215444"/>
          </a:xfrm>
          <a:prstGeom prst="rect">
            <a:avLst/>
          </a:prstGeom>
        </p:spPr>
        <p:txBody>
          <a:bodyPr wrap="square">
            <a:spAutoFit/>
          </a:bodyPr>
          <a:lstStyle/>
          <a:p>
            <a:pPr>
              <a:defRPr/>
            </a:pPr>
            <a:r>
              <a:rPr lang="en-US" sz="800" dirty="0">
                <a:latin typeface="+mj-lt"/>
                <a:cs typeface="Arial" panose="020B0604020202020204" pitchFamily="34" charset="0"/>
              </a:rPr>
              <a:t>This slide does not count toward LOI slide limit.</a:t>
            </a:r>
            <a:endParaRPr lang="en-SG" sz="800" dirty="0">
              <a:latin typeface="+mj-lt"/>
              <a:cs typeface="Arial" panose="020B0604020202020204" pitchFamily="34" charset="0"/>
            </a:endParaRPr>
          </a:p>
        </p:txBody>
      </p:sp>
      <p:sp>
        <p:nvSpPr>
          <p:cNvPr id="13" name="Text Placeholder 6">
            <a:extLst>
              <a:ext uri="{FF2B5EF4-FFF2-40B4-BE49-F238E27FC236}">
                <a16:creationId xmlns:a16="http://schemas.microsoft.com/office/drawing/2014/main" id="{5A098AB4-0108-1168-0F94-73F76D4D5981}"/>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3930605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864E870C-6E96-1B82-7678-69BAB1866D4E}"/>
              </a:ext>
            </a:extLst>
          </p:cNvPr>
          <p:cNvSpPr txBox="1">
            <a:spLocks noGrp="1"/>
          </p:cNvSpPr>
          <p:nvPr>
            <p:ph type="body" sz="quarter" idx="64"/>
          </p:nvPr>
        </p:nvSpPr>
        <p:spPr>
          <a:xfrm>
            <a:off x="292101" y="30752"/>
            <a:ext cx="10415587" cy="389695"/>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00000"/>
              </a:lnSpc>
              <a:defRPr/>
            </a:pPr>
            <a:r>
              <a:rPr lang="en-SG" sz="1800" b="1" dirty="0">
                <a:solidFill>
                  <a:prstClr val="black"/>
                </a:solidFill>
                <a:cs typeface="Arial" panose="020B0604020202020204" pitchFamily="34" charset="0"/>
              </a:rPr>
              <a:t>INDUSTRY ALIGNMENT FUND – PRE-POSITIONING PROGRAMME</a:t>
            </a:r>
            <a:br>
              <a:rPr lang="en-SG" sz="1800" dirty="0">
                <a:solidFill>
                  <a:prstClr val="black"/>
                </a:solidFill>
                <a:cs typeface="Arial" panose="020B0604020202020204" pitchFamily="34" charset="0"/>
              </a:rPr>
            </a:br>
            <a:r>
              <a:rPr lang="en-SG" sz="1800" b="1" dirty="0">
                <a:solidFill>
                  <a:prstClr val="black"/>
                </a:solidFill>
                <a:cs typeface="Arial" panose="020B0604020202020204" pitchFamily="34" charset="0"/>
              </a:rPr>
              <a:t>LETTER OF INTENT – POTENTIAL IP OUTCOMES</a:t>
            </a:r>
            <a:endParaRPr lang="en-SG" sz="1800" dirty="0">
              <a:cs typeface="Arial" panose="020B0604020202020204" pitchFamily="34" charset="0"/>
            </a:endParaRPr>
          </a:p>
        </p:txBody>
      </p:sp>
      <p:graphicFrame>
        <p:nvGraphicFramePr>
          <p:cNvPr id="7" name="Content Placeholder 3">
            <a:extLst>
              <a:ext uri="{FF2B5EF4-FFF2-40B4-BE49-F238E27FC236}">
                <a16:creationId xmlns:a16="http://schemas.microsoft.com/office/drawing/2014/main" id="{A0647248-508E-8FC4-7C77-B4D003193B0D}"/>
              </a:ext>
            </a:extLst>
          </p:cNvPr>
          <p:cNvGraphicFramePr>
            <a:graphicFrameLocks/>
          </p:cNvGraphicFramePr>
          <p:nvPr>
            <p:extLst>
              <p:ext uri="{D42A27DB-BD31-4B8C-83A1-F6EECF244321}">
                <p14:modId xmlns:p14="http://schemas.microsoft.com/office/powerpoint/2010/main" val="1304551457"/>
              </p:ext>
            </p:extLst>
          </p:nvPr>
        </p:nvGraphicFramePr>
        <p:xfrm>
          <a:off x="292101" y="763565"/>
          <a:ext cx="11607798" cy="5432571"/>
        </p:xfrm>
        <a:graphic>
          <a:graphicData uri="http://schemas.openxmlformats.org/drawingml/2006/table">
            <a:tbl>
              <a:tblPr firstRow="1" bandRow="1">
                <a:tableStyleId>{5C22544A-7EE6-4342-B048-85BDC9FD1C3A}</a:tableStyleId>
              </a:tblPr>
              <a:tblGrid>
                <a:gridCol w="1749782">
                  <a:extLst>
                    <a:ext uri="{9D8B030D-6E8A-4147-A177-3AD203B41FA5}">
                      <a16:colId xmlns:a16="http://schemas.microsoft.com/office/drawing/2014/main" val="20000"/>
                    </a:ext>
                  </a:extLst>
                </a:gridCol>
                <a:gridCol w="9858016">
                  <a:extLst>
                    <a:ext uri="{9D8B030D-6E8A-4147-A177-3AD203B41FA5}">
                      <a16:colId xmlns:a16="http://schemas.microsoft.com/office/drawing/2014/main" val="20001"/>
                    </a:ext>
                  </a:extLst>
                </a:gridCol>
              </a:tblGrid>
              <a:tr h="1810857">
                <a:tc>
                  <a:txBody>
                    <a:bodyPr/>
                    <a:lstStyle/>
                    <a:p>
                      <a:r>
                        <a:rPr lang="en-GB" sz="1200" b="1" baseline="0" dirty="0">
                          <a:solidFill>
                            <a:schemeClr val="tx1"/>
                          </a:solidFill>
                          <a:latin typeface="+mn-lt"/>
                          <a:cs typeface="Arial" panose="020B0604020202020204" pitchFamily="34" charset="0"/>
                        </a:rPr>
                        <a:t>Potential IP Outcomes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r>
                        <a:rPr lang="en-US" sz="1000" b="0" kern="1200" baseline="0" dirty="0">
                          <a:solidFill>
                            <a:schemeClr val="bg1">
                              <a:lumMod val="50000"/>
                            </a:schemeClr>
                          </a:solidFill>
                          <a:latin typeface="+mn-lt"/>
                          <a:ea typeface="+mn-ea"/>
                          <a:cs typeface="Arial" panose="020B0604020202020204" pitchFamily="34" charset="0"/>
                        </a:rPr>
                        <a:t>Provide information on the team’s IP strategy (including potential know-hows, patents, licensing, spinoff, </a:t>
                      </a:r>
                      <a:r>
                        <a:rPr lang="en-US" sz="1000" b="0" kern="1200" baseline="0" dirty="0" err="1">
                          <a:solidFill>
                            <a:schemeClr val="bg1">
                              <a:lumMod val="50000"/>
                            </a:schemeClr>
                          </a:solidFill>
                          <a:latin typeface="+mn-lt"/>
                          <a:ea typeface="+mn-ea"/>
                          <a:cs typeface="Arial" panose="020B0604020202020204" pitchFamily="34" charset="0"/>
                        </a:rPr>
                        <a:t>etc</a:t>
                      </a:r>
                      <a:r>
                        <a:rPr lang="en-US" sz="1000" b="0" kern="1200" baseline="0" dirty="0">
                          <a:solidFill>
                            <a:schemeClr val="bg1">
                              <a:lumMod val="50000"/>
                            </a:schemeClr>
                          </a:solidFill>
                          <a:latin typeface="+mn-lt"/>
                          <a:ea typeface="+mn-ea"/>
                          <a:cs typeface="Arial" panose="020B0604020202020204" pitchFamily="34" charset="0"/>
                        </a:rPr>
                        <a:t>). What is the team’s IP management plan?</a:t>
                      </a:r>
                    </a:p>
                    <a:p>
                      <a:r>
                        <a:rPr lang="en-US" sz="1000" b="0" kern="1200" baseline="0" dirty="0">
                          <a:solidFill>
                            <a:schemeClr val="bg1">
                              <a:lumMod val="50000"/>
                            </a:schemeClr>
                          </a:solidFill>
                          <a:latin typeface="+mn-lt"/>
                          <a:ea typeface="+mn-ea"/>
                          <a:cs typeface="Arial" panose="020B0604020202020204" pitchFamily="34" charset="0"/>
                        </a:rPr>
                        <a:t>Please also address the following where relevant for your proposal:</a:t>
                      </a:r>
                    </a:p>
                    <a:p>
                      <a:pPr marL="171450" indent="-171450">
                        <a:buFontTx/>
                        <a:buChar char="-"/>
                      </a:pPr>
                      <a:r>
                        <a:rPr lang="en-US" sz="1000" b="0" kern="1200" baseline="0" dirty="0">
                          <a:solidFill>
                            <a:schemeClr val="bg1">
                              <a:lumMod val="50000"/>
                            </a:schemeClr>
                          </a:solidFill>
                          <a:latin typeface="+mn-lt"/>
                          <a:ea typeface="+mn-ea"/>
                          <a:cs typeface="Arial" panose="020B0604020202020204" pitchFamily="34" charset="0"/>
                        </a:rPr>
                        <a:t>What are the foreground IP arrangements such as ownership (e.g. SDSO, JDJO)?</a:t>
                      </a:r>
                    </a:p>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en-US" sz="1000" b="0" kern="1200" baseline="0" dirty="0">
                          <a:solidFill>
                            <a:schemeClr val="bg1">
                              <a:lumMod val="50000"/>
                            </a:schemeClr>
                          </a:solidFill>
                          <a:latin typeface="+mn-lt"/>
                          <a:ea typeface="+mn-ea"/>
                          <a:cs typeface="Arial" panose="020B0604020202020204" pitchFamily="34" charset="0"/>
                        </a:rPr>
                        <a:t>Would the potential foreground IP reside in Singapore?</a:t>
                      </a:r>
                    </a:p>
                    <a:p>
                      <a:pPr marL="171450" indent="-171450">
                        <a:buFontTx/>
                        <a:buChar char="-"/>
                      </a:pPr>
                      <a:r>
                        <a:rPr lang="en-US" sz="1000" b="0" kern="1200" baseline="0" dirty="0">
                          <a:solidFill>
                            <a:schemeClr val="bg1">
                              <a:lumMod val="50000"/>
                            </a:schemeClr>
                          </a:solidFill>
                          <a:latin typeface="+mn-lt"/>
                          <a:ea typeface="+mn-ea"/>
                          <a:cs typeface="Arial" panose="020B0604020202020204" pitchFamily="34" charset="0"/>
                        </a:rPr>
                        <a:t>Was a Freedom to Operate (FTO) analysis performed?</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4"/>
                  </a:ext>
                </a:extLst>
              </a:tr>
              <a:tr h="1810857">
                <a:tc>
                  <a:txBody>
                    <a:bodyPr/>
                    <a:lstStyle/>
                    <a:p>
                      <a:r>
                        <a:rPr lang="en-GB" sz="1200" b="1" baseline="0" dirty="0">
                          <a:solidFill>
                            <a:schemeClr val="tx1"/>
                          </a:solidFill>
                          <a:latin typeface="+mn-lt"/>
                          <a:cs typeface="Arial" panose="020B0604020202020204" pitchFamily="34" charset="0"/>
                        </a:rPr>
                        <a:t>Business Engagement Strategy</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b="0" kern="1200" baseline="0" dirty="0">
                          <a:solidFill>
                            <a:schemeClr val="bg1">
                              <a:lumMod val="50000"/>
                            </a:schemeClr>
                          </a:solidFill>
                          <a:latin typeface="+mn-lt"/>
                          <a:ea typeface="+mn-ea"/>
                          <a:cs typeface="Arial" panose="020B0604020202020204" pitchFamily="34" charset="0"/>
                        </a:rPr>
                        <a:t>Provide information on the team’s Business Engagement Strategy:</a:t>
                      </a:r>
                    </a:p>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en-US" sz="1000" b="0" kern="1200" baseline="0" dirty="0">
                          <a:solidFill>
                            <a:schemeClr val="bg1">
                              <a:lumMod val="50000"/>
                            </a:schemeClr>
                          </a:solidFill>
                          <a:latin typeface="+mn-lt"/>
                          <a:ea typeface="+mn-ea"/>
                          <a:cs typeface="Arial" panose="020B0604020202020204" pitchFamily="34" charset="0"/>
                        </a:rPr>
                        <a:t>For the confirmed partners on slide 3, what are the engagement timelines, and when does the team expect RCAs to be secured?</a:t>
                      </a:r>
                    </a:p>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en-US" sz="1000" b="0" kern="1200" baseline="0" dirty="0">
                          <a:solidFill>
                            <a:schemeClr val="bg1">
                              <a:lumMod val="50000"/>
                            </a:schemeClr>
                          </a:solidFill>
                          <a:latin typeface="+mn-lt"/>
                          <a:ea typeface="+mn-ea"/>
                          <a:cs typeface="Arial" panose="020B0604020202020204" pitchFamily="34" charset="0"/>
                        </a:rPr>
                        <a:t>For potential partners listed on slide 3, how and when does the team intend to engage each partner?</a:t>
                      </a:r>
                    </a:p>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en-US" sz="1000" b="0" kern="1200" baseline="0" dirty="0">
                          <a:solidFill>
                            <a:schemeClr val="bg1">
                              <a:lumMod val="50000"/>
                            </a:schemeClr>
                          </a:solidFill>
                          <a:latin typeface="+mn-lt"/>
                          <a:ea typeface="+mn-ea"/>
                          <a:cs typeface="Arial" panose="020B0604020202020204" pitchFamily="34" charset="0"/>
                        </a:rPr>
                        <a:t>Should interest from the listed partners not materialize, what is the team’s strategy to identify and engage other partners?</a:t>
                      </a:r>
                      <a:endParaRPr lang="en-US" sz="1000" b="0" dirty="0">
                        <a:solidFill>
                          <a:schemeClr val="tx1"/>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391666361"/>
                  </a:ext>
                </a:extLst>
              </a:tr>
              <a:tr h="1810857">
                <a:tc>
                  <a:txBody>
                    <a:bodyPr/>
                    <a:lstStyle/>
                    <a:p>
                      <a:r>
                        <a:rPr lang="en-GB" sz="1200" b="1" baseline="0" dirty="0">
                          <a:solidFill>
                            <a:schemeClr val="tx1"/>
                          </a:solidFill>
                          <a:latin typeface="+mn-lt"/>
                          <a:cs typeface="Arial" panose="020B0604020202020204" pitchFamily="34" charset="0"/>
                        </a:rPr>
                        <a:t>Project Management Plans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b="0" kern="1200" baseline="0" dirty="0">
                          <a:solidFill>
                            <a:schemeClr val="bg1">
                              <a:lumMod val="50000"/>
                            </a:schemeClr>
                          </a:solidFill>
                          <a:latin typeface="+mn-lt"/>
                          <a:ea typeface="+mn-ea"/>
                          <a:cs typeface="Arial" panose="020B0604020202020204" pitchFamily="34" charset="0"/>
                        </a:rPr>
                        <a:t>Provide information on the team’s Project Management Plans:</a:t>
                      </a:r>
                    </a:p>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en-US" sz="1000" b="0" kern="1200" baseline="0" dirty="0">
                          <a:solidFill>
                            <a:schemeClr val="bg1">
                              <a:lumMod val="50000"/>
                            </a:schemeClr>
                          </a:solidFill>
                          <a:latin typeface="+mn-lt"/>
                          <a:ea typeface="+mn-ea"/>
                          <a:cs typeface="Arial" panose="020B0604020202020204" pitchFamily="34" charset="0"/>
                        </a:rPr>
                        <a:t>Does the team intend to hire a fresh project manager, or rely on existing in-house project management units?</a:t>
                      </a:r>
                    </a:p>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en-US" sz="1000" b="0" kern="1200" baseline="0" dirty="0">
                          <a:solidFill>
                            <a:schemeClr val="bg1">
                              <a:lumMod val="50000"/>
                            </a:schemeClr>
                          </a:solidFill>
                          <a:latin typeface="+mn-lt"/>
                          <a:ea typeface="+mn-ea"/>
                          <a:cs typeface="Arial" panose="020B0604020202020204" pitchFamily="34" charset="0"/>
                        </a:rPr>
                        <a:t>What are the key risks for this project, and how does the team intend to mitigate them?</a:t>
                      </a:r>
                      <a:endParaRPr lang="en-US" sz="1000" b="0" dirty="0">
                        <a:solidFill>
                          <a:schemeClr val="tx1"/>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758739088"/>
                  </a:ext>
                </a:extLst>
              </a:tr>
            </a:tbl>
          </a:graphicData>
        </a:graphic>
      </p:graphicFrame>
      <p:sp>
        <p:nvSpPr>
          <p:cNvPr id="8" name="Rectangle 7">
            <a:extLst>
              <a:ext uri="{FF2B5EF4-FFF2-40B4-BE49-F238E27FC236}">
                <a16:creationId xmlns:a16="http://schemas.microsoft.com/office/drawing/2014/main" id="{5A260A4F-CFD6-7E3A-0571-7672A47220F3}"/>
              </a:ext>
            </a:extLst>
          </p:cNvPr>
          <p:cNvSpPr/>
          <p:nvPr/>
        </p:nvSpPr>
        <p:spPr>
          <a:xfrm>
            <a:off x="393700" y="6342297"/>
            <a:ext cx="8784976" cy="215444"/>
          </a:xfrm>
          <a:prstGeom prst="rect">
            <a:avLst/>
          </a:prstGeom>
        </p:spPr>
        <p:txBody>
          <a:bodyPr wrap="square">
            <a:spAutoFit/>
          </a:bodyPr>
          <a:lstStyle/>
          <a:p>
            <a:pPr>
              <a:defRPr/>
            </a:pPr>
            <a:r>
              <a:rPr lang="en-US" sz="800" dirty="0">
                <a:latin typeface="+mj-lt"/>
                <a:cs typeface="Arial" panose="020B0604020202020204" pitchFamily="34" charset="0"/>
              </a:rPr>
              <a:t>This slide does not count toward LOI slide limit.</a:t>
            </a:r>
            <a:endParaRPr lang="en-SG" sz="800" dirty="0">
              <a:latin typeface="+mj-lt"/>
              <a:cs typeface="Arial" panose="020B0604020202020204" pitchFamily="34" charset="0"/>
            </a:endParaRPr>
          </a:p>
        </p:txBody>
      </p:sp>
      <p:sp>
        <p:nvSpPr>
          <p:cNvPr id="9" name="Text Placeholder 6">
            <a:extLst>
              <a:ext uri="{FF2B5EF4-FFF2-40B4-BE49-F238E27FC236}">
                <a16:creationId xmlns:a16="http://schemas.microsoft.com/office/drawing/2014/main" id="{0A93E5BF-425F-DFE4-980E-0F98972DE331}"/>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149822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3794731A-6F97-FDD1-64B3-BDD02A86E901}"/>
              </a:ext>
            </a:extLst>
          </p:cNvPr>
          <p:cNvSpPr txBox="1">
            <a:spLocks noGrp="1"/>
          </p:cNvSpPr>
          <p:nvPr>
            <p:ph type="body" sz="quarter" idx="64"/>
          </p:nvPr>
        </p:nvSpPr>
        <p:spPr>
          <a:xfrm>
            <a:off x="292101" y="154100"/>
            <a:ext cx="10180637" cy="318282"/>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00000"/>
              </a:lnSpc>
              <a:defRPr/>
            </a:pPr>
            <a:r>
              <a:rPr lang="en-SG" sz="1800" b="1" dirty="0">
                <a:solidFill>
                  <a:prstClr val="black"/>
                </a:solidFill>
                <a:cs typeface="Arial" panose="020B0604020202020204" pitchFamily="34" charset="0"/>
              </a:rPr>
              <a:t>INDUSTRY ALIGNMENT FUND – PRE-POSITIONING PROGRAMME</a:t>
            </a:r>
            <a:br>
              <a:rPr lang="en-SG" sz="1800" dirty="0">
                <a:solidFill>
                  <a:prstClr val="black"/>
                </a:solidFill>
                <a:cs typeface="Arial" panose="020B0604020202020204" pitchFamily="34" charset="0"/>
              </a:rPr>
            </a:br>
            <a:r>
              <a:rPr lang="en-SG" sz="1800" b="1" dirty="0">
                <a:solidFill>
                  <a:prstClr val="black"/>
                </a:solidFill>
                <a:cs typeface="Arial" panose="020B0604020202020204" pitchFamily="34" charset="0"/>
              </a:rPr>
              <a:t>LETTER OF INTENT – RESUBMISSION OR SUBMISSION FOR PHASE 2 FUNDING</a:t>
            </a:r>
            <a:endParaRPr lang="en-SG" sz="1800" dirty="0">
              <a:cs typeface="Arial" panose="020B0604020202020204" pitchFamily="34" charset="0"/>
            </a:endParaRPr>
          </a:p>
        </p:txBody>
      </p:sp>
      <p:sp>
        <p:nvSpPr>
          <p:cNvPr id="7" name="Content Placeholder 2">
            <a:extLst>
              <a:ext uri="{FF2B5EF4-FFF2-40B4-BE49-F238E27FC236}">
                <a16:creationId xmlns:a16="http://schemas.microsoft.com/office/drawing/2014/main" id="{D99D753C-3B54-5715-525E-5A5B452EBB04}"/>
              </a:ext>
            </a:extLst>
          </p:cNvPr>
          <p:cNvSpPr txBox="1">
            <a:spLocks/>
          </p:cNvSpPr>
          <p:nvPr/>
        </p:nvSpPr>
        <p:spPr>
          <a:xfrm>
            <a:off x="292101" y="872145"/>
            <a:ext cx="10561173" cy="288032"/>
          </a:xfrm>
          <a:prstGeom prst="rect">
            <a:avLst/>
          </a:prstGeom>
        </p:spPr>
        <p:txBody>
          <a:bodyPr vert="horz" lIns="91440" tIns="45720" rIns="91440" bIns="45720" rtlCol="0">
            <a:normAutofit/>
          </a:bodyPr>
          <a:lstStyle>
            <a:lvl1pPr marL="0" marR="0" indent="0" algn="l" defTabSz="685800" rtl="0" eaLnBrk="1" fontAlgn="auto" latinLnBrk="0" hangingPunct="1">
              <a:lnSpc>
                <a:spcPct val="100000"/>
              </a:lnSpc>
              <a:spcBef>
                <a:spcPct val="20000"/>
              </a:spcBef>
              <a:spcAft>
                <a:spcPts val="0"/>
              </a:spcAft>
              <a:buClrTx/>
              <a:buSzTx/>
              <a:buFont typeface="Arial" pitchFamily="34" charset="0"/>
              <a:buNone/>
              <a:tabLst/>
              <a:defRPr sz="1200" kern="1200">
                <a:solidFill>
                  <a:schemeClr val="tx1"/>
                </a:solidFill>
                <a:latin typeface="Open Sans"/>
                <a:ea typeface="+mn-ea"/>
                <a:cs typeface="Open Sans"/>
              </a:defRPr>
            </a:lvl1pPr>
            <a:lvl2pPr marL="342900" indent="-171450" algn="l" defTabSz="685800" rtl="0" eaLnBrk="1" latinLnBrk="0" hangingPunct="1">
              <a:spcBef>
                <a:spcPct val="20000"/>
              </a:spcBef>
              <a:buFont typeface="Arial" pitchFamily="34" charset="0"/>
              <a:buChar char="–"/>
              <a:defRPr sz="1350" kern="1200">
                <a:solidFill>
                  <a:schemeClr val="tx1"/>
                </a:solidFill>
                <a:latin typeface="Arial" pitchFamily="34" charset="0"/>
                <a:ea typeface="+mn-ea"/>
                <a:cs typeface="Arial" pitchFamily="34" charset="0"/>
              </a:defRPr>
            </a:lvl2pPr>
            <a:lvl3pPr marL="514350" indent="-171450" algn="l" defTabSz="6858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3pPr>
            <a:lvl4pPr marL="68580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4pPr>
            <a:lvl5pPr marL="85725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lgn="just"/>
            <a:r>
              <a:rPr lang="en-US" sz="1000" dirty="0">
                <a:latin typeface="+mn-lt"/>
              </a:rPr>
              <a:t>Please only fill this slide if the LOI is a resubmission or a submission to request for Phase 2 Funding. Applicants who are submitting a NEW LOI may skip this slide.</a:t>
            </a:r>
          </a:p>
          <a:p>
            <a:endParaRPr lang="en-SG" dirty="0"/>
          </a:p>
        </p:txBody>
      </p:sp>
      <p:graphicFrame>
        <p:nvGraphicFramePr>
          <p:cNvPr id="8" name="Content Placeholder 3">
            <a:extLst>
              <a:ext uri="{FF2B5EF4-FFF2-40B4-BE49-F238E27FC236}">
                <a16:creationId xmlns:a16="http://schemas.microsoft.com/office/drawing/2014/main" id="{A8A862D3-9853-0853-D4D7-CE3249934010}"/>
              </a:ext>
            </a:extLst>
          </p:cNvPr>
          <p:cNvGraphicFramePr>
            <a:graphicFrameLocks/>
          </p:cNvGraphicFramePr>
          <p:nvPr>
            <p:extLst>
              <p:ext uri="{D42A27DB-BD31-4B8C-83A1-F6EECF244321}">
                <p14:modId xmlns:p14="http://schemas.microsoft.com/office/powerpoint/2010/main" val="1410248721"/>
              </p:ext>
            </p:extLst>
          </p:nvPr>
        </p:nvGraphicFramePr>
        <p:xfrm>
          <a:off x="292101" y="1099783"/>
          <a:ext cx="11607798" cy="5104180"/>
        </p:xfrm>
        <a:graphic>
          <a:graphicData uri="http://schemas.openxmlformats.org/drawingml/2006/table">
            <a:tbl>
              <a:tblPr firstRow="1" bandRow="1">
                <a:tableStyleId>{5C22544A-7EE6-4342-B048-85BDC9FD1C3A}</a:tableStyleId>
              </a:tblPr>
              <a:tblGrid>
                <a:gridCol w="1749782">
                  <a:extLst>
                    <a:ext uri="{9D8B030D-6E8A-4147-A177-3AD203B41FA5}">
                      <a16:colId xmlns:a16="http://schemas.microsoft.com/office/drawing/2014/main" val="20000"/>
                    </a:ext>
                  </a:extLst>
                </a:gridCol>
                <a:gridCol w="9858016">
                  <a:extLst>
                    <a:ext uri="{9D8B030D-6E8A-4147-A177-3AD203B41FA5}">
                      <a16:colId xmlns:a16="http://schemas.microsoft.com/office/drawing/2014/main" val="20001"/>
                    </a:ext>
                  </a:extLst>
                </a:gridCol>
              </a:tblGrid>
              <a:tr h="478518">
                <a:tc rowSpan="3">
                  <a:txBody>
                    <a:bodyPr/>
                    <a:lstStyle/>
                    <a:p>
                      <a:r>
                        <a:rPr lang="en-GB" sz="1200" b="1" baseline="0" dirty="0">
                          <a:solidFill>
                            <a:schemeClr val="tx1"/>
                          </a:solidFill>
                          <a:latin typeface="+mn-lt"/>
                          <a:cs typeface="Arial" panose="020B0604020202020204" pitchFamily="34" charset="0"/>
                        </a:rPr>
                        <a:t>RESUBMISSION</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indent="0">
                        <a:buFontTx/>
                        <a:buNone/>
                      </a:pPr>
                      <a:r>
                        <a:rPr lang="en-US" sz="1000" b="1" dirty="0">
                          <a:solidFill>
                            <a:schemeClr val="tx1"/>
                          </a:solidFill>
                          <a:latin typeface="+mn-lt"/>
                          <a:cs typeface="Arial" panose="020B0604020202020204" pitchFamily="34" charset="0"/>
                        </a:rPr>
                        <a:t>Title of Original LOI</a:t>
                      </a:r>
                      <a:r>
                        <a:rPr lang="en-US" sz="1000" b="0" dirty="0">
                          <a:solidFill>
                            <a:schemeClr val="tx1"/>
                          </a:solidFill>
                          <a:latin typeface="+mn-lt"/>
                          <a:cs typeface="Arial" panose="020B0604020202020204" pitchFamily="34" charset="0"/>
                        </a:rPr>
                        <a:t>: </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317029323"/>
                  </a:ext>
                </a:extLst>
              </a:tr>
              <a:tr h="398763">
                <a:tc vMerge="1">
                  <a:txBody>
                    <a:bodyPr/>
                    <a:lstStyle/>
                    <a:p>
                      <a:endParaRPr lang="en-GB" sz="1200" b="1" baseline="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indent="0">
                        <a:buFontTx/>
                        <a:buNone/>
                      </a:pPr>
                      <a:r>
                        <a:rPr lang="en-US" sz="1000" b="1" dirty="0">
                          <a:solidFill>
                            <a:schemeClr val="tx1"/>
                          </a:solidFill>
                          <a:latin typeface="+mn-lt"/>
                          <a:cs typeface="Arial" panose="020B0604020202020204" pitchFamily="34" charset="0"/>
                        </a:rPr>
                        <a:t>Date the original LOI was reviewed by the LOI Review Panel</a:t>
                      </a:r>
                      <a:r>
                        <a:rPr lang="en-US" sz="1000" b="0" dirty="0">
                          <a:solidFill>
                            <a:schemeClr val="tx1"/>
                          </a:solidFill>
                          <a:latin typeface="+mn-lt"/>
                          <a:cs typeface="Arial" panose="020B0604020202020204" pitchFamily="34" charset="0"/>
                        </a:rPr>
                        <a:t>: </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690454593"/>
                  </a:ext>
                </a:extLst>
              </a:tr>
              <a:tr h="1674810">
                <a:tc vMerge="1">
                  <a:txBody>
                    <a:bodyPr/>
                    <a:lstStyle/>
                    <a:p>
                      <a:r>
                        <a:rPr lang="en-GB" sz="1200" b="1" baseline="0" dirty="0">
                          <a:solidFill>
                            <a:schemeClr val="tx1"/>
                          </a:solidFill>
                          <a:latin typeface="Arial" panose="020B0604020202020204" pitchFamily="34" charset="0"/>
                          <a:cs typeface="Arial" panose="020B0604020202020204" pitchFamily="34" charset="0"/>
                        </a:rPr>
                        <a:t>RESUBMISSION</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baseline="0" dirty="0">
                          <a:solidFill>
                            <a:schemeClr val="tx1"/>
                          </a:solidFill>
                          <a:latin typeface="+mn-lt"/>
                          <a:ea typeface="+mn-ea"/>
                          <a:cs typeface="Arial" panose="020B0604020202020204" pitchFamily="34" charset="0"/>
                        </a:rPr>
                        <a:t>Provide a comparison between the previous submission and the resubmission. Do include details of the changes to the proposal from the original LOI on this slide. </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baseline="0" dirty="0">
                          <a:solidFill>
                            <a:schemeClr val="tx1"/>
                          </a:solidFill>
                          <a:latin typeface="+mn-lt"/>
                          <a:ea typeface="+mn-ea"/>
                          <a:cs typeface="Arial" panose="020B0604020202020204" pitchFamily="34" charset="0"/>
                        </a:rPr>
                        <a:t>Please include the Team’s responses to the LOI Review Panel’s Comments in the supplementary slides.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4"/>
                  </a:ext>
                </a:extLst>
              </a:tr>
              <a:tr h="478516">
                <a:tc rowSpan="3">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1" baseline="0" dirty="0">
                          <a:solidFill>
                            <a:schemeClr val="tx1"/>
                          </a:solidFill>
                          <a:latin typeface="+mn-lt"/>
                          <a:cs typeface="Arial" panose="020B0604020202020204" pitchFamily="34" charset="0"/>
                        </a:rPr>
                        <a:t>SUBMISSION FOR PHASE 2 FUNDING</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indent="0">
                        <a:buFontTx/>
                        <a:buNone/>
                      </a:pPr>
                      <a:r>
                        <a:rPr lang="en-US" sz="1000" b="1" dirty="0">
                          <a:solidFill>
                            <a:schemeClr val="tx1"/>
                          </a:solidFill>
                          <a:latin typeface="+mn-lt"/>
                          <a:cs typeface="Arial" panose="020B0604020202020204" pitchFamily="34" charset="0"/>
                        </a:rPr>
                        <a:t>Title and Project Number of Awarded IAF-PP Project</a:t>
                      </a:r>
                      <a:r>
                        <a:rPr lang="en-US" sz="1000" b="0" dirty="0">
                          <a:solidFill>
                            <a:schemeClr val="tx1"/>
                          </a:solidFill>
                          <a:latin typeface="+mn-lt"/>
                          <a:cs typeface="Arial" panose="020B0604020202020204" pitchFamily="34" charset="0"/>
                        </a:rPr>
                        <a:t>: </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567924310"/>
                  </a:ext>
                </a:extLst>
              </a:tr>
              <a:tr h="398763">
                <a:tc vMerge="1">
                  <a:txBody>
                    <a:bodyPr/>
                    <a:lstStyle/>
                    <a:p>
                      <a:endParaRPr lang="en-GB" sz="1200" b="1" baseline="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indent="0">
                        <a:buFontTx/>
                        <a:buNone/>
                      </a:pPr>
                      <a:r>
                        <a:rPr lang="en-US" sz="1000" b="1" dirty="0">
                          <a:solidFill>
                            <a:schemeClr val="tx1"/>
                          </a:solidFill>
                          <a:latin typeface="+mn-lt"/>
                          <a:cs typeface="Arial" panose="020B0604020202020204" pitchFamily="34" charset="0"/>
                        </a:rPr>
                        <a:t>Date of Midterm Review / Final Review of the Awarded IAF-PP Project</a:t>
                      </a:r>
                      <a:r>
                        <a:rPr lang="en-US" sz="1000" b="0" dirty="0">
                          <a:solidFill>
                            <a:schemeClr val="tx1"/>
                          </a:solidFill>
                          <a:latin typeface="+mn-lt"/>
                          <a:cs typeface="Arial" panose="020B0604020202020204" pitchFamily="34" charset="0"/>
                        </a:rPr>
                        <a:t>: </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786976491"/>
                  </a:ext>
                </a:extLst>
              </a:tr>
              <a:tr h="1674810">
                <a:tc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1" baseline="0" dirty="0">
                          <a:solidFill>
                            <a:schemeClr val="tx1"/>
                          </a:solidFill>
                          <a:latin typeface="Arial" panose="020B0604020202020204" pitchFamily="34" charset="0"/>
                          <a:cs typeface="Arial" panose="020B0604020202020204" pitchFamily="34" charset="0"/>
                        </a:rPr>
                        <a:t>SUBMISSION FOR PHASE 2 FUNDING</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indent="0">
                        <a:buFontTx/>
                        <a:buNone/>
                      </a:pPr>
                      <a:r>
                        <a:rPr lang="en-US" sz="1000" b="0" dirty="0">
                          <a:solidFill>
                            <a:schemeClr val="tx1"/>
                          </a:solidFill>
                          <a:latin typeface="+mn-lt"/>
                          <a:cs typeface="Arial" panose="020B0604020202020204" pitchFamily="34" charset="0"/>
                        </a:rPr>
                        <a:t>Please provide the following on this slide:</a:t>
                      </a:r>
                    </a:p>
                    <a:p>
                      <a:pPr marL="0" indent="0">
                        <a:buFontTx/>
                        <a:buNone/>
                      </a:pPr>
                      <a:r>
                        <a:rPr lang="en-US" sz="1000" b="0" dirty="0">
                          <a:solidFill>
                            <a:schemeClr val="tx1"/>
                          </a:solidFill>
                          <a:latin typeface="+mn-lt"/>
                          <a:cs typeface="Arial" panose="020B0604020202020204" pitchFamily="34" charset="0"/>
                        </a:rPr>
                        <a:t>1) Indicate what the difference between the Awarded IAF-PP Project and the submission for Phase 2 Funding is. </a:t>
                      </a:r>
                    </a:p>
                    <a:p>
                      <a:pPr marL="0" indent="0">
                        <a:buFontTx/>
                        <a:buNone/>
                      </a:pPr>
                      <a:r>
                        <a:rPr lang="en-SG" sz="1000" b="0" dirty="0">
                          <a:solidFill>
                            <a:schemeClr val="tx1"/>
                          </a:solidFill>
                          <a:latin typeface="+mn-lt"/>
                          <a:cs typeface="Arial" panose="020B0604020202020204" pitchFamily="34" charset="0"/>
                        </a:rPr>
                        <a:t>2) Summary of progress and research outputs of the previous project (i.e. the awarded IAF-PP project)</a:t>
                      </a:r>
                    </a:p>
                    <a:p>
                      <a:pPr marL="0" indent="0">
                        <a:buFontTx/>
                        <a:buNone/>
                      </a:pPr>
                      <a:r>
                        <a:rPr lang="en-US" sz="1000" b="0" dirty="0">
                          <a:solidFill>
                            <a:schemeClr val="tx1"/>
                          </a:solidFill>
                          <a:latin typeface="+mn-lt"/>
                          <a:cs typeface="Arial" panose="020B0604020202020204" pitchFamily="34" charset="0"/>
                        </a:rPr>
                        <a:t>3) List the KPIs and IRS amounts achieved for the previous project</a:t>
                      </a:r>
                    </a:p>
                    <a:p>
                      <a:pPr marL="0" indent="0">
                        <a:buFontTx/>
                        <a:buNone/>
                      </a:pPr>
                      <a:endParaRPr lang="en-US" sz="1000" b="0" dirty="0">
                        <a:solidFill>
                          <a:schemeClr val="tx1"/>
                        </a:solidFill>
                        <a:latin typeface="+mn-lt"/>
                        <a:cs typeface="Arial" panose="020B0604020202020204" pitchFamily="34" charset="0"/>
                      </a:endParaRPr>
                    </a:p>
                    <a:p>
                      <a:pPr marL="0" indent="0">
                        <a:buFontTx/>
                        <a:buNone/>
                      </a:pPr>
                      <a:r>
                        <a:rPr lang="en-US" sz="1000" b="0" baseline="0" dirty="0">
                          <a:solidFill>
                            <a:schemeClr val="tx1"/>
                          </a:solidFill>
                          <a:latin typeface="+mn-lt"/>
                          <a:cs typeface="Arial" panose="020B0604020202020204" pitchFamily="34" charset="0"/>
                        </a:rPr>
                        <a:t>If more space is needed for elaboration, please detail in supplementary slides.</a:t>
                      </a:r>
                      <a:endParaRPr lang="en-US" sz="1000" b="0" dirty="0">
                        <a:solidFill>
                          <a:schemeClr val="tx1"/>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814969123"/>
                  </a:ext>
                </a:extLst>
              </a:tr>
            </a:tbl>
          </a:graphicData>
        </a:graphic>
      </p:graphicFrame>
      <p:sp>
        <p:nvSpPr>
          <p:cNvPr id="9" name="Rectangle 8">
            <a:extLst>
              <a:ext uri="{FF2B5EF4-FFF2-40B4-BE49-F238E27FC236}">
                <a16:creationId xmlns:a16="http://schemas.microsoft.com/office/drawing/2014/main" id="{CE568653-2A58-5A8D-B5BB-FA4E22C193AF}"/>
              </a:ext>
            </a:extLst>
          </p:cNvPr>
          <p:cNvSpPr/>
          <p:nvPr/>
        </p:nvSpPr>
        <p:spPr>
          <a:xfrm>
            <a:off x="393700" y="6342297"/>
            <a:ext cx="8784976" cy="215444"/>
          </a:xfrm>
          <a:prstGeom prst="rect">
            <a:avLst/>
          </a:prstGeom>
        </p:spPr>
        <p:txBody>
          <a:bodyPr wrap="square">
            <a:spAutoFit/>
          </a:bodyPr>
          <a:lstStyle/>
          <a:p>
            <a:pPr>
              <a:defRPr/>
            </a:pPr>
            <a:r>
              <a:rPr lang="en-US" sz="800" dirty="0">
                <a:latin typeface="+mj-lt"/>
                <a:cs typeface="Arial" panose="020B0604020202020204" pitchFamily="34" charset="0"/>
              </a:rPr>
              <a:t>This slide does not count toward LOI slide limit.</a:t>
            </a:r>
            <a:endParaRPr lang="en-SG" sz="800" dirty="0">
              <a:latin typeface="+mj-lt"/>
              <a:cs typeface="Arial" panose="020B0604020202020204" pitchFamily="34" charset="0"/>
            </a:endParaRPr>
          </a:p>
        </p:txBody>
      </p:sp>
      <p:sp>
        <p:nvSpPr>
          <p:cNvPr id="10" name="Text Placeholder 6">
            <a:extLst>
              <a:ext uri="{FF2B5EF4-FFF2-40B4-BE49-F238E27FC236}">
                <a16:creationId xmlns:a16="http://schemas.microsoft.com/office/drawing/2014/main" id="{FA9F2A9E-E98C-72FD-AB0F-CF6BD5D6D622}"/>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3266288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FA04534-50A1-CE6F-456D-305E5951C24B}"/>
              </a:ext>
            </a:extLst>
          </p:cNvPr>
          <p:cNvSpPr txBox="1">
            <a:spLocks noGrp="1"/>
          </p:cNvSpPr>
          <p:nvPr>
            <p:ph type="body" sz="quarter" idx="64"/>
          </p:nvPr>
        </p:nvSpPr>
        <p:spPr>
          <a:xfrm>
            <a:off x="292101" y="13834"/>
            <a:ext cx="10079038" cy="479425"/>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SG" sz="1800" b="1" i="0" u="none" strike="noStrike" kern="1200" cap="none" spc="0" normalizeH="0" baseline="0" noProof="0" dirty="0">
                <a:ln>
                  <a:noFill/>
                </a:ln>
                <a:solidFill>
                  <a:prstClr val="black"/>
                </a:solidFill>
                <a:effectLst/>
                <a:uLnTx/>
                <a:uFillTx/>
                <a:ea typeface="+mj-ea"/>
                <a:cs typeface="Arial" panose="020B0604020202020204" pitchFamily="34" charset="0"/>
              </a:rPr>
              <a:t>INDUSTRY ALIGNMENT FUND – PRE-POSITIONING PROGRAMME</a:t>
            </a:r>
            <a:br>
              <a:rPr kumimoji="0" lang="en-SG" sz="1800" b="0" i="0" u="none" strike="noStrike" kern="1200" cap="none" spc="0" normalizeH="0" baseline="0" noProof="0" dirty="0">
                <a:ln>
                  <a:noFill/>
                </a:ln>
                <a:solidFill>
                  <a:prstClr val="black"/>
                </a:solidFill>
                <a:effectLst/>
                <a:uLnTx/>
                <a:uFillTx/>
                <a:ea typeface="+mj-ea"/>
                <a:cs typeface="Arial" panose="020B0604020202020204" pitchFamily="34" charset="0"/>
              </a:rPr>
            </a:br>
            <a:r>
              <a:rPr kumimoji="0" lang="en-SG" sz="1800" b="1" i="0" u="none" strike="noStrike" kern="1200" cap="none" spc="0" normalizeH="0" baseline="0" noProof="0" dirty="0">
                <a:ln>
                  <a:noFill/>
                </a:ln>
                <a:solidFill>
                  <a:prstClr val="black"/>
                </a:solidFill>
                <a:effectLst/>
                <a:uLnTx/>
                <a:uFillTx/>
                <a:ea typeface="+mj-ea"/>
                <a:cs typeface="Arial" panose="020B0604020202020204" pitchFamily="34" charset="0"/>
              </a:rPr>
              <a:t>LETTER OF INTENT – REVIEWERS</a:t>
            </a:r>
            <a:endParaRPr kumimoji="0" lang="en-SG" sz="1800" b="0" i="0" u="none" strike="noStrike" kern="1200" cap="none" spc="0" normalizeH="0" baseline="0" noProof="0" dirty="0">
              <a:ln>
                <a:noFill/>
              </a:ln>
              <a:solidFill>
                <a:prstClr val="black"/>
              </a:solidFill>
              <a:effectLst/>
              <a:uLnTx/>
              <a:uFillTx/>
              <a:ea typeface="+mj-ea"/>
              <a:cs typeface="Arial" panose="020B0604020202020204" pitchFamily="34" charset="0"/>
            </a:endParaRPr>
          </a:p>
        </p:txBody>
      </p:sp>
      <p:sp>
        <p:nvSpPr>
          <p:cNvPr id="9" name="Content Placeholder 2">
            <a:extLst>
              <a:ext uri="{FF2B5EF4-FFF2-40B4-BE49-F238E27FC236}">
                <a16:creationId xmlns:a16="http://schemas.microsoft.com/office/drawing/2014/main" id="{10B5E6D8-68A0-295E-AE08-5E0BDDA065E0}"/>
              </a:ext>
            </a:extLst>
          </p:cNvPr>
          <p:cNvSpPr txBox="1">
            <a:spLocks/>
          </p:cNvSpPr>
          <p:nvPr/>
        </p:nvSpPr>
        <p:spPr>
          <a:xfrm>
            <a:off x="279136" y="605278"/>
            <a:ext cx="11607796" cy="1062568"/>
          </a:xfrm>
          <a:prstGeom prst="rect">
            <a:avLst/>
          </a:prstGeom>
        </p:spPr>
        <p:txBody>
          <a:bodyPr vert="horz" lIns="91440" tIns="45720" rIns="91440" bIns="45720" rtlCol="0">
            <a:noAutofit/>
          </a:bodyPr>
          <a:lstStyle>
            <a:lvl1pPr marL="0" marR="0" indent="0" algn="l" defTabSz="685800" rtl="0" eaLnBrk="1" fontAlgn="auto" latinLnBrk="0" hangingPunct="1">
              <a:lnSpc>
                <a:spcPct val="100000"/>
              </a:lnSpc>
              <a:spcBef>
                <a:spcPct val="20000"/>
              </a:spcBef>
              <a:spcAft>
                <a:spcPts val="0"/>
              </a:spcAft>
              <a:buClrTx/>
              <a:buSzTx/>
              <a:buFont typeface="Arial" pitchFamily="34" charset="0"/>
              <a:buNone/>
              <a:tabLst/>
              <a:defRPr sz="1200" kern="1200">
                <a:solidFill>
                  <a:schemeClr val="tx1"/>
                </a:solidFill>
                <a:latin typeface="Open Sans"/>
                <a:ea typeface="+mn-ea"/>
                <a:cs typeface="Open Sans"/>
              </a:defRPr>
            </a:lvl1pPr>
            <a:lvl2pPr marL="342900" indent="-171450" algn="l" defTabSz="685800" rtl="0" eaLnBrk="1" latinLnBrk="0" hangingPunct="1">
              <a:spcBef>
                <a:spcPct val="20000"/>
              </a:spcBef>
              <a:buFont typeface="Arial" pitchFamily="34" charset="0"/>
              <a:buChar char="–"/>
              <a:defRPr sz="1350" kern="1200">
                <a:solidFill>
                  <a:schemeClr val="tx1"/>
                </a:solidFill>
                <a:latin typeface="Arial" pitchFamily="34" charset="0"/>
                <a:ea typeface="+mn-ea"/>
                <a:cs typeface="Arial" pitchFamily="34" charset="0"/>
              </a:defRPr>
            </a:lvl2pPr>
            <a:lvl3pPr marL="514350" indent="-171450" algn="l" defTabSz="6858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3pPr>
            <a:lvl4pPr marL="68580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4pPr>
            <a:lvl5pPr marL="85725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1" i="0" u="none" strike="noStrike" kern="1200" cap="none" spc="0" normalizeH="0" baseline="0" noProof="0" dirty="0">
                <a:ln>
                  <a:noFill/>
                </a:ln>
                <a:solidFill>
                  <a:sysClr val="windowText" lastClr="000000"/>
                </a:solidFill>
                <a:effectLst/>
                <a:uLnTx/>
                <a:uFillTx/>
                <a:latin typeface="+mj-lt"/>
                <a:ea typeface="+mn-ea"/>
                <a:cs typeface="Open Sans"/>
              </a:rPr>
              <a:t>(A) Suggested Reviewers</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j-lt"/>
                <a:ea typeface="+mn-ea"/>
                <a:cs typeface="Open Sans"/>
              </a:rPr>
              <a:t>Please suggest up to 5 academic and industry reviewers who may be suitable to review the research proposal. These reviewers should fulfill these criteria:	</a:t>
            </a:r>
          </a:p>
          <a:p>
            <a:pPr marL="171450" marR="0" lvl="0" indent="-171450"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1000" b="0" i="0" u="none" strike="noStrike" kern="1200" cap="none" spc="0" normalizeH="0" baseline="0" noProof="0" dirty="0">
                <a:ln>
                  <a:noFill/>
                </a:ln>
                <a:solidFill>
                  <a:sysClr val="windowText" lastClr="000000"/>
                </a:solidFill>
                <a:effectLst/>
                <a:uLnTx/>
                <a:uFillTx/>
                <a:latin typeface="+mj-lt"/>
                <a:ea typeface="+mn-ea"/>
                <a:cs typeface="Open Sans"/>
              </a:rPr>
              <a:t>They are experts in the subject matter and capable of offering unbiased expert opinions on the scientific merit of the proposed </a:t>
            </a:r>
            <a:r>
              <a:rPr kumimoji="0" lang="en-US" sz="1000" b="0" i="0" u="none" strike="noStrike" kern="1200" cap="none" spc="0" normalizeH="0" baseline="0" noProof="0" dirty="0" err="1">
                <a:ln>
                  <a:noFill/>
                </a:ln>
                <a:solidFill>
                  <a:sysClr val="windowText" lastClr="000000"/>
                </a:solidFill>
                <a:effectLst/>
                <a:uLnTx/>
                <a:uFillTx/>
                <a:latin typeface="+mj-lt"/>
                <a:ea typeface="+mn-ea"/>
                <a:cs typeface="Open Sans"/>
              </a:rPr>
              <a:t>programme</a:t>
            </a:r>
            <a:endParaRPr kumimoji="0" lang="en-US" sz="1000" b="0" i="0" u="none" strike="noStrike" kern="1200" cap="none" spc="0" normalizeH="0" baseline="0" noProof="0" dirty="0">
              <a:ln>
                <a:noFill/>
              </a:ln>
              <a:solidFill>
                <a:sysClr val="windowText" lastClr="000000"/>
              </a:solidFill>
              <a:effectLst/>
              <a:uLnTx/>
              <a:uFillTx/>
              <a:latin typeface="+mj-lt"/>
              <a:ea typeface="+mn-ea"/>
              <a:cs typeface="Open Sans"/>
            </a:endParaRPr>
          </a:p>
          <a:p>
            <a:pPr marL="171450" marR="0" lvl="0" indent="-171450"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1000" b="0" i="0" u="none" strike="noStrike" kern="1200" cap="none" spc="0" normalizeH="0" baseline="0" noProof="0" dirty="0">
                <a:ln>
                  <a:noFill/>
                </a:ln>
                <a:solidFill>
                  <a:sysClr val="windowText" lastClr="000000"/>
                </a:solidFill>
                <a:effectLst/>
                <a:uLnTx/>
                <a:uFillTx/>
                <a:latin typeface="+mj-lt"/>
                <a:ea typeface="+mn-ea"/>
                <a:cs typeface="Open Sans"/>
              </a:rPr>
              <a:t>They have broad knowledge of the field</a:t>
            </a:r>
          </a:p>
          <a:p>
            <a:pPr marL="171450" marR="0" lvl="0" indent="-171450"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1000" b="0" i="0" u="none" strike="noStrike" kern="1200" cap="none" spc="0" normalizeH="0" baseline="0" noProof="0" dirty="0">
                <a:ln>
                  <a:noFill/>
                </a:ln>
                <a:solidFill>
                  <a:sysClr val="windowText" lastClr="000000"/>
                </a:solidFill>
                <a:effectLst/>
                <a:uLnTx/>
                <a:uFillTx/>
                <a:latin typeface="+mj-lt"/>
                <a:ea typeface="+mn-ea"/>
                <a:cs typeface="Open Sans"/>
              </a:rPr>
              <a:t>They have good knowledge of global developments in the field to be able to evaluate the international competitiveness of the proposed </a:t>
            </a:r>
            <a:r>
              <a:rPr kumimoji="0" lang="en-US" sz="1000" b="0" i="0" u="none" strike="noStrike" kern="1200" cap="none" spc="0" normalizeH="0" baseline="0" noProof="0" dirty="0" err="1">
                <a:ln>
                  <a:noFill/>
                </a:ln>
                <a:solidFill>
                  <a:sysClr val="windowText" lastClr="000000"/>
                </a:solidFill>
                <a:effectLst/>
                <a:uLnTx/>
                <a:uFillTx/>
                <a:latin typeface="+mj-lt"/>
                <a:ea typeface="+mn-ea"/>
                <a:cs typeface="Open Sans"/>
              </a:rPr>
              <a:t>programme</a:t>
            </a:r>
            <a:r>
              <a:rPr kumimoji="0" lang="en-US" sz="1000" b="0" i="0" u="none" strike="noStrike" kern="1200" cap="none" spc="0" normalizeH="0" baseline="0" noProof="0" dirty="0">
                <a:ln>
                  <a:noFill/>
                </a:ln>
                <a:solidFill>
                  <a:sysClr val="windowText" lastClr="000000"/>
                </a:solidFill>
                <a:effectLst/>
                <a:uLnTx/>
                <a:uFillTx/>
                <a:latin typeface="+mj-lt"/>
                <a:ea typeface="+mn-ea"/>
                <a:cs typeface="Open Sans"/>
              </a:rPr>
              <a:t> and</a:t>
            </a:r>
          </a:p>
          <a:p>
            <a:pPr marL="171450" marR="0" lvl="0" indent="-171450"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1000" b="0" i="0" u="none" strike="noStrike" kern="1200" cap="none" spc="0" normalizeH="0" baseline="0" noProof="0" dirty="0">
                <a:ln>
                  <a:noFill/>
                </a:ln>
                <a:solidFill>
                  <a:sysClr val="windowText" lastClr="000000"/>
                </a:solidFill>
                <a:effectLst/>
                <a:uLnTx/>
                <a:uFillTx/>
                <a:latin typeface="+mj-lt"/>
                <a:ea typeface="+mn-ea"/>
                <a:cs typeface="Open Sans"/>
              </a:rPr>
              <a:t>They have no relationship, direct or otherwise, with any of the team members that would create a real or apparent conflict of interest.</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SG" sz="1000" b="0" i="0" u="none" strike="noStrike" kern="1200" cap="none" spc="0" normalizeH="0" baseline="0" noProof="0" dirty="0">
                <a:ln>
                  <a:noFill/>
                </a:ln>
                <a:solidFill>
                  <a:sysClr val="windowText" lastClr="000000"/>
                </a:solidFill>
                <a:effectLst/>
                <a:uLnTx/>
                <a:uFillTx/>
                <a:latin typeface="+mj-lt"/>
                <a:ea typeface="+mn-ea"/>
                <a:cs typeface="Open Sans"/>
              </a:rPr>
              <a:t>If there aren’t any suggested reviewers, please indicate “NIL”.</a:t>
            </a:r>
            <a:endParaRPr kumimoji="0" lang="en-US" sz="1000" b="0" i="0" u="none" strike="noStrike" kern="1200" cap="none" spc="0" normalizeH="0" baseline="0" noProof="0" dirty="0">
              <a:ln>
                <a:noFill/>
              </a:ln>
              <a:solidFill>
                <a:sysClr val="windowText" lastClr="000000"/>
              </a:solidFill>
              <a:effectLst/>
              <a:uLnTx/>
              <a:uFillTx/>
              <a:latin typeface="+mj-lt"/>
              <a:ea typeface="+mn-ea"/>
              <a:cs typeface="Open Sans"/>
            </a:endParaRPr>
          </a:p>
          <a:p>
            <a:pPr marL="171450" marR="0" lvl="0" indent="-171450" algn="l" defTabSz="685800" rtl="0" eaLnBrk="1" fontAlgn="auto" latinLnBrk="0" hangingPunct="1">
              <a:lnSpc>
                <a:spcPct val="100000"/>
              </a:lnSpc>
              <a:spcBef>
                <a:spcPct val="20000"/>
              </a:spcBef>
              <a:spcAft>
                <a:spcPts val="0"/>
              </a:spcAft>
              <a:buClrTx/>
              <a:buSzTx/>
              <a:buFont typeface="Arial" pitchFamily="34" charset="0"/>
              <a:buChar char="•"/>
              <a:tabLst/>
              <a:defRPr/>
            </a:pPr>
            <a:endParaRPr kumimoji="0" lang="en-US" sz="1000" b="0" i="0" u="none" strike="noStrike" kern="1200" cap="none" spc="0" normalizeH="0" baseline="0" noProof="0" dirty="0">
              <a:ln>
                <a:noFill/>
              </a:ln>
              <a:solidFill>
                <a:sysClr val="windowText" lastClr="000000"/>
              </a:solidFill>
              <a:effectLst/>
              <a:uLnTx/>
              <a:uFillTx/>
              <a:latin typeface="+mj-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0" lang="en-SG" sz="1000" b="0" i="0" u="none" strike="noStrike" kern="1200" cap="none" spc="0" normalizeH="0" baseline="0" noProof="0" dirty="0">
              <a:ln>
                <a:noFill/>
              </a:ln>
              <a:solidFill>
                <a:sysClr val="windowText" lastClr="000000"/>
              </a:solidFill>
              <a:effectLst/>
              <a:uLnTx/>
              <a:uFillTx/>
              <a:latin typeface="+mj-lt"/>
              <a:ea typeface="+mn-ea"/>
              <a:cs typeface="Open Sans"/>
            </a:endParaRPr>
          </a:p>
        </p:txBody>
      </p:sp>
      <p:graphicFrame>
        <p:nvGraphicFramePr>
          <p:cNvPr id="10" name="Table 9">
            <a:extLst>
              <a:ext uri="{FF2B5EF4-FFF2-40B4-BE49-F238E27FC236}">
                <a16:creationId xmlns:a16="http://schemas.microsoft.com/office/drawing/2014/main" id="{BCBC0D36-AD48-18F0-B6C3-F461A554A101}"/>
              </a:ext>
            </a:extLst>
          </p:cNvPr>
          <p:cNvGraphicFramePr>
            <a:graphicFrameLocks noGrp="1"/>
          </p:cNvGraphicFramePr>
          <p:nvPr>
            <p:extLst>
              <p:ext uri="{D42A27DB-BD31-4B8C-83A1-F6EECF244321}">
                <p14:modId xmlns:p14="http://schemas.microsoft.com/office/powerpoint/2010/main" val="80334146"/>
              </p:ext>
            </p:extLst>
          </p:nvPr>
        </p:nvGraphicFramePr>
        <p:xfrm>
          <a:off x="292101" y="1937860"/>
          <a:ext cx="11594834" cy="1889760"/>
        </p:xfrm>
        <a:graphic>
          <a:graphicData uri="http://schemas.openxmlformats.org/drawingml/2006/table">
            <a:tbl>
              <a:tblPr firstRow="1" firstCol="1" bandRow="1"/>
              <a:tblGrid>
                <a:gridCol w="1897337">
                  <a:extLst>
                    <a:ext uri="{9D8B030D-6E8A-4147-A177-3AD203B41FA5}">
                      <a16:colId xmlns:a16="http://schemas.microsoft.com/office/drawing/2014/main" val="1828580503"/>
                    </a:ext>
                  </a:extLst>
                </a:gridCol>
                <a:gridCol w="2548050">
                  <a:extLst>
                    <a:ext uri="{9D8B030D-6E8A-4147-A177-3AD203B41FA5}">
                      <a16:colId xmlns:a16="http://schemas.microsoft.com/office/drawing/2014/main" val="801844644"/>
                    </a:ext>
                  </a:extLst>
                </a:gridCol>
                <a:gridCol w="2027759">
                  <a:extLst>
                    <a:ext uri="{9D8B030D-6E8A-4147-A177-3AD203B41FA5}">
                      <a16:colId xmlns:a16="http://schemas.microsoft.com/office/drawing/2014/main" val="4001543915"/>
                    </a:ext>
                  </a:extLst>
                </a:gridCol>
                <a:gridCol w="2060723">
                  <a:extLst>
                    <a:ext uri="{9D8B030D-6E8A-4147-A177-3AD203B41FA5}">
                      <a16:colId xmlns:a16="http://schemas.microsoft.com/office/drawing/2014/main" val="2531594212"/>
                    </a:ext>
                  </a:extLst>
                </a:gridCol>
                <a:gridCol w="3060965">
                  <a:extLst>
                    <a:ext uri="{9D8B030D-6E8A-4147-A177-3AD203B41FA5}">
                      <a16:colId xmlns:a16="http://schemas.microsoft.com/office/drawing/2014/main" val="4258097490"/>
                    </a:ext>
                  </a:extLst>
                </a:gridCol>
              </a:tblGrid>
              <a:tr h="316086">
                <a:tc>
                  <a:txBody>
                    <a:bodyPr/>
                    <a:lstStyle/>
                    <a:p>
                      <a:r>
                        <a:rPr lang="en-US" sz="1200" b="1" dirty="0">
                          <a:solidFill>
                            <a:schemeClr val="tx1"/>
                          </a:solidFill>
                          <a:effectLst/>
                          <a:latin typeface="+mj-lt"/>
                          <a:ea typeface="Times New Roman" panose="02020603050405020304" pitchFamily="18" charset="0"/>
                          <a:cs typeface="Arial" panose="020B0604020202020204" pitchFamily="34" charset="0"/>
                        </a:rPr>
                        <a:t>Type of reviewer (Academic/Industry)</a:t>
                      </a:r>
                      <a:endParaRPr lang="en-SG" sz="1200" dirty="0">
                        <a:solidFill>
                          <a:schemeClr val="tx1"/>
                        </a:solidFill>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200" b="1" dirty="0">
                          <a:solidFill>
                            <a:schemeClr val="tx1"/>
                          </a:solidFill>
                          <a:effectLst/>
                          <a:latin typeface="+mj-lt"/>
                          <a:ea typeface="Times New Roman" panose="02020603050405020304" pitchFamily="18" charset="0"/>
                          <a:cs typeface="Arial" panose="020B0604020202020204" pitchFamily="34" charset="0"/>
                        </a:rPr>
                        <a:t>Name with Salutation</a:t>
                      </a:r>
                      <a:endParaRPr lang="en-SG" sz="1200" dirty="0">
                        <a:solidFill>
                          <a:schemeClr val="tx1"/>
                        </a:solidFill>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200" b="1" dirty="0">
                          <a:solidFill>
                            <a:schemeClr val="tx1"/>
                          </a:solidFill>
                          <a:effectLst/>
                          <a:latin typeface="+mj-lt"/>
                          <a:ea typeface="Times New Roman" panose="02020603050405020304" pitchFamily="18" charset="0"/>
                          <a:cs typeface="Arial" panose="020B0604020202020204" pitchFamily="34" charset="0"/>
                        </a:rPr>
                        <a:t>Designation &amp; Organisation</a:t>
                      </a:r>
                      <a:endParaRPr lang="en-SG" sz="1200" dirty="0">
                        <a:solidFill>
                          <a:schemeClr val="tx1"/>
                        </a:solidFill>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200" b="1" dirty="0">
                          <a:solidFill>
                            <a:schemeClr val="tx1"/>
                          </a:solidFill>
                          <a:effectLst/>
                          <a:latin typeface="+mj-lt"/>
                          <a:ea typeface="Times New Roman" panose="02020603050405020304" pitchFamily="18" charset="0"/>
                          <a:cs typeface="Arial" panose="020B0604020202020204" pitchFamily="34" charset="0"/>
                        </a:rPr>
                        <a:t>Email Address</a:t>
                      </a:r>
                      <a:endParaRPr lang="en-SG" sz="1200" dirty="0">
                        <a:solidFill>
                          <a:schemeClr val="tx1"/>
                        </a:solidFill>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200" b="1" dirty="0">
                          <a:solidFill>
                            <a:schemeClr val="tx1"/>
                          </a:solidFill>
                          <a:effectLst/>
                          <a:latin typeface="+mj-lt"/>
                          <a:ea typeface="Times New Roman" panose="02020603050405020304" pitchFamily="18" charset="0"/>
                          <a:cs typeface="Arial" panose="020B0604020202020204" pitchFamily="34" charset="0"/>
                        </a:rPr>
                        <a:t>Research Expertise</a:t>
                      </a:r>
                      <a:endParaRPr lang="en-SG" sz="1200" dirty="0">
                        <a:solidFill>
                          <a:schemeClr val="tx1"/>
                        </a:solidFill>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872736220"/>
                  </a:ext>
                </a:extLst>
              </a:tr>
              <a:tr h="263405">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p>
                    <a:p>
                      <a:pPr>
                        <a:spcBef>
                          <a:spcPts val="0"/>
                        </a:spcBef>
                        <a:tabLst>
                          <a:tab pos="4114800" algn="l"/>
                        </a:tabLst>
                      </a:pP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8168829"/>
                  </a:ext>
                </a:extLst>
              </a:tr>
              <a:tr h="263405">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p>
                    <a:p>
                      <a:pPr>
                        <a:spcBef>
                          <a:spcPts val="0"/>
                        </a:spcBef>
                        <a:tabLst>
                          <a:tab pos="4114800" algn="l"/>
                        </a:tabLst>
                      </a:pP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0863239"/>
                  </a:ext>
                </a:extLst>
              </a:tr>
              <a:tr h="263405">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p>
                    <a:p>
                      <a:pPr>
                        <a:spcBef>
                          <a:spcPts val="0"/>
                        </a:spcBef>
                        <a:tabLst>
                          <a:tab pos="4114800" algn="l"/>
                        </a:tabLst>
                      </a:pP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3845667"/>
                  </a:ext>
                </a:extLst>
              </a:tr>
              <a:tr h="263405">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p>
                    <a:p>
                      <a:pPr>
                        <a:spcBef>
                          <a:spcPts val="0"/>
                        </a:spcBef>
                        <a:tabLst>
                          <a:tab pos="4114800" algn="l"/>
                        </a:tabLst>
                      </a:pP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a:solidFill>
                            <a:srgbClr val="000000"/>
                          </a:solidFill>
                          <a:effectLst/>
                          <a:latin typeface="+mj-lt"/>
                          <a:ea typeface="Times New Roman" panose="02020603050405020304" pitchFamily="18" charset="0"/>
                          <a:cs typeface="Arial" panose="020B0604020202020204" pitchFamily="34" charset="0"/>
                        </a:rPr>
                        <a:t> </a:t>
                      </a:r>
                      <a:endParaRPr lang="en-SG" sz="100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8342352"/>
                  </a:ext>
                </a:extLst>
              </a:tr>
              <a:tr h="263405">
                <a:tc>
                  <a:txBody>
                    <a:bodyPr/>
                    <a:lstStyle/>
                    <a:p>
                      <a:pPr>
                        <a:spcBef>
                          <a:spcPts val="0"/>
                        </a:spcBef>
                        <a:tabLst>
                          <a:tab pos="4114800" algn="l"/>
                        </a:tabLst>
                      </a:pPr>
                      <a:endParaRPr lang="en-US" sz="1000" dirty="0">
                        <a:solidFill>
                          <a:srgbClr val="000000"/>
                        </a:solidFill>
                        <a:effectLst/>
                        <a:latin typeface="+mj-lt"/>
                        <a:ea typeface="Times New Roman" panose="02020603050405020304" pitchFamily="18" charset="0"/>
                        <a:cs typeface="Arial" panose="020B0604020202020204" pitchFamily="34" charset="0"/>
                      </a:endParaRPr>
                    </a:p>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6860018"/>
                  </a:ext>
                </a:extLst>
              </a:tr>
            </a:tbl>
          </a:graphicData>
        </a:graphic>
      </p:graphicFrame>
      <p:sp>
        <p:nvSpPr>
          <p:cNvPr id="11" name="Content Placeholder 2">
            <a:extLst>
              <a:ext uri="{FF2B5EF4-FFF2-40B4-BE49-F238E27FC236}">
                <a16:creationId xmlns:a16="http://schemas.microsoft.com/office/drawing/2014/main" id="{8ACFAA25-10DA-1CC6-4F01-E8C8FBBBA0D2}"/>
              </a:ext>
            </a:extLst>
          </p:cNvPr>
          <p:cNvSpPr txBox="1">
            <a:spLocks/>
          </p:cNvSpPr>
          <p:nvPr/>
        </p:nvSpPr>
        <p:spPr>
          <a:xfrm>
            <a:off x="279136" y="3902264"/>
            <a:ext cx="11607796" cy="485839"/>
          </a:xfrm>
          <a:prstGeom prst="rect">
            <a:avLst/>
          </a:prstGeom>
        </p:spPr>
        <p:txBody>
          <a:bodyPr vert="horz" lIns="91440" tIns="45720" rIns="91440" bIns="45720" rtlCol="0">
            <a:noAutofit/>
          </a:bodyPr>
          <a:lstStyle>
            <a:lvl1pPr marL="0" marR="0" indent="0" algn="l" defTabSz="685800" rtl="0" eaLnBrk="1" fontAlgn="auto" latinLnBrk="0" hangingPunct="1">
              <a:lnSpc>
                <a:spcPct val="100000"/>
              </a:lnSpc>
              <a:spcBef>
                <a:spcPct val="20000"/>
              </a:spcBef>
              <a:spcAft>
                <a:spcPts val="0"/>
              </a:spcAft>
              <a:buClrTx/>
              <a:buSzTx/>
              <a:buFont typeface="Arial" pitchFamily="34" charset="0"/>
              <a:buNone/>
              <a:tabLst/>
              <a:defRPr sz="1200" kern="1200">
                <a:solidFill>
                  <a:schemeClr val="tx1"/>
                </a:solidFill>
                <a:latin typeface="Open Sans"/>
                <a:ea typeface="+mn-ea"/>
                <a:cs typeface="Open Sans"/>
              </a:defRPr>
            </a:lvl1pPr>
            <a:lvl2pPr marL="342900" indent="-171450" algn="l" defTabSz="685800" rtl="0" eaLnBrk="1" latinLnBrk="0" hangingPunct="1">
              <a:spcBef>
                <a:spcPct val="20000"/>
              </a:spcBef>
              <a:buFont typeface="Arial" pitchFamily="34" charset="0"/>
              <a:buChar char="–"/>
              <a:defRPr sz="1350" kern="1200">
                <a:solidFill>
                  <a:schemeClr val="tx1"/>
                </a:solidFill>
                <a:latin typeface="Arial" pitchFamily="34" charset="0"/>
                <a:ea typeface="+mn-ea"/>
                <a:cs typeface="Arial" pitchFamily="34" charset="0"/>
              </a:defRPr>
            </a:lvl2pPr>
            <a:lvl3pPr marL="514350" indent="-171450" algn="l" defTabSz="6858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3pPr>
            <a:lvl4pPr marL="68580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4pPr>
            <a:lvl5pPr marL="85725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1" i="0" u="none" strike="noStrike" kern="1200" cap="none" spc="0" normalizeH="0" baseline="0" noProof="0" dirty="0">
                <a:ln>
                  <a:noFill/>
                </a:ln>
                <a:effectLst/>
                <a:uLnTx/>
                <a:uFillTx/>
                <a:latin typeface="+mj-lt"/>
                <a:ea typeface="+mn-ea"/>
                <a:cs typeface="Open Sans"/>
              </a:rPr>
              <a:t>(B) Not to be invited reviewers</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effectLst/>
                <a:uLnTx/>
                <a:uFillTx/>
                <a:latin typeface="+mj-lt"/>
                <a:ea typeface="+mn-ea"/>
                <a:cs typeface="Open Sans"/>
              </a:rPr>
              <a:t>Please suggest up to 5 academic and/or industry reviewers who should not be invited to review the research proposal. </a:t>
            </a:r>
            <a:r>
              <a:rPr lang="en-SG" sz="1000" dirty="0">
                <a:latin typeface="+mj-lt"/>
              </a:rPr>
              <a:t>If there aren’t any not to be invited reviewers, please indicate “NIL”.</a:t>
            </a:r>
            <a:endParaRPr kumimoji="0" lang="en-SG" sz="1000" b="0" i="0" u="none" strike="noStrike" kern="1200" cap="none" spc="0" normalizeH="0" baseline="0" noProof="0" dirty="0">
              <a:ln>
                <a:noFill/>
              </a:ln>
              <a:effectLst/>
              <a:uLnTx/>
              <a:uFillTx/>
              <a:latin typeface="+mj-lt"/>
              <a:ea typeface="+mn-ea"/>
              <a:cs typeface="Open Sans"/>
            </a:endParaRPr>
          </a:p>
        </p:txBody>
      </p:sp>
      <p:graphicFrame>
        <p:nvGraphicFramePr>
          <p:cNvPr id="12" name="Table 11">
            <a:extLst>
              <a:ext uri="{FF2B5EF4-FFF2-40B4-BE49-F238E27FC236}">
                <a16:creationId xmlns:a16="http://schemas.microsoft.com/office/drawing/2014/main" id="{6136ED00-D878-805F-C42B-F2167E23D260}"/>
              </a:ext>
            </a:extLst>
          </p:cNvPr>
          <p:cNvGraphicFramePr>
            <a:graphicFrameLocks noGrp="1"/>
          </p:cNvGraphicFramePr>
          <p:nvPr>
            <p:extLst>
              <p:ext uri="{D42A27DB-BD31-4B8C-83A1-F6EECF244321}">
                <p14:modId xmlns:p14="http://schemas.microsoft.com/office/powerpoint/2010/main" val="4048563000"/>
              </p:ext>
            </p:extLst>
          </p:nvPr>
        </p:nvGraphicFramePr>
        <p:xfrm>
          <a:off x="292101" y="4305047"/>
          <a:ext cx="11620762" cy="1898916"/>
        </p:xfrm>
        <a:graphic>
          <a:graphicData uri="http://schemas.openxmlformats.org/drawingml/2006/table">
            <a:tbl>
              <a:tblPr firstRow="1" firstCol="1" bandRow="1"/>
              <a:tblGrid>
                <a:gridCol w="1901580">
                  <a:extLst>
                    <a:ext uri="{9D8B030D-6E8A-4147-A177-3AD203B41FA5}">
                      <a16:colId xmlns:a16="http://schemas.microsoft.com/office/drawing/2014/main" val="1828580503"/>
                    </a:ext>
                  </a:extLst>
                </a:gridCol>
                <a:gridCol w="2553748">
                  <a:extLst>
                    <a:ext uri="{9D8B030D-6E8A-4147-A177-3AD203B41FA5}">
                      <a16:colId xmlns:a16="http://schemas.microsoft.com/office/drawing/2014/main" val="801844644"/>
                    </a:ext>
                  </a:extLst>
                </a:gridCol>
                <a:gridCol w="2032294">
                  <a:extLst>
                    <a:ext uri="{9D8B030D-6E8A-4147-A177-3AD203B41FA5}">
                      <a16:colId xmlns:a16="http://schemas.microsoft.com/office/drawing/2014/main" val="4001543915"/>
                    </a:ext>
                  </a:extLst>
                </a:gridCol>
                <a:gridCol w="2065331">
                  <a:extLst>
                    <a:ext uri="{9D8B030D-6E8A-4147-A177-3AD203B41FA5}">
                      <a16:colId xmlns:a16="http://schemas.microsoft.com/office/drawing/2014/main" val="2531594212"/>
                    </a:ext>
                  </a:extLst>
                </a:gridCol>
                <a:gridCol w="3067809">
                  <a:extLst>
                    <a:ext uri="{9D8B030D-6E8A-4147-A177-3AD203B41FA5}">
                      <a16:colId xmlns:a16="http://schemas.microsoft.com/office/drawing/2014/main" val="4258097490"/>
                    </a:ext>
                  </a:extLst>
                </a:gridCol>
              </a:tblGrid>
              <a:tr h="374916">
                <a:tc>
                  <a:txBody>
                    <a:bodyPr/>
                    <a:lstStyle/>
                    <a:p>
                      <a:r>
                        <a:rPr lang="en-US" sz="1200" b="1" dirty="0">
                          <a:solidFill>
                            <a:schemeClr val="tx1"/>
                          </a:solidFill>
                          <a:effectLst/>
                          <a:latin typeface="+mj-lt"/>
                          <a:ea typeface="Times New Roman" panose="02020603050405020304" pitchFamily="18" charset="0"/>
                          <a:cs typeface="Arial" panose="020B0604020202020204" pitchFamily="34" charset="0"/>
                        </a:rPr>
                        <a:t>Type of reviewer (Academic/Industry)</a:t>
                      </a:r>
                      <a:endParaRPr lang="en-SG" sz="1200" dirty="0">
                        <a:solidFill>
                          <a:schemeClr val="tx1"/>
                        </a:solidFill>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200" b="1" dirty="0">
                          <a:solidFill>
                            <a:schemeClr val="tx1"/>
                          </a:solidFill>
                          <a:effectLst/>
                          <a:latin typeface="+mj-lt"/>
                          <a:ea typeface="Times New Roman" panose="02020603050405020304" pitchFamily="18" charset="0"/>
                          <a:cs typeface="Arial" panose="020B0604020202020204" pitchFamily="34" charset="0"/>
                        </a:rPr>
                        <a:t>Name with Salutation</a:t>
                      </a:r>
                      <a:endParaRPr lang="en-SG" sz="1200" dirty="0">
                        <a:solidFill>
                          <a:schemeClr val="tx1"/>
                        </a:solidFill>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200" b="1" dirty="0">
                          <a:solidFill>
                            <a:schemeClr val="tx1"/>
                          </a:solidFill>
                          <a:effectLst/>
                          <a:latin typeface="+mj-lt"/>
                          <a:ea typeface="Times New Roman" panose="02020603050405020304" pitchFamily="18" charset="0"/>
                          <a:cs typeface="Arial" panose="020B0604020202020204" pitchFamily="34" charset="0"/>
                        </a:rPr>
                        <a:t>Designation &amp; Organisation</a:t>
                      </a:r>
                      <a:endParaRPr lang="en-SG" sz="1200" dirty="0">
                        <a:solidFill>
                          <a:schemeClr val="tx1"/>
                        </a:solidFill>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200" b="1" dirty="0">
                          <a:solidFill>
                            <a:schemeClr val="tx1"/>
                          </a:solidFill>
                          <a:effectLst/>
                          <a:latin typeface="+mj-lt"/>
                          <a:ea typeface="Times New Roman" panose="02020603050405020304" pitchFamily="18" charset="0"/>
                          <a:cs typeface="Arial" panose="020B0604020202020204" pitchFamily="34" charset="0"/>
                        </a:rPr>
                        <a:t>Email Address</a:t>
                      </a:r>
                      <a:endParaRPr lang="en-SG" sz="1200" dirty="0">
                        <a:solidFill>
                          <a:schemeClr val="tx1"/>
                        </a:solidFill>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200" b="1" dirty="0">
                          <a:solidFill>
                            <a:schemeClr val="tx1"/>
                          </a:solidFill>
                          <a:effectLst/>
                          <a:latin typeface="+mj-lt"/>
                          <a:ea typeface="Times New Roman" panose="02020603050405020304" pitchFamily="18" charset="0"/>
                          <a:cs typeface="Arial" panose="020B0604020202020204" pitchFamily="34" charset="0"/>
                        </a:rPr>
                        <a:t>Research Expertise and Reasons why these reviewers should not be invited</a:t>
                      </a:r>
                      <a:endParaRPr lang="en-SG" sz="1200" dirty="0">
                        <a:solidFill>
                          <a:schemeClr val="tx1"/>
                        </a:solidFill>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872736220"/>
                  </a:ext>
                </a:extLst>
              </a:tr>
              <a:tr h="238646">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p>
                    <a:p>
                      <a:pPr>
                        <a:spcBef>
                          <a:spcPts val="0"/>
                        </a:spcBef>
                        <a:tabLst>
                          <a:tab pos="4114800" algn="l"/>
                        </a:tabLst>
                      </a:pP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8168829"/>
                  </a:ext>
                </a:extLst>
              </a:tr>
              <a:tr h="238646">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p>
                    <a:p>
                      <a:pPr>
                        <a:spcBef>
                          <a:spcPts val="0"/>
                        </a:spcBef>
                        <a:tabLst>
                          <a:tab pos="4114800" algn="l"/>
                        </a:tabLst>
                      </a:pP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a:solidFill>
                            <a:srgbClr val="000000"/>
                          </a:solidFill>
                          <a:effectLst/>
                          <a:latin typeface="+mj-lt"/>
                          <a:ea typeface="Times New Roman" panose="02020603050405020304" pitchFamily="18" charset="0"/>
                          <a:cs typeface="Arial" panose="020B0604020202020204" pitchFamily="34" charset="0"/>
                        </a:rPr>
                        <a:t> </a:t>
                      </a:r>
                      <a:endParaRPr lang="en-SG" sz="100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0863239"/>
                  </a:ext>
                </a:extLst>
              </a:tr>
              <a:tr h="238646">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p>
                    <a:p>
                      <a:pPr>
                        <a:spcBef>
                          <a:spcPts val="0"/>
                        </a:spcBef>
                        <a:tabLst>
                          <a:tab pos="4114800" algn="l"/>
                        </a:tabLst>
                      </a:pP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3845667"/>
                  </a:ext>
                </a:extLst>
              </a:tr>
              <a:tr h="238646">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p>
                    <a:p>
                      <a:pPr>
                        <a:spcBef>
                          <a:spcPts val="0"/>
                        </a:spcBef>
                        <a:tabLst>
                          <a:tab pos="4114800" algn="l"/>
                        </a:tabLst>
                      </a:pP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a:solidFill>
                            <a:srgbClr val="000000"/>
                          </a:solidFill>
                          <a:effectLst/>
                          <a:latin typeface="+mj-lt"/>
                          <a:ea typeface="Times New Roman" panose="02020603050405020304" pitchFamily="18" charset="0"/>
                          <a:cs typeface="Arial" panose="020B0604020202020204" pitchFamily="34" charset="0"/>
                        </a:rPr>
                        <a:t> </a:t>
                      </a:r>
                      <a:endParaRPr lang="en-SG" sz="100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8342352"/>
                  </a:ext>
                </a:extLst>
              </a:tr>
              <a:tr h="238646">
                <a:tc>
                  <a:txBody>
                    <a:bodyPr/>
                    <a:lstStyle/>
                    <a:p>
                      <a:pPr>
                        <a:spcBef>
                          <a:spcPts val="0"/>
                        </a:spcBef>
                        <a:tabLst>
                          <a:tab pos="4114800" algn="l"/>
                        </a:tabLst>
                      </a:pPr>
                      <a:endParaRPr lang="en-US" sz="1000" dirty="0">
                        <a:solidFill>
                          <a:srgbClr val="000000"/>
                        </a:solidFill>
                        <a:effectLst/>
                        <a:latin typeface="+mj-lt"/>
                        <a:ea typeface="Times New Roman" panose="02020603050405020304" pitchFamily="18" charset="0"/>
                        <a:cs typeface="Arial" panose="020B0604020202020204" pitchFamily="34" charset="0"/>
                      </a:endParaRPr>
                    </a:p>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j-lt"/>
                          <a:ea typeface="Times New Roman" panose="02020603050405020304" pitchFamily="18" charset="0"/>
                          <a:cs typeface="Arial" panose="020B0604020202020204" pitchFamily="34" charset="0"/>
                        </a:rPr>
                        <a:t> </a:t>
                      </a:r>
                      <a:endParaRPr lang="en-SG" sz="1000" dirty="0">
                        <a:effectLst/>
                        <a:latin typeface="+mj-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6860018"/>
                  </a:ext>
                </a:extLst>
              </a:tr>
            </a:tbl>
          </a:graphicData>
        </a:graphic>
      </p:graphicFrame>
      <p:sp>
        <p:nvSpPr>
          <p:cNvPr id="14" name="Rectangle 13">
            <a:extLst>
              <a:ext uri="{FF2B5EF4-FFF2-40B4-BE49-F238E27FC236}">
                <a16:creationId xmlns:a16="http://schemas.microsoft.com/office/drawing/2014/main" id="{11224C92-F69E-647D-7D0D-9FE272731563}"/>
              </a:ext>
            </a:extLst>
          </p:cNvPr>
          <p:cNvSpPr/>
          <p:nvPr/>
        </p:nvSpPr>
        <p:spPr>
          <a:xfrm>
            <a:off x="393700" y="6342297"/>
            <a:ext cx="8784976" cy="215444"/>
          </a:xfrm>
          <a:prstGeom prst="rect">
            <a:avLst/>
          </a:prstGeom>
        </p:spPr>
        <p:txBody>
          <a:bodyPr wrap="square">
            <a:spAutoFit/>
          </a:bodyPr>
          <a:lstStyle/>
          <a:p>
            <a:pPr>
              <a:defRPr/>
            </a:pPr>
            <a:r>
              <a:rPr lang="en-US" sz="800" dirty="0">
                <a:latin typeface="+mj-lt"/>
                <a:cs typeface="Arial" panose="020B0604020202020204" pitchFamily="34" charset="0"/>
              </a:rPr>
              <a:t>This slide does not count toward LOI slide limit.</a:t>
            </a:r>
            <a:endParaRPr lang="en-SG" sz="800" dirty="0">
              <a:latin typeface="+mj-lt"/>
              <a:cs typeface="Arial" panose="020B0604020202020204" pitchFamily="34" charset="0"/>
            </a:endParaRPr>
          </a:p>
        </p:txBody>
      </p:sp>
      <p:sp>
        <p:nvSpPr>
          <p:cNvPr id="15" name="Text Placeholder 6">
            <a:extLst>
              <a:ext uri="{FF2B5EF4-FFF2-40B4-BE49-F238E27FC236}">
                <a16:creationId xmlns:a16="http://schemas.microsoft.com/office/drawing/2014/main" id="{C705EB23-CC58-E080-6760-5CE42019175E}"/>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3242828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3E15B9D-7086-046F-36FE-758A67A7DE52}"/>
              </a:ext>
            </a:extLst>
          </p:cNvPr>
          <p:cNvSpPr txBox="1">
            <a:spLocks noGrp="1"/>
          </p:cNvSpPr>
          <p:nvPr>
            <p:ph type="body" sz="quarter" idx="64"/>
          </p:nvPr>
        </p:nvSpPr>
        <p:spPr>
          <a:xfrm>
            <a:off x="551648" y="154099"/>
            <a:ext cx="10079038" cy="479425"/>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r>
              <a:rPr lang="en-SG" sz="1800" b="1" dirty="0">
                <a:solidFill>
                  <a:prstClr val="black"/>
                </a:solidFill>
                <a:cs typeface="Arial" panose="020B0604020202020204" pitchFamily="34" charset="0"/>
              </a:rPr>
              <a:t>INDUSTRY ALIGNMENT FUND – PRE-POSITIONING PROGRAMME</a:t>
            </a:r>
            <a:br>
              <a:rPr lang="en-SG" sz="1800" dirty="0">
                <a:solidFill>
                  <a:prstClr val="black"/>
                </a:solidFill>
                <a:cs typeface="Arial" panose="020B0604020202020204" pitchFamily="34" charset="0"/>
              </a:rPr>
            </a:br>
            <a:r>
              <a:rPr lang="en-SG" sz="1800" b="1" dirty="0">
                <a:solidFill>
                  <a:prstClr val="black"/>
                </a:solidFill>
                <a:cs typeface="Arial" panose="020B0604020202020204" pitchFamily="34" charset="0"/>
              </a:rPr>
              <a:t>LETTER OF INTENT SUBMISSION DECLARATION</a:t>
            </a:r>
            <a:endParaRPr lang="en-SG" sz="1800" dirty="0">
              <a:solidFill>
                <a:prstClr val="black"/>
              </a:solidFill>
              <a:cs typeface="Arial" panose="020B0604020202020204" pitchFamily="34" charset="0"/>
            </a:endParaRPr>
          </a:p>
        </p:txBody>
      </p:sp>
      <p:graphicFrame>
        <p:nvGraphicFramePr>
          <p:cNvPr id="7" name="Content Placeholder 3">
            <a:extLst>
              <a:ext uri="{FF2B5EF4-FFF2-40B4-BE49-F238E27FC236}">
                <a16:creationId xmlns:a16="http://schemas.microsoft.com/office/drawing/2014/main" id="{4D3DED06-5D1A-C48E-1EF5-DE2B70CEE8AC}"/>
              </a:ext>
            </a:extLst>
          </p:cNvPr>
          <p:cNvGraphicFramePr>
            <a:graphicFrameLocks/>
          </p:cNvGraphicFramePr>
          <p:nvPr>
            <p:extLst>
              <p:ext uri="{D42A27DB-BD31-4B8C-83A1-F6EECF244321}">
                <p14:modId xmlns:p14="http://schemas.microsoft.com/office/powerpoint/2010/main" val="804245799"/>
              </p:ext>
            </p:extLst>
          </p:nvPr>
        </p:nvGraphicFramePr>
        <p:xfrm>
          <a:off x="551649" y="961722"/>
          <a:ext cx="9044738" cy="5059680"/>
        </p:xfrm>
        <a:graphic>
          <a:graphicData uri="http://schemas.openxmlformats.org/drawingml/2006/table">
            <a:tbl>
              <a:tblPr firstRow="1" bandRow="1">
                <a:tableStyleId>{5C22544A-7EE6-4342-B048-85BDC9FD1C3A}</a:tableStyleId>
              </a:tblPr>
              <a:tblGrid>
                <a:gridCol w="9044738">
                  <a:extLst>
                    <a:ext uri="{9D8B030D-6E8A-4147-A177-3AD203B41FA5}">
                      <a16:colId xmlns:a16="http://schemas.microsoft.com/office/drawing/2014/main" val="20001"/>
                    </a:ext>
                  </a:extLst>
                </a:gridCol>
              </a:tblGrid>
              <a:tr h="24374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cs typeface="Arial" panose="020B0604020202020204" pitchFamily="34" charset="0"/>
                        </a:rPr>
                        <a:t>In submitting this Grant Application to the Implementing Agency, the Institution(s) and Applicants agree to participate in this IAF-PP Programme, and undertake, on any grant award, to:</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mn-lt"/>
                        <a:cs typeface="Arial" panose="020B0604020202020204" pitchFamily="34" charset="0"/>
                      </a:endParaRPr>
                    </a:p>
                    <a:p>
                      <a:pPr marL="285750" lvl="0" indent="-228600">
                        <a:spcBef>
                          <a:spcPts val="0"/>
                        </a:spcBef>
                        <a:spcAft>
                          <a:spcPts val="0"/>
                        </a:spcAft>
                        <a:buFont typeface="Arial" panose="020B0604020202020204" pitchFamily="34" charset="0"/>
                        <a:buChar char="•"/>
                      </a:pPr>
                      <a:r>
                        <a:rPr lang="en-US" sz="1000" b="0" kern="1200" baseline="0" dirty="0">
                          <a:solidFill>
                            <a:schemeClr val="tx1"/>
                          </a:solidFill>
                          <a:effectLst/>
                          <a:latin typeface="+mn-lt"/>
                          <a:ea typeface="+mn-ea"/>
                          <a:cs typeface="Times New Roman" panose="02020603050405020304" pitchFamily="18" charset="0"/>
                        </a:rPr>
                        <a:t>Ensure all information is accurate to the best of their knowledge.</a:t>
                      </a:r>
                    </a:p>
                    <a:p>
                      <a:pPr marL="285750" lvl="0" indent="-228600">
                        <a:spcBef>
                          <a:spcPts val="0"/>
                        </a:spcBef>
                        <a:spcAft>
                          <a:spcPts val="0"/>
                        </a:spcAft>
                        <a:buFont typeface="Arial" panose="020B0604020202020204" pitchFamily="34" charset="0"/>
                        <a:buChar char="•"/>
                      </a:pPr>
                      <a:r>
                        <a:rPr lang="en-US" sz="1000" b="0" kern="1200" baseline="0" dirty="0">
                          <a:solidFill>
                            <a:schemeClr val="tx1"/>
                          </a:solidFill>
                          <a:effectLst/>
                          <a:latin typeface="+mn-lt"/>
                          <a:ea typeface="+mn-ea"/>
                          <a:cs typeface="Times New Roman" panose="02020603050405020304" pitchFamily="18" charset="0"/>
                        </a:rPr>
                        <a:t>Ensure that the proposal is original and the latest version, and that no similar versions or part(s) of this proposal with similar objectives, scope, deliverables, or outcomes have been or will be submitted to any other funding bodies or agencies.</a:t>
                      </a:r>
                    </a:p>
                    <a:p>
                      <a:pPr marL="285750" lvl="0" indent="-228600">
                        <a:spcBef>
                          <a:spcPts val="0"/>
                        </a:spcBef>
                        <a:spcAft>
                          <a:spcPts val="0"/>
                        </a:spcAft>
                        <a:buFont typeface="Arial" panose="020B0604020202020204" pitchFamily="34" charset="0"/>
                        <a:buChar char="•"/>
                      </a:pPr>
                      <a:r>
                        <a:rPr lang="en-US" sz="1000" b="0" kern="1200" baseline="0" dirty="0">
                          <a:solidFill>
                            <a:schemeClr val="tx1"/>
                          </a:solidFill>
                          <a:effectLst/>
                          <a:latin typeface="+mn-lt"/>
                          <a:ea typeface="+mn-ea"/>
                          <a:cs typeface="Times New Roman" panose="02020603050405020304" pitchFamily="18" charset="0"/>
                        </a:rPr>
                        <a:t>Ensure that the budget requested is not supported by other research grants funded under public and/or international schemes currently held or applied by the team member(s) related to this IAF-PP project. Internal institutional funding may be excluded from this. Stern action will be taken against those who commit double dipping of funds from different grant sources, including (but not limited to) the suspension or termination of funding.</a:t>
                      </a:r>
                    </a:p>
                    <a:p>
                      <a:pPr marL="285750" lvl="0" indent="-228600">
                        <a:spcBef>
                          <a:spcPts val="0"/>
                        </a:spcBef>
                        <a:spcAft>
                          <a:spcPts val="0"/>
                        </a:spcAft>
                        <a:buFont typeface="Arial" panose="020B0604020202020204" pitchFamily="34" charset="0"/>
                        <a:buChar char="•"/>
                      </a:pPr>
                      <a:r>
                        <a:rPr lang="en-US" sz="1000" b="0" kern="1200" baseline="0" dirty="0">
                          <a:solidFill>
                            <a:schemeClr val="tx1"/>
                          </a:solidFill>
                          <a:effectLst/>
                          <a:latin typeface="+mn-lt"/>
                          <a:ea typeface="+mn-ea"/>
                          <a:cs typeface="Times New Roman" panose="02020603050405020304" pitchFamily="18" charset="0"/>
                        </a:rPr>
                        <a:t>Ensure that the Institution(s) provides the necessary facilities to implement the IAF-PP Programme and assumes financial and other management responsibilities for the duration of the Programme to be carried out at their institution. </a:t>
                      </a:r>
                    </a:p>
                    <a:p>
                      <a:pPr marL="285750" lvl="0" indent="-228600">
                        <a:spcBef>
                          <a:spcPts val="0"/>
                        </a:spcBef>
                        <a:spcAft>
                          <a:spcPts val="0"/>
                        </a:spcAft>
                        <a:buFont typeface="Arial" panose="020B0604020202020204" pitchFamily="34" charset="0"/>
                        <a:buChar char="•"/>
                      </a:pPr>
                      <a:r>
                        <a:rPr lang="en-US" sz="1000" b="0" kern="1200" baseline="0" dirty="0">
                          <a:solidFill>
                            <a:schemeClr val="tx1"/>
                          </a:solidFill>
                          <a:effectLst/>
                          <a:latin typeface="+mn-lt"/>
                          <a:ea typeface="+mn-ea"/>
                          <a:cs typeface="Times New Roman" panose="02020603050405020304" pitchFamily="18" charset="0"/>
                        </a:rPr>
                        <a:t>The Applicants do not have any conflict of interest with the industry partners (company(s) and company executives) as listed in this proposal.</a:t>
                      </a:r>
                    </a:p>
                    <a:p>
                      <a:pPr marL="285750" lvl="0" indent="-228600">
                        <a:spcBef>
                          <a:spcPts val="0"/>
                        </a:spcBef>
                        <a:spcAft>
                          <a:spcPts val="0"/>
                        </a:spcAft>
                        <a:buFont typeface="Arial" panose="020B0604020202020204" pitchFamily="34" charset="0"/>
                        <a:buChar char="•"/>
                      </a:pPr>
                      <a:r>
                        <a:rPr lang="en-US" sz="1000" b="0" kern="1200" baseline="0" dirty="0">
                          <a:solidFill>
                            <a:schemeClr val="tx1"/>
                          </a:solidFill>
                          <a:effectLst/>
                          <a:latin typeface="+mn-lt"/>
                          <a:ea typeface="+mn-ea"/>
                          <a:cs typeface="Times New Roman" panose="02020603050405020304" pitchFamily="18" charset="0"/>
                        </a:rPr>
                        <a:t>Hold primary responsibility for the responsible conduct of research, and shall abide and comply with the ethical, legal, and professional standards relevant to research, in accordance with the research integrity policy of the Host Institution.</a:t>
                      </a:r>
                    </a:p>
                    <a:p>
                      <a:pPr marL="285750" lvl="0" indent="-228600">
                        <a:spcBef>
                          <a:spcPts val="0"/>
                        </a:spcBef>
                        <a:spcAft>
                          <a:spcPts val="0"/>
                        </a:spcAft>
                        <a:buFont typeface="Arial" panose="020B0604020202020204" pitchFamily="34" charset="0"/>
                        <a:buChar char="•"/>
                      </a:pPr>
                      <a:r>
                        <a:rPr lang="en-US" sz="1000" b="1" kern="1200" baseline="0" dirty="0">
                          <a:solidFill>
                            <a:schemeClr val="tx1"/>
                          </a:solidFill>
                          <a:effectLst/>
                          <a:latin typeface="+mn-lt"/>
                          <a:ea typeface="+mn-ea"/>
                          <a:cs typeface="Times New Roman" panose="02020603050405020304" pitchFamily="18" charset="0"/>
                        </a:rPr>
                        <a:t>Comply with the provisions of any relevant laws of the Republic of Singapore, statutes, regulations, by-laws, rules, guidelines, and requirements, applicable to it, as well as all applicable terms, conditions, policies, and procedures adopted by A*STAR as the same may be amended or varied from time to time.</a:t>
                      </a:r>
                    </a:p>
                    <a:p>
                      <a:pPr marL="57150" lvl="0" indent="0">
                        <a:spcBef>
                          <a:spcPts val="0"/>
                        </a:spcBef>
                        <a:spcAft>
                          <a:spcPts val="0"/>
                        </a:spcAft>
                        <a:buFont typeface="Arial" panose="020B0604020202020204" pitchFamily="34" charset="0"/>
                        <a:buNone/>
                      </a:pPr>
                      <a:endParaRPr lang="en-US" sz="1000" b="1" kern="1200" baseline="0" dirty="0">
                        <a:solidFill>
                          <a:schemeClr val="tx1"/>
                        </a:solidFill>
                        <a:effectLst/>
                        <a:latin typeface="+mn-lt"/>
                        <a:ea typeface="+mn-ea"/>
                        <a:cs typeface="Times New Roman" panose="02020603050405020304" pitchFamily="18"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0"/>
                  </a:ext>
                </a:extLst>
              </a:tr>
              <a:tr h="1587213">
                <a:tc>
                  <a:txBody>
                    <a:bodyPr/>
                    <a:lstStyle/>
                    <a:p>
                      <a:pPr marL="57150" marR="0" lvl="0" indent="0" algn="l" defTabSz="914400" rtl="0" eaLnBrk="1" fontAlgn="auto" latinLnBrk="0" hangingPunct="1">
                        <a:lnSpc>
                          <a:spcPct val="100000"/>
                        </a:lnSpc>
                        <a:spcBef>
                          <a:spcPts val="0"/>
                        </a:spcBef>
                        <a:spcAft>
                          <a:spcPts val="0"/>
                        </a:spcAft>
                        <a:buClrTx/>
                        <a:buSzTx/>
                        <a:buFontTx/>
                        <a:buNone/>
                        <a:tabLst/>
                        <a:defRPr/>
                      </a:pPr>
                      <a:r>
                        <a:rPr lang="en-US" sz="1000" b="1" u="none" kern="1200" dirty="0">
                          <a:solidFill>
                            <a:schemeClr val="tx1"/>
                          </a:solidFill>
                          <a:effectLst/>
                          <a:latin typeface="+mn-lt"/>
                          <a:ea typeface="+mn-ea"/>
                          <a:cs typeface="Times New Roman" panose="02020603050405020304" pitchFamily="18" charset="0"/>
                        </a:rPr>
                        <a:t>By ticking the boxes below, the Applicants also declare the following points and that the following documents have been reviewed or submitted in this application:</a:t>
                      </a:r>
                    </a:p>
                    <a:p>
                      <a:pPr marL="342900" lvl="0" indent="-285750">
                        <a:spcBef>
                          <a:spcPts val="0"/>
                        </a:spcBef>
                        <a:spcAft>
                          <a:spcPts val="0"/>
                        </a:spcAft>
                        <a:buFont typeface="Wingdings" panose="05000000000000000000" pitchFamily="2" charset="2"/>
                        <a:buChar char="ü"/>
                      </a:pPr>
                      <a:endParaRPr lang="en-US" sz="1000" kern="1200" baseline="0" dirty="0">
                        <a:solidFill>
                          <a:schemeClr val="tx1"/>
                        </a:solidFill>
                        <a:effectLst/>
                        <a:latin typeface="+mn-lt"/>
                        <a:ea typeface="+mn-ea"/>
                        <a:cs typeface="Times New Roman" panose="02020603050405020304" pitchFamily="18" charset="0"/>
                      </a:endParaRPr>
                    </a:p>
                    <a:p>
                      <a:pPr marL="342900" marR="0" lvl="0" indent="-285750" algn="l" defTabSz="6858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000" b="0" kern="1200" baseline="0" dirty="0">
                          <a:solidFill>
                            <a:schemeClr val="tx1"/>
                          </a:solidFill>
                          <a:effectLst/>
                          <a:latin typeface="+mn-lt"/>
                          <a:ea typeface="+mn-ea"/>
                          <a:cs typeface="Times New Roman" panose="02020603050405020304" pitchFamily="18" charset="0"/>
                        </a:rPr>
                        <a:t>The Lead PI holds at least 0.7 FTE primary appointment in a Singapore publicly funded research/tertiary/educational institution.</a:t>
                      </a:r>
                    </a:p>
                    <a:p>
                      <a:pPr marL="342900" marR="0" lvl="0" indent="-285750" algn="l" defTabSz="6858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SG" sz="1000" kern="1200" baseline="0" dirty="0">
                          <a:solidFill>
                            <a:schemeClr val="tx1"/>
                          </a:solidFill>
                          <a:effectLst/>
                          <a:latin typeface="+mn-lt"/>
                          <a:ea typeface="+mn-ea"/>
                          <a:cs typeface="Times New Roman" panose="02020603050405020304" pitchFamily="18" charset="0"/>
                        </a:rPr>
                        <a:t>The Lead PI and Applicants do not have any conflict of interest with the Industry Partners (company(s) and company executives) as listed in this proposal.</a:t>
                      </a:r>
                      <a:endParaRPr lang="en-US" sz="1000" kern="1200" baseline="0" dirty="0">
                        <a:solidFill>
                          <a:schemeClr val="tx1"/>
                        </a:solidFill>
                        <a:effectLst/>
                        <a:latin typeface="+mn-lt"/>
                        <a:ea typeface="+mn-ea"/>
                        <a:cs typeface="Times New Roman" panose="02020603050405020304" pitchFamily="18" charset="0"/>
                      </a:endParaRPr>
                    </a:p>
                    <a:p>
                      <a:pPr marL="342900" lvl="0" indent="-285750">
                        <a:spcBef>
                          <a:spcPts val="0"/>
                        </a:spcBef>
                        <a:spcAft>
                          <a:spcPts val="0"/>
                        </a:spcAft>
                        <a:buFont typeface="Wingdings" panose="05000000000000000000" pitchFamily="2" charset="2"/>
                        <a:buChar char="q"/>
                      </a:pPr>
                      <a:r>
                        <a:rPr lang="en-US" sz="1000" kern="1200" baseline="0" dirty="0">
                          <a:solidFill>
                            <a:schemeClr val="tx1"/>
                          </a:solidFill>
                          <a:effectLst/>
                          <a:latin typeface="+mn-lt"/>
                          <a:ea typeface="+mn-ea"/>
                          <a:cs typeface="Times New Roman" panose="02020603050405020304" pitchFamily="18" charset="0"/>
                        </a:rPr>
                        <a:t>Lay abstract of proposal (max. 500 words)</a:t>
                      </a:r>
                    </a:p>
                    <a:p>
                      <a:pPr marL="342900" lvl="0" indent="-285750">
                        <a:spcBef>
                          <a:spcPts val="0"/>
                        </a:spcBef>
                        <a:spcAft>
                          <a:spcPts val="0"/>
                        </a:spcAft>
                        <a:buFont typeface="Wingdings" panose="05000000000000000000" pitchFamily="2" charset="2"/>
                        <a:buChar char="q"/>
                      </a:pPr>
                      <a:r>
                        <a:rPr lang="en-US" sz="1000" kern="1200" baseline="0" dirty="0">
                          <a:solidFill>
                            <a:schemeClr val="tx1"/>
                          </a:solidFill>
                          <a:effectLst/>
                          <a:latin typeface="+mn-lt"/>
                          <a:ea typeface="+mn-ea"/>
                          <a:cs typeface="Times New Roman" panose="02020603050405020304" pitchFamily="18" charset="0"/>
                        </a:rPr>
                        <a:t>A*STAR Terms &amp; Conditions 2020</a:t>
                      </a:r>
                    </a:p>
                    <a:p>
                      <a:pPr marL="342900" lvl="0" indent="-285750">
                        <a:spcBef>
                          <a:spcPts val="0"/>
                        </a:spcBef>
                        <a:spcAft>
                          <a:spcPts val="0"/>
                        </a:spcAft>
                        <a:buFont typeface="Wingdings" panose="05000000000000000000" pitchFamily="2" charset="2"/>
                        <a:buChar char="q"/>
                      </a:pPr>
                      <a:r>
                        <a:rPr lang="en-US" sz="1000" kern="1200" baseline="0" dirty="0">
                          <a:solidFill>
                            <a:schemeClr val="tx1"/>
                          </a:solidFill>
                          <a:effectLst/>
                          <a:latin typeface="+mn-lt"/>
                          <a:ea typeface="+mn-ea"/>
                          <a:cs typeface="Times New Roman" panose="02020603050405020304" pitchFamily="18" charset="0"/>
                        </a:rPr>
                        <a:t>A*STAR Guidelines 2020</a:t>
                      </a:r>
                    </a:p>
                    <a:p>
                      <a:pPr marL="34290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000" kern="1200" baseline="0" dirty="0">
                          <a:solidFill>
                            <a:schemeClr val="tx1"/>
                          </a:solidFill>
                          <a:effectLst/>
                          <a:latin typeface="+mn-lt"/>
                          <a:ea typeface="+mn-ea"/>
                          <a:cs typeface="Times New Roman" panose="02020603050405020304" pitchFamily="18" charset="0"/>
                        </a:rPr>
                        <a:t>Letter of Intent</a:t>
                      </a:r>
                    </a:p>
                    <a:p>
                      <a:pPr marL="342900" lvl="0" indent="-285750">
                        <a:spcBef>
                          <a:spcPts val="0"/>
                        </a:spcBef>
                        <a:spcAft>
                          <a:spcPts val="0"/>
                        </a:spcAft>
                        <a:buFont typeface="Wingdings" panose="05000000000000000000" pitchFamily="2" charset="2"/>
                        <a:buChar char="q"/>
                      </a:pPr>
                      <a:r>
                        <a:rPr lang="en-US" sz="1000" kern="1200" baseline="0" dirty="0">
                          <a:solidFill>
                            <a:schemeClr val="tx1"/>
                          </a:solidFill>
                          <a:effectLst/>
                          <a:latin typeface="+mn-lt"/>
                          <a:ea typeface="+mn-ea"/>
                          <a:cs typeface="Times New Roman" panose="02020603050405020304" pitchFamily="18" charset="0"/>
                        </a:rPr>
                        <a:t>Supplementary documents (e.g. Letters of Support from industry partners, background on industry and technology, project plans and budgets) as deemed necessary</a:t>
                      </a:r>
                    </a:p>
                    <a:p>
                      <a:pPr marL="342900" lvl="0" indent="-285750">
                        <a:spcBef>
                          <a:spcPts val="0"/>
                        </a:spcBef>
                        <a:spcAft>
                          <a:spcPts val="0"/>
                        </a:spcAft>
                        <a:buFont typeface="Wingdings" panose="05000000000000000000" pitchFamily="2" charset="2"/>
                        <a:buChar char="q"/>
                      </a:pPr>
                      <a:r>
                        <a:rPr lang="en-US" sz="1000" kern="1200" baseline="0" dirty="0">
                          <a:solidFill>
                            <a:schemeClr val="tx1"/>
                          </a:solidFill>
                          <a:effectLst/>
                          <a:latin typeface="+mn-lt"/>
                          <a:ea typeface="+mn-ea"/>
                          <a:cs typeface="Times New Roman" panose="02020603050405020304" pitchFamily="18" charset="0"/>
                        </a:rPr>
                        <a:t>Email(s) documenting endorsement from </a:t>
                      </a:r>
                      <a:r>
                        <a:rPr lang="en-SG" sz="1000" dirty="0">
                          <a:solidFill>
                            <a:schemeClr val="tx1"/>
                          </a:solidFill>
                          <a:latin typeface="+mn-lt"/>
                          <a:cs typeface="Arial" panose="020B0604020202020204" pitchFamily="34" charset="0"/>
                        </a:rPr>
                        <a:t>Host Institution’s Director of Research (DOR) or equivalent</a:t>
                      </a:r>
                      <a:endParaRPr lang="en-US" sz="1000" kern="1200" baseline="0" dirty="0">
                        <a:solidFill>
                          <a:schemeClr val="tx1"/>
                        </a:solidFill>
                        <a:effectLst/>
                        <a:latin typeface="+mn-lt"/>
                        <a:ea typeface="+mn-ea"/>
                        <a:cs typeface="Times New Roman" panose="02020603050405020304" pitchFamily="18"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8" name="Rectangle 7">
            <a:extLst>
              <a:ext uri="{FF2B5EF4-FFF2-40B4-BE49-F238E27FC236}">
                <a16:creationId xmlns:a16="http://schemas.microsoft.com/office/drawing/2014/main" id="{DAEC68F4-E2B1-62C8-9D09-48D4D01BC56E}"/>
              </a:ext>
            </a:extLst>
          </p:cNvPr>
          <p:cNvSpPr/>
          <p:nvPr/>
        </p:nvSpPr>
        <p:spPr>
          <a:xfrm>
            <a:off x="707823" y="6028920"/>
            <a:ext cx="8784976" cy="215444"/>
          </a:xfrm>
          <a:prstGeom prst="rect">
            <a:avLst/>
          </a:prstGeom>
        </p:spPr>
        <p:txBody>
          <a:bodyPr wrap="square">
            <a:spAutoFit/>
          </a:bodyPr>
          <a:lstStyle/>
          <a:p>
            <a:pPr>
              <a:defRPr/>
            </a:pPr>
            <a:r>
              <a:rPr lang="en-US" sz="800" dirty="0">
                <a:solidFill>
                  <a:prstClr val="black"/>
                </a:solidFill>
                <a:latin typeface="+mj-lt"/>
                <a:cs typeface="Arial" panose="020B0604020202020204" pitchFamily="34" charset="0"/>
              </a:rPr>
              <a:t>This submission declaration does not count toward LOI slide limit</a:t>
            </a:r>
            <a:r>
              <a:rPr lang="en-US" sz="800" dirty="0">
                <a:latin typeface="+mj-lt"/>
                <a:cs typeface="Arial" panose="020B0604020202020204" pitchFamily="34" charset="0"/>
              </a:rPr>
              <a:t>.</a:t>
            </a:r>
            <a:endParaRPr lang="en-SG" sz="800" dirty="0">
              <a:solidFill>
                <a:prstClr val="black"/>
              </a:solidFill>
              <a:latin typeface="+mj-lt"/>
              <a:cs typeface="Arial" panose="020B0604020202020204" pitchFamily="34" charset="0"/>
            </a:endParaRPr>
          </a:p>
        </p:txBody>
      </p:sp>
      <p:sp>
        <p:nvSpPr>
          <p:cNvPr id="9" name="Text Placeholder 6">
            <a:extLst>
              <a:ext uri="{FF2B5EF4-FFF2-40B4-BE49-F238E27FC236}">
                <a16:creationId xmlns:a16="http://schemas.microsoft.com/office/drawing/2014/main" id="{2B523FD0-D849-DF60-A1F2-3CEF47A35441}"/>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2468071467"/>
      </p:ext>
    </p:extLst>
  </p:cSld>
  <p:clrMapOvr>
    <a:masterClrMapping/>
  </p:clrMapOvr>
</p:sld>
</file>

<file path=ppt/theme/theme1.xml><?xml version="1.0" encoding="utf-8"?>
<a:theme xmlns:a="http://schemas.openxmlformats.org/drawingml/2006/main" name="1_Office Theme">
  <a:themeElements>
    <a:clrScheme name="A*STAR">
      <a:dk1>
        <a:srgbClr val="000000"/>
      </a:dk1>
      <a:lt1>
        <a:srgbClr val="FFFFFF"/>
      </a:lt1>
      <a:dk2>
        <a:srgbClr val="44546A"/>
      </a:dk2>
      <a:lt2>
        <a:srgbClr val="E7E6E6"/>
      </a:lt2>
      <a:accent1>
        <a:srgbClr val="003087"/>
      </a:accent1>
      <a:accent2>
        <a:srgbClr val="DA291C"/>
      </a:accent2>
      <a:accent3>
        <a:srgbClr val="FF6720"/>
      </a:accent3>
      <a:accent4>
        <a:srgbClr val="5C068C"/>
      </a:accent4>
      <a:accent5>
        <a:srgbClr val="003087"/>
      </a:accent5>
      <a:accent6>
        <a:srgbClr val="003087"/>
      </a:accent6>
      <a:hlink>
        <a:srgbClr val="003087"/>
      </a:hlink>
      <a:folHlink>
        <a:srgbClr val="003087"/>
      </a:folHlink>
    </a:clrScheme>
    <a:fontScheme name="Custom 1">
      <a:majorFont>
        <a:latin typeface="Open Sans"/>
        <a:ea typeface=""/>
        <a:cs typeface=""/>
      </a:majorFont>
      <a:minorFont>
        <a:latin typeface="Open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Update (version clean) - 26 Nov - KH MAL - 28 Nov" id="{CB3CC458-DDEE-5642-AD71-65BF4471C82E}" vid="{F414F701-D9BC-3741-8BBE-F73CF14712C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520DA152A26C94F97F40D1B6242FB90" ma:contentTypeVersion="18" ma:contentTypeDescription="Create a new document." ma:contentTypeScope="" ma:versionID="596feddbe483f16a0aeeb23b9f944c93">
  <xsd:schema xmlns:xsd="http://www.w3.org/2001/XMLSchema" xmlns:xs="http://www.w3.org/2001/XMLSchema" xmlns:p="http://schemas.microsoft.com/office/2006/metadata/properties" xmlns:ns2="8e5633f6-dc03-4192-9dd3-80edd9b4d150" xmlns:ns3="e5163933-5282-427e-8a84-06b065a71624" targetNamespace="http://schemas.microsoft.com/office/2006/metadata/properties" ma:root="true" ma:fieldsID="6df4273e97e3c445c55b4424c70a04f8" ns2:_="" ns3:_="">
    <xsd:import namespace="8e5633f6-dc03-4192-9dd3-80edd9b4d150"/>
    <xsd:import namespace="e5163933-5282-427e-8a84-06b065a7162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5633f6-dc03-4192-9dd3-80edd9b4d1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1ff4019-fa99-4329-98e7-f3e88d10e8ea"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5163933-5282-427e-8a84-06b065a7162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39a5ad8-6257-47a6-98b6-3897c7500156}" ma:internalName="TaxCatchAll" ma:showField="CatchAllData" ma:web="e5163933-5282-427e-8a84-06b065a7162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e5633f6-dc03-4192-9dd3-80edd9b4d150">
      <Terms xmlns="http://schemas.microsoft.com/office/infopath/2007/PartnerControls"/>
    </lcf76f155ced4ddcb4097134ff3c332f>
    <TaxCatchAll xmlns="e5163933-5282-427e-8a84-06b065a71624" xsi:nil="true"/>
  </documentManagement>
</p:properties>
</file>

<file path=customXml/itemProps1.xml><?xml version="1.0" encoding="utf-8"?>
<ds:datastoreItem xmlns:ds="http://schemas.openxmlformats.org/officeDocument/2006/customXml" ds:itemID="{8020EB5C-4565-4450-A5DB-C74C21ED48B9}">
  <ds:schemaRefs>
    <ds:schemaRef ds:uri="http://schemas.microsoft.com/sharepoint/v3/contenttype/forms"/>
  </ds:schemaRefs>
</ds:datastoreItem>
</file>

<file path=customXml/itemProps2.xml><?xml version="1.0" encoding="utf-8"?>
<ds:datastoreItem xmlns:ds="http://schemas.openxmlformats.org/officeDocument/2006/customXml" ds:itemID="{48BBAA58-150C-427E-BEC5-DDAA8D4F5F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e5633f6-dc03-4192-9dd3-80edd9b4d150"/>
    <ds:schemaRef ds:uri="e5163933-5282-427e-8a84-06b065a716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12161CC-5D17-4E45-A2B7-42C72F751807}">
  <ds:schemaRefs>
    <ds:schemaRef ds:uri="http://purl.org/dc/terms/"/>
    <ds:schemaRef ds:uri="http://schemas.microsoft.com/office/2006/metadata/properties"/>
    <ds:schemaRef ds:uri="http://www.w3.org/XML/1998/namespace"/>
    <ds:schemaRef ds:uri="http://purl.org/dc/elements/1.1/"/>
    <ds:schemaRef ds:uri="http://purl.org/dc/dcmitype/"/>
    <ds:schemaRef ds:uri="8e5633f6-dc03-4192-9dd3-80edd9b4d150"/>
    <ds:schemaRef ds:uri="http://schemas.microsoft.com/office/2006/documentManagement/types"/>
    <ds:schemaRef ds:uri="http://schemas.microsoft.com/office/infopath/2007/PartnerControls"/>
    <ds:schemaRef ds:uri="http://schemas.openxmlformats.org/package/2006/metadata/core-properties"/>
    <ds:schemaRef ds:uri="e5163933-5282-427e-8a84-06b065a71624"/>
  </ds:schemaRefs>
</ds:datastoreItem>
</file>

<file path=docProps/app.xml><?xml version="1.0" encoding="utf-8"?>
<Properties xmlns="http://schemas.openxmlformats.org/officeDocument/2006/extended-properties" xmlns:vt="http://schemas.openxmlformats.org/officeDocument/2006/docPropsVTypes">
  <Template>ASTAR_Masterbrand_Powerpoint_Templates_29Nov</Template>
  <TotalTime>45</TotalTime>
  <Words>2835</Words>
  <Application>Microsoft Office PowerPoint</Application>
  <PresentationFormat>Widescreen</PresentationFormat>
  <Paragraphs>307</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Aptos</vt:lpstr>
      <vt:lpstr>Arial</vt:lpstr>
      <vt:lpstr>Gilroy SemiBold</vt:lpstr>
      <vt:lpstr>Helvetica</vt:lpstr>
      <vt:lpstr>Open Sans</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Additional Supporting Slides  (Up to 10 slides)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Cindy Goh</dc:creator>
  <cp:lastModifiedBy>Cindy Goh</cp:lastModifiedBy>
  <cp:revision>11</cp:revision>
  <dcterms:created xsi:type="dcterms:W3CDTF">2025-03-27T09:21:34Z</dcterms:created>
  <dcterms:modified xsi:type="dcterms:W3CDTF">2025-03-28T08:02:07Z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0x010100A520DA152A26C94F97F40D1B6242FB90</vt:lpwstr>
  </property>
  <property fmtid="{D5CDD505-2E9C-101B-9397-08002B2CF9AE}" pid="3" name="MediaServiceImageTags">
    <vt:lpwstr/>
  </property>
</Properties>
</file>