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1"/>
  </p:notesMasterIdLst>
  <p:handoutMasterIdLst>
    <p:handoutMasterId r:id="rId22"/>
  </p:handoutMasterIdLst>
  <p:sldIdLst>
    <p:sldId id="256" r:id="rId5"/>
    <p:sldId id="257" r:id="rId6"/>
    <p:sldId id="274" r:id="rId7"/>
    <p:sldId id="261" r:id="rId8"/>
    <p:sldId id="262" r:id="rId9"/>
    <p:sldId id="263" r:id="rId10"/>
    <p:sldId id="265" r:id="rId11"/>
    <p:sldId id="273" r:id="rId12"/>
    <p:sldId id="266" r:id="rId13"/>
    <p:sldId id="267" r:id="rId14"/>
    <p:sldId id="268" r:id="rId15"/>
    <p:sldId id="275" r:id="rId16"/>
    <p:sldId id="269" r:id="rId17"/>
    <p:sldId id="270" r:id="rId18"/>
    <p:sldId id="271" r:id="rId19"/>
    <p:sldId id="27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0928303-D1F5-6537-CB73-77AE186C2DBC}" name="Cindy Goh" initials="CG" userId="S::GOHMT@a-star.edu.sg::e28b7351-1398-4779-a358-d50fabdd06c0" providerId="AD"/>
  <p188:author id="{E3D5BE20-7A2B-4368-6577-8093482AC1E3}" name="Malisa Goh" initials="MG" userId="S::GOHQLM1@hq.a-star.edu.sg::cf7d4e80-e866-4e43-95bd-dcf4242ae3a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84FDC1-2EC1-4F85-BA8F-920C76972260}" v="5" dt="2024-11-28T07:54:26.2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48"/>
  </p:normalViewPr>
  <p:slideViewPr>
    <p:cSldViewPr snapToGrid="0">
      <p:cViewPr varScale="1">
        <p:scale>
          <a:sx n="51" d="100"/>
          <a:sy n="51" d="100"/>
        </p:scale>
        <p:origin x="12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A6B0D7E-D2B5-9493-1CBB-9B2B3C75A3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C2D699-92CA-2A3E-6AFA-5F2633147C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66A7F-9E30-1945-AE3C-92589B98005C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3D489-41EF-3C6F-43D5-6BE5EE60F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3BB3F3-F5AF-B82A-35DA-D4640840E5E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DC8DF-B5AA-FB49-AD6E-0F21A893D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2976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7DBAED-E3D7-474E-976A-25022204C19B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25B8C-2150-3048-BCF3-4ECBCEE50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84282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C25B8C-2150-3048-BCF3-4ECBCEE50C4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888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0630C6-D23D-9BE4-D43A-326A7E20E5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00094" y="-35562"/>
            <a:ext cx="7404348" cy="692912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78251D2-2511-4289-9D0A-4DD21654B9DD}"/>
              </a:ext>
            </a:extLst>
          </p:cNvPr>
          <p:cNvSpPr/>
          <p:nvPr userDrawn="1"/>
        </p:nvSpPr>
        <p:spPr>
          <a:xfrm>
            <a:off x="-21571" y="-35558"/>
            <a:ext cx="4886179" cy="69291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400"/>
          </a:p>
        </p:txBody>
      </p:sp>
      <p:pic>
        <p:nvPicPr>
          <p:cNvPr id="4" name="Picture 3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12DFAB8D-1EFF-2242-EA9D-304496CE1EE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21" y="190220"/>
            <a:ext cx="2541467" cy="1175211"/>
          </a:xfrm>
          <a:prstGeom prst="rect">
            <a:avLst/>
          </a:prstGeom>
        </p:spPr>
      </p:pic>
      <p:sp>
        <p:nvSpPr>
          <p:cNvPr id="9" name="Text Placeholder 24">
            <a:extLst>
              <a:ext uri="{FF2B5EF4-FFF2-40B4-BE49-F238E27FC236}">
                <a16:creationId xmlns:a16="http://schemas.microsoft.com/office/drawing/2014/main" id="{1A28F6F0-B913-738A-1CAE-8456CE5DA567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334569" y="5682895"/>
            <a:ext cx="3434439" cy="984885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9" indent="0">
              <a:buNone/>
              <a:defRPr>
                <a:solidFill>
                  <a:schemeClr val="bg1"/>
                </a:solidFill>
              </a:defRPr>
            </a:lvl2pPr>
            <a:lvl3pPr marL="914377" indent="0">
              <a:buNone/>
              <a:defRPr>
                <a:solidFill>
                  <a:schemeClr val="bg1"/>
                </a:solidFill>
              </a:defRPr>
            </a:lvl3pPr>
            <a:lvl4pPr marL="1371566" indent="0">
              <a:buNone/>
              <a:defRPr>
                <a:solidFill>
                  <a:schemeClr val="bg1"/>
                </a:solidFill>
              </a:defRPr>
            </a:lvl4pPr>
            <a:lvl5pPr marL="1828754" indent="0">
              <a:buNone/>
              <a:defRPr>
                <a:solidFill>
                  <a:schemeClr val="bg1"/>
                </a:solidFill>
              </a:defRPr>
            </a:lvl5pPr>
          </a:lstStyle>
          <a:p>
            <a:r>
              <a:rPr lang="en-GB" dirty="0"/>
              <a:t>Name of presenter            </a:t>
            </a:r>
            <a:r>
              <a:rPr lang="en-US" sz="1600" b="0" dirty="0">
                <a:solidFill>
                  <a:schemeClr val="bg1"/>
                </a:solidFill>
                <a:latin typeface="Open Sans 2"/>
                <a:ea typeface="Open Sans 2"/>
                <a:cs typeface="Open Sans 2"/>
                <a:sym typeface="Open Sans 2"/>
              </a:rPr>
              <a:t>Designation, Department                   RI / Entity / </a:t>
            </a:r>
            <a:r>
              <a:rPr lang="en-US" sz="1600" b="0" dirty="0" err="1">
                <a:solidFill>
                  <a:schemeClr val="bg1"/>
                </a:solidFill>
                <a:latin typeface="Open Sans 2"/>
                <a:ea typeface="Open Sans 2"/>
                <a:cs typeface="Open Sans 2"/>
                <a:sym typeface="Open Sans 2"/>
              </a:rPr>
              <a:t>Programme</a:t>
            </a:r>
            <a:r>
              <a:rPr lang="en-US" sz="1600" b="0" dirty="0">
                <a:solidFill>
                  <a:schemeClr val="bg1"/>
                </a:solidFill>
                <a:latin typeface="Open Sans 2"/>
                <a:ea typeface="Open Sans 2"/>
                <a:cs typeface="Open Sans 2"/>
                <a:sym typeface="Open Sans 2"/>
              </a:rPr>
              <a:t>                        Date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D3921CC-F71F-63BA-8439-120978E6745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569" y="1793942"/>
            <a:ext cx="4059936" cy="2297809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lnSpc>
                <a:spcPct val="100000"/>
              </a:lnSpc>
              <a:defRPr sz="3733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Title: First Line,</a:t>
            </a:r>
            <a:b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</a:br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Second Line, </a:t>
            </a:r>
            <a:b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</a:br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Open Sans Bold, </a:t>
            </a:r>
            <a:b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</a:br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36pt</a:t>
            </a:r>
          </a:p>
        </p:txBody>
      </p:sp>
      <p:sp>
        <p:nvSpPr>
          <p:cNvPr id="11" name="Text Placeholder 21">
            <a:extLst>
              <a:ext uri="{FF2B5EF4-FFF2-40B4-BE49-F238E27FC236}">
                <a16:creationId xmlns:a16="http://schemas.microsoft.com/office/drawing/2014/main" id="{87292926-E73D-10F3-4E96-7464E510FDEC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335416" y="4237561"/>
            <a:ext cx="4059767" cy="738664"/>
          </a:xfrm>
        </p:spPr>
        <p:txBody>
          <a:bodyPr lIns="0" tIns="0" rIns="0" bIns="0">
            <a:sp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dirty="0"/>
              <a:t>Sub-title: Open Sans, regular, 24pt, left align</a:t>
            </a:r>
          </a:p>
        </p:txBody>
      </p:sp>
    </p:spTree>
    <p:extLst>
      <p:ext uri="{BB962C8B-B14F-4D97-AF65-F5344CB8AC3E}">
        <p14:creationId xmlns:p14="http://schemas.microsoft.com/office/powerpoint/2010/main" val="1147534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6A: Big Ide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4CC0B901-17E1-8077-163A-DA6B1696130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Image</a:t>
            </a:r>
            <a:r>
              <a:rPr lang="x-none"/>
              <a:t>:</a:t>
            </a:r>
            <a:r>
              <a:rPr lang="en-US"/>
              <a:t> Maximum H14 x W24cm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7845CD1-2D9B-3C19-705F-9E7D01EDCEB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00" y="1548383"/>
            <a:ext cx="9364730" cy="1385083"/>
          </a:xfrm>
          <a:prstGeom prst="rect">
            <a:avLst/>
          </a:prstGeom>
          <a:solidFill>
            <a:schemeClr val="bg1"/>
          </a:solidFill>
        </p:spPr>
        <p:txBody>
          <a:bodyPr lIns="180000" tIns="180000" rIns="180000" bIns="90000" anchor="t" anchorCtr="0">
            <a:normAutofit/>
          </a:bodyPr>
          <a:lstStyle>
            <a:lvl1pPr algn="l">
              <a:lnSpc>
                <a:spcPct val="100000"/>
              </a:lnSpc>
              <a:defRPr sz="36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CONTENT 6A – BIG IDEA: OPEN SANS, BOLD 36, LEFT ALIGN</a:t>
            </a:r>
            <a:endParaRPr lang="en-US" dirty="0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80CDB7FD-0D06-EF22-A67B-0F6F1A9A2A9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59998" y="2940535"/>
            <a:ext cx="9364729" cy="1968000"/>
          </a:xfrm>
          <a:prstGeom prst="rect">
            <a:avLst/>
          </a:prstGeom>
          <a:solidFill>
            <a:schemeClr val="bg1"/>
          </a:solidFill>
        </p:spPr>
        <p:txBody>
          <a:bodyPr lIns="180000" tIns="90000" rIns="180000" bIns="90000"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0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Sub-title: Open Sans, regular 24pt, left align, </a:t>
            </a:r>
            <a:br>
              <a:rPr lang="en-GB" dirty="0"/>
            </a:br>
            <a:r>
              <a:rPr lang="en-GB" dirty="0"/>
              <a:t>maximum 30 words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3D66BE-F148-F91D-AD95-A54A1A3D27E2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7B83E1FF-8211-BA31-85C9-3115E2F55FA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4242E56D-655D-74FC-8229-B1E5B53012DB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7B4AB05-332A-F13C-4403-72895FE3CF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129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6C: Big Ide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3B9FCFF1-B934-BF0B-D7B3-80BBD4A8D658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-13567" y="0"/>
            <a:ext cx="5832267" cy="6858000"/>
          </a:xfrm>
          <a:prstGeom prst="rect">
            <a:avLst/>
          </a:prstGeom>
          <a:solidFill>
            <a:schemeClr val="accent1"/>
          </a:solidFill>
        </p:spPr>
        <p:txBody>
          <a:bodyPr lIns="180000" tIns="90000" rIns="180000" bIns="90000"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67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Background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9866735-6336-1A08-34D1-6100A04FF3E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8105" y="1243613"/>
            <a:ext cx="4800000" cy="1920000"/>
          </a:xfrm>
          <a:prstGeom prst="rect">
            <a:avLst/>
          </a:prstGeom>
          <a:noFill/>
        </p:spPr>
        <p:txBody>
          <a:bodyPr lIns="180000" tIns="180000" rIns="180000" bIns="90000" anchor="t" anchorCtr="0">
            <a:normAutofit/>
          </a:bodyPr>
          <a:lstStyle>
            <a:lvl1pPr algn="l">
              <a:lnSpc>
                <a:spcPct val="100000"/>
              </a:lnSpc>
              <a:defRPr sz="3600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CONTENT 6C  – IMAGE &amp; BIG IDEA SHOUT-OUT</a:t>
            </a:r>
            <a:endParaRPr lang="en-US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049309B4-BD48-1BFE-3F27-5E519BB18EA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8104" y="3163613"/>
            <a:ext cx="4800000" cy="1920000"/>
          </a:xfrm>
          <a:prstGeom prst="rect">
            <a:avLst/>
          </a:prstGeom>
          <a:noFill/>
        </p:spPr>
        <p:txBody>
          <a:bodyPr lIns="180000" tIns="90000" rIns="180000" bIns="90000"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Sub-title: Open Sans, regular 20pt, left align, maximum 30 words</a:t>
            </a: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DA46C5C-A9AD-87CC-04E4-4E98695B21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3747297-C2D4-8A2E-D613-D5ECA4642D48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F23981C8-433D-3917-806B-2D4A52A6FA6E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58E142F4-DFD7-8A95-4032-C73B8B32A7FC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2251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s: Key Da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D9D3F76-602E-E21A-7714-EDA9DA4712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997" y="1202343"/>
            <a:ext cx="3840000" cy="960000"/>
          </a:xfrm>
          <a:prstGeom prst="rect">
            <a:avLst/>
          </a:prstGeom>
          <a:solidFill>
            <a:schemeClr val="accent1"/>
          </a:solidFill>
        </p:spPr>
        <p:txBody>
          <a:bodyPr lIns="90000" tIns="90000" rIns="90000" bIns="90000" anchor="t" anchorCtr="0">
            <a:normAutofit/>
          </a:bodyPr>
          <a:lstStyle>
            <a:lvl1pPr algn="ctr">
              <a:lnSpc>
                <a:spcPct val="100000"/>
              </a:lnSpc>
              <a:defRPr sz="4667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123,456,789</a:t>
            </a:r>
            <a:endParaRPr lang="en-US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72B9D25C-9244-696D-BFDD-3099251F366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59995" y="2323759"/>
            <a:ext cx="10080000" cy="336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Paragraph: Open San, bold 16pt, </a:t>
            </a:r>
            <a:r>
              <a:rPr lang="en-SG" dirty="0" err="1"/>
              <a:t>center</a:t>
            </a:r>
            <a:r>
              <a:rPr lang="en-SG" dirty="0"/>
              <a:t> align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4FEF2EEF-9BF6-F9C5-9256-AFA69057836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59995" y="3901123"/>
            <a:ext cx="10080000" cy="336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Paragraph: Open San, bold 16pt, </a:t>
            </a:r>
            <a:r>
              <a:rPr lang="en-SG" err="1"/>
              <a:t>center</a:t>
            </a:r>
            <a:r>
              <a:rPr lang="en-SG"/>
              <a:t> align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67871BE7-1363-948E-51C8-E98BA1FC815B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959995" y="5471955"/>
            <a:ext cx="10080000" cy="336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Paragraph: Open San, bold 16pt, </a:t>
            </a:r>
            <a:r>
              <a:rPr lang="en-SG" err="1"/>
              <a:t>center</a:t>
            </a:r>
            <a:r>
              <a:rPr lang="en-SG"/>
              <a:t> align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B0B82DF9-B792-C863-B52E-C666A64C0955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4775200" y="2779433"/>
            <a:ext cx="2641600" cy="960967"/>
          </a:xfrm>
          <a:solidFill>
            <a:schemeClr val="accent2"/>
          </a:solidFill>
        </p:spPr>
        <p:txBody>
          <a:bodyPr tIns="90000" anchor="ctr" anchorCtr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4667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987,654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7AC8AD83-38D9-2FEF-A964-B93F91569522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5039997" y="4350055"/>
            <a:ext cx="1920000" cy="960967"/>
          </a:xfrm>
          <a:solidFill>
            <a:schemeClr val="accent3"/>
          </a:solidFill>
        </p:spPr>
        <p:txBody>
          <a:bodyPr tIns="90000" anchor="ctr" anchorCtr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4667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100%</a:t>
            </a:r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CAB79523-2FD7-7D9B-BF53-27AE39185A52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959995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Figures – Key Data: Open Sans, bold 28pt, left align</a:t>
            </a:r>
            <a:endParaRPr lang="en-US" dirty="0"/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D2233250-B3C2-A2FA-BC6A-C2C422333FEE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C8DC3257-7234-DE6F-81DF-595D118B112E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884EC961-E7AC-027B-91B1-ECE8819FABA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97D820A-269C-38CF-EB0B-BB232AAE99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200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Icon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91DAA56-4D18-4E53-8300-291B375944D7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29337" y="2162437"/>
            <a:ext cx="4800000" cy="3840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60 words</a:t>
            </a:r>
            <a:endParaRPr lang="en-SG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0A56C555-217D-48C1-92A2-D4A6491C1E88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28785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2 Columns (Icons): Open Sans, bold 28pt, left align</a:t>
            </a:r>
            <a:endParaRPr lang="en-US" dirty="0"/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B1C56639-6423-A43C-48C2-0D3471DD73AE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5909337" y="2162437"/>
            <a:ext cx="4800000" cy="3840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60 words</a:t>
            </a:r>
            <a:endParaRPr lang="en-SG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52D0AD0-4B15-FFFA-D2F9-7764F5E6DC5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37" y="1195223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EC7C882A-8995-C043-094E-952BB6EF2064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1589337" y="1195223"/>
            <a:ext cx="384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Subject</a:t>
            </a:r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419DE6B0-023F-416B-E835-0BE83B895F77}"/>
              </a:ext>
            </a:extLst>
          </p:cNvPr>
          <p:cNvSpPr>
            <a:spLocks noGrp="1"/>
          </p:cNvSpPr>
          <p:nvPr>
            <p:ph type="pic" sz="quarter" idx="125" hasCustomPrompt="1"/>
          </p:nvPr>
        </p:nvSpPr>
        <p:spPr>
          <a:xfrm>
            <a:off x="5909337" y="1195223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0E985A43-6E14-88F8-CCD3-CAA6722C5F43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6869337" y="1195223"/>
            <a:ext cx="384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Subject</a:t>
            </a:r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E162FC79-3071-CD54-1CAE-6FA2A2798F01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C1563EFD-D6B2-D12F-F628-69ABC7DE3F67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D30481E4-0234-B84F-21AF-614A7FC098A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7D87A30-0A08-76CE-FC91-E4BD5D10E7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81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(Icon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Placeholder 11">
            <a:extLst>
              <a:ext uri="{FF2B5EF4-FFF2-40B4-BE49-F238E27FC236}">
                <a16:creationId xmlns:a16="http://schemas.microsoft.com/office/drawing/2014/main" id="{2AE20A20-AEDD-D366-F08B-412333FA23F0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29340" y="2162437"/>
            <a:ext cx="3120000" cy="369306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35 words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3D4C44C7-4B51-CB1B-08B4-2C688F8A84AF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3 Columns (Icons): Open Sans, bold 28pt, left align</a:t>
            </a:r>
            <a:endParaRPr lang="en-US" dirty="0"/>
          </a:p>
        </p:txBody>
      </p:sp>
      <p:sp>
        <p:nvSpPr>
          <p:cNvPr id="30" name="Text Placeholder 11">
            <a:extLst>
              <a:ext uri="{FF2B5EF4-FFF2-40B4-BE49-F238E27FC236}">
                <a16:creationId xmlns:a16="http://schemas.microsoft.com/office/drawing/2014/main" id="{461C5E75-E641-E5E6-6495-F8138361CC33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4107557" y="2162437"/>
            <a:ext cx="3120000" cy="369306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35 words</a:t>
            </a:r>
          </a:p>
        </p:txBody>
      </p:sp>
      <p:sp>
        <p:nvSpPr>
          <p:cNvPr id="33" name="Text Placeholder 11">
            <a:extLst>
              <a:ext uri="{FF2B5EF4-FFF2-40B4-BE49-F238E27FC236}">
                <a16:creationId xmlns:a16="http://schemas.microsoft.com/office/drawing/2014/main" id="{BB0260EB-DDB8-7E1C-276F-53EB50290061}"/>
              </a:ext>
            </a:extLst>
          </p:cNvPr>
          <p:cNvSpPr>
            <a:spLocks noGrp="1"/>
          </p:cNvSpPr>
          <p:nvPr>
            <p:ph type="body" sz="quarter" idx="129" hasCustomPrompt="1"/>
          </p:nvPr>
        </p:nvSpPr>
        <p:spPr>
          <a:xfrm>
            <a:off x="7589337" y="2162437"/>
            <a:ext cx="3120000" cy="369306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35 words</a:t>
            </a:r>
          </a:p>
        </p:txBody>
      </p:sp>
      <p:sp>
        <p:nvSpPr>
          <p:cNvPr id="2" name="Text Placeholder 11">
            <a:extLst>
              <a:ext uri="{FF2B5EF4-FFF2-40B4-BE49-F238E27FC236}">
                <a16:creationId xmlns:a16="http://schemas.microsoft.com/office/drawing/2014/main" id="{2D9151B7-4E0B-5B81-E664-ACF5AEE71487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1589337" y="1202437"/>
            <a:ext cx="2160003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Subject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7BC6EF1E-ACFB-BB93-2B4E-3760E99D57F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37" y="1202437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36B3C3EA-5F3B-3EBB-5AC2-C55B8C84742C}"/>
              </a:ext>
            </a:extLst>
          </p:cNvPr>
          <p:cNvSpPr>
            <a:spLocks noGrp="1"/>
          </p:cNvSpPr>
          <p:nvPr>
            <p:ph type="body" sz="quarter" idx="127" hasCustomPrompt="1"/>
          </p:nvPr>
        </p:nvSpPr>
        <p:spPr>
          <a:xfrm>
            <a:off x="5067555" y="1202437"/>
            <a:ext cx="2160003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Subject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37E21ACE-F5F3-4698-F260-6D400B3B2C7B}"/>
              </a:ext>
            </a:extLst>
          </p:cNvPr>
          <p:cNvSpPr>
            <a:spLocks noGrp="1"/>
          </p:cNvSpPr>
          <p:nvPr>
            <p:ph type="pic" sz="quarter" idx="128" hasCustomPrompt="1"/>
          </p:nvPr>
        </p:nvSpPr>
        <p:spPr>
          <a:xfrm>
            <a:off x="4107555" y="1202437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156E4CDD-61E4-5BF4-7617-D77EF632755B}"/>
              </a:ext>
            </a:extLst>
          </p:cNvPr>
          <p:cNvSpPr>
            <a:spLocks noGrp="1"/>
          </p:cNvSpPr>
          <p:nvPr>
            <p:ph type="body" sz="quarter" idx="130" hasCustomPrompt="1"/>
          </p:nvPr>
        </p:nvSpPr>
        <p:spPr>
          <a:xfrm>
            <a:off x="8549335" y="1202437"/>
            <a:ext cx="2160003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Subject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06D7D2E5-E6F6-DCD7-468D-7D6811D63027}"/>
              </a:ext>
            </a:extLst>
          </p:cNvPr>
          <p:cNvSpPr>
            <a:spLocks noGrp="1"/>
          </p:cNvSpPr>
          <p:nvPr>
            <p:ph type="pic" sz="quarter" idx="131" hasCustomPrompt="1"/>
          </p:nvPr>
        </p:nvSpPr>
        <p:spPr>
          <a:xfrm>
            <a:off x="7589335" y="1202437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17" name="Slide Number Placeholder 8">
            <a:extLst>
              <a:ext uri="{FF2B5EF4-FFF2-40B4-BE49-F238E27FC236}">
                <a16:creationId xmlns:a16="http://schemas.microsoft.com/office/drawing/2014/main" id="{E537EB6A-8148-4557-6103-F310825E7D51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C4D1DC4D-B905-6845-6531-25C52182609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37ECD18A-52A9-BE7F-E7CD-3C5BE94788F7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2A282E73-CB2A-ED64-570B-4B325EDFBF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795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– Individu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A142F895-9D58-061F-B5BC-A082B857BA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09341" y="2730061"/>
            <a:ext cx="7800000" cy="336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lang="en-SG" sz="16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16pt, left align, maximum 170 words</a:t>
            </a:r>
            <a:endParaRPr lang="en-SG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93960BCF-5E6A-D435-FA4C-5C3928A586B9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629340" y="1202343"/>
            <a:ext cx="1920000" cy="1920000"/>
          </a:xfrm>
          <a:prstGeom prst="ellipse">
            <a:avLst/>
          </a:prstGeom>
          <a:solidFill>
            <a:schemeClr val="accent2">
              <a:alpha val="10000"/>
            </a:schemeClr>
          </a:solidFill>
        </p:spPr>
        <p:txBody>
          <a:bodyPr>
            <a:normAutofit/>
          </a:bodyPr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67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Profile</a:t>
            </a:r>
            <a:r>
              <a:rPr lang="x-none"/>
              <a:t>:</a:t>
            </a:r>
            <a:r>
              <a:rPr lang="en-US"/>
              <a:t> Maximum</a:t>
            </a:r>
            <a:br>
              <a:rPr lang="en-US"/>
            </a:br>
            <a:r>
              <a:rPr lang="en-US"/>
              <a:t>H4 x W4cm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CAB7E877-5062-2CCF-9C22-87E397EE74D0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2909340" y="1452401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90C6019C-AA6E-0787-8AAF-0D9E37A20B38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2909340" y="1202343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D3D74B08-11AC-2B0C-6F2C-7A8F656ED1C5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2909340" y="1708507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93D0451F-E24B-5A89-E9A7-11C468CB976F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2909340" y="1963285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2ECFBF7-8665-10FD-5D68-D82A176753F7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2909340" y="2221203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137EA4AA-2AE2-6F3C-266E-5A3E2BE18170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Profile – Individual: Open Sans, bold 28pt, left align</a:t>
            </a:r>
            <a:endParaRPr lang="en-US" dirty="0"/>
          </a:p>
        </p:txBody>
      </p:sp>
      <p:sp>
        <p:nvSpPr>
          <p:cNvPr id="18" name="Slide Number Placeholder 8">
            <a:extLst>
              <a:ext uri="{FF2B5EF4-FFF2-40B4-BE49-F238E27FC236}">
                <a16:creationId xmlns:a16="http://schemas.microsoft.com/office/drawing/2014/main" id="{D9A7ED67-9B9C-6C31-7E98-9C064BAF99A9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FE9C4B4F-F134-9212-C10F-09A7C1C3D747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E8CBFF90-3090-5CFC-D401-A11A44B6FFAF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36CCD69-6856-28DA-4ED2-1ABD1D202F6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606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– Tea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B9F09530-CD3C-7427-4C9A-E40FF7439958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Profile – Team: Open Sans, bold 28pt, left align</a:t>
            </a:r>
            <a:endParaRPr lang="en-US" dirty="0"/>
          </a:p>
        </p:txBody>
      </p:sp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1DB2961F-1E47-02C0-16C2-0A16BD6A8E3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43" y="1202437"/>
            <a:ext cx="960000" cy="96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Profile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45187399-7F1D-DC04-2BEC-2F1C96E93F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29336" y="2488537"/>
            <a:ext cx="8880000" cy="768000"/>
          </a:xfrm>
          <a:prstGeom prst="rect">
            <a:avLst/>
          </a:prstGeom>
          <a:noFill/>
        </p:spPr>
        <p:txBody>
          <a:bodyPr vert="horz" lIns="0" tIns="0" rIns="0" bIns="90000" anchor="t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SG" b="0" i="0">
                <a:effectLst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Short Introduction: Open Sans, regular 16pt, left align, maximum 20 words</a:t>
            </a:r>
            <a:endParaRPr lang="en-SG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857430B-7891-33D6-83BB-3C892EE92936}"/>
              </a:ext>
            </a:extLst>
          </p:cNvPr>
          <p:cNvCxnSpPr>
            <a:cxnSpLocks/>
          </p:cNvCxnSpPr>
          <p:nvPr userDrawn="1"/>
        </p:nvCxnSpPr>
        <p:spPr>
          <a:xfrm>
            <a:off x="629342" y="3524791"/>
            <a:ext cx="10079996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DEA14B0-DA50-F5F6-B761-B747325A4829}"/>
              </a:ext>
            </a:extLst>
          </p:cNvPr>
          <p:cNvSpPr>
            <a:spLocks noGrp="1"/>
          </p:cNvSpPr>
          <p:nvPr>
            <p:ph type="pic" sz="quarter" idx="76" hasCustomPrompt="1"/>
          </p:nvPr>
        </p:nvSpPr>
        <p:spPr>
          <a:xfrm>
            <a:off x="1113313" y="2488537"/>
            <a:ext cx="480000" cy="48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QR</a:t>
            </a:r>
            <a:r>
              <a:rPr lang="x-none"/>
              <a:t>:</a:t>
            </a:r>
            <a:br>
              <a:rPr lang="en-US"/>
            </a:br>
            <a:r>
              <a:rPr lang="en-US"/>
              <a:t>1x1cm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87397B07-EBEE-F3DA-4A56-89C7B3EF8551}"/>
              </a:ext>
            </a:extLst>
          </p:cNvPr>
          <p:cNvSpPr>
            <a:spLocks noGrp="1"/>
          </p:cNvSpPr>
          <p:nvPr>
            <p:ph type="pic" sz="quarter" idx="84" hasCustomPrompt="1"/>
          </p:nvPr>
        </p:nvSpPr>
        <p:spPr>
          <a:xfrm>
            <a:off x="629343" y="3793140"/>
            <a:ext cx="960000" cy="96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Profile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805A776D-F52E-DA92-1367-24978AA9A14F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1829336" y="5079240"/>
            <a:ext cx="8879997" cy="768000"/>
          </a:xfrm>
          <a:prstGeom prst="rect">
            <a:avLst/>
          </a:prstGeom>
          <a:noFill/>
        </p:spPr>
        <p:txBody>
          <a:bodyPr vert="horz" lIns="0" tIns="0" rIns="0" bIns="90000" anchor="t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SG" b="0" i="0">
                <a:effectLst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Short Introduction: Open Sans, regular 16pt, left align, maximum 20 words</a:t>
            </a:r>
            <a:endParaRPr lang="en-SG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25A3E562-6D7A-46D2-5EF1-7816396817A7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1829338" y="4050319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11EA7403-3C6A-7347-C9B1-67927587AEDB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1829338" y="3793045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B7B885C-4945-C77A-E730-DBD8CEF12D60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1829338" y="4306424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03E98B70-B065-FA6E-B809-492A9C9B547C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829338" y="4561037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CCC0B9F8-4E9A-E563-21BA-DCFF67E8AC47}"/>
              </a:ext>
            </a:extLst>
          </p:cNvPr>
          <p:cNvSpPr>
            <a:spLocks noGrp="1"/>
          </p:cNvSpPr>
          <p:nvPr>
            <p:ph type="pic" sz="quarter" idx="90" hasCustomPrompt="1"/>
          </p:nvPr>
        </p:nvSpPr>
        <p:spPr>
          <a:xfrm>
            <a:off x="1113313" y="5079240"/>
            <a:ext cx="480000" cy="48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QR</a:t>
            </a:r>
            <a:r>
              <a:rPr lang="x-none"/>
              <a:t>:</a:t>
            </a:r>
            <a:br>
              <a:rPr lang="en-US"/>
            </a:br>
            <a:r>
              <a:rPr lang="en-US"/>
              <a:t>1x1cm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C5BA8B8C-14CF-222B-6A0F-3C6CAF92E072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1829337" y="1452401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8C0259DD-8422-7CDE-EF70-4A6F7949FF37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1829337" y="1202343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980DF89F-690B-62E9-0F5D-794AA307E800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1829337" y="1708507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88299E56-C02E-B66F-E5E3-ADE50E20951E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1829337" y="1963120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60496ED-7F87-77C6-5B0D-0A187BDC4F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149AF62E-940E-B3B2-7333-915640FF360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0B276476-FEE7-8892-C422-BE0F0CE24AD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6D07568-80BB-230E-B6CC-1A3484DEE12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142026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C7C851BA-E7D8-D91E-A908-F8FF93DC774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08349" y="1200000"/>
            <a:ext cx="2400000" cy="12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Research Institute Logo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 H2.5 x W5cm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5F25F639-F22D-2CF7-0988-910DF7152714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08349" y="2892805"/>
            <a:ext cx="2400000" cy="12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Research Institute Logo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 H2.5 x W5cm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4C4AEE83-DE53-77EE-ACD9-56BF69405A3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488349" y="3151251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EB850C0F-D1C9-B4B3-7A6B-94010382E57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88349" y="2893977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D0BE15A-1D95-1695-0F91-15DE4702957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488349" y="3407356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3107A42B-9AE3-BCBD-1649-2F50D94A257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88349" y="3662135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E3C2971E-7C70-2980-5D3C-14DF82BA882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488349" y="3912837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20316936-0131-9B83-5FB2-250F57F67446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08349" y="4585612"/>
            <a:ext cx="2400000" cy="12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Research Institute Logo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 H2.5 x W5cm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1C955F4E-5CCC-1F36-8AD6-03717A695D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8350" y="336000"/>
            <a:ext cx="7439991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Contact Us: Open Sans, bold 28pt</a:t>
            </a:r>
            <a:endParaRPr lang="en-US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FAF96133-4D13-D783-A099-DAC442A9900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488349" y="4835671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2B891AF2-5D36-B8D4-2178-FB9C10A006E9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3488349" y="4585612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FA868BF0-87EB-28A3-7DF9-B0D0AF4DCA6E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3488349" y="5091776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A25C42D5-292A-E4BA-9073-C8FEB70A4607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3488349" y="5346555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6E7CDB07-96CF-0463-456F-581B5CF1F1C7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3488349" y="5604472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4BEC0909-3505-968B-1D35-CDFE8A726BBD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3488349" y="1452401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24C7B65A-A2F4-7689-DA0D-C10C65294BA7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3488349" y="1202343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9CF19B1E-7BD1-1570-6F01-837996AD2E6F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3488349" y="1708507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03AF46E5-C40D-704E-8892-FDB12946CF68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3488349" y="1963285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F301CD73-80AC-337C-49C4-41E7C820232E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3488349" y="2221203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5237E52-E8F4-11AE-F5BF-5F11666FF1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79D8F9B1-AE3B-0922-53F0-86502728A2A4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07538C67-D39D-43D8-731D-4E6318432D0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00E8E27A-7D4A-3645-AC56-1447AA3D1B84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24391661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940A6941-43DE-0B3E-0CD2-CE15D4A69DBA}"/>
              </a:ext>
            </a:extLst>
          </p:cNvPr>
          <p:cNvSpPr txBox="1">
            <a:spLocks/>
          </p:cNvSpPr>
          <p:nvPr userDrawn="1"/>
        </p:nvSpPr>
        <p:spPr>
          <a:xfrm>
            <a:off x="7211313" y="4310572"/>
            <a:ext cx="1282024" cy="200969"/>
          </a:xfrm>
          <a:prstGeom prst="rect">
            <a:avLst/>
          </a:prstGeom>
        </p:spPr>
        <p:txBody>
          <a:bodyPr vert="horz" lIns="0" tIns="0" rIns="0" bIns="0" anchor="t">
            <a:noAutofit/>
          </a:bodyPr>
          <a:lstStyle>
            <a:lvl1pPr marL="0" indent="0" algn="l" defTabSz="685800" rtl="0" eaLnBrk="1" latinLnBrk="0" hangingPunct="1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b="0" kern="120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SG" sz="1600" b="0" i="0" dirty="0">
                <a:solidFill>
                  <a:schemeClr val="accent1"/>
                </a:solidFill>
                <a:effectLst/>
              </a:rPr>
              <a:t>ASTAR-SG</a:t>
            </a:r>
            <a:endParaRPr lang="en-SG" sz="1600" dirty="0">
              <a:solidFill>
                <a:schemeClr val="accent1"/>
              </a:solidFill>
            </a:endParaRP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8D1EF201-3642-3E5E-2626-108FD526F548}"/>
              </a:ext>
            </a:extLst>
          </p:cNvPr>
          <p:cNvSpPr txBox="1">
            <a:spLocks/>
          </p:cNvSpPr>
          <p:nvPr userDrawn="1"/>
        </p:nvSpPr>
        <p:spPr>
          <a:xfrm>
            <a:off x="5543393" y="4304619"/>
            <a:ext cx="1049313" cy="200969"/>
          </a:xfrm>
          <a:prstGeom prst="rect">
            <a:avLst/>
          </a:prstGeom>
        </p:spPr>
        <p:txBody>
          <a:bodyPr vert="horz" lIns="0" tIns="0" rIns="0" bIns="0" anchor="t">
            <a:noAutofit/>
          </a:bodyPr>
          <a:lstStyle>
            <a:lvl1pPr marL="0" indent="0" algn="l" defTabSz="685800" rtl="0" eaLnBrk="1" latinLnBrk="0" hangingPunct="1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b="0" kern="120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SG" sz="1600" dirty="0">
                <a:solidFill>
                  <a:schemeClr val="accent1"/>
                </a:solidFill>
              </a:rPr>
              <a:t>ASTARSG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3A3B262E-6DAC-B970-0766-348962E58F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20069" y="4293868"/>
            <a:ext cx="265300" cy="2653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3EB0590-5B92-0D99-D8E0-68E654F3C41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95695" y="4293868"/>
            <a:ext cx="265300" cy="2653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C9B7B96-8620-3DB9-6B2C-6B88140A395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79458" y="4293868"/>
            <a:ext cx="265300" cy="265300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9A05D0A-6D6F-B9C2-2787-63AC432EFCAB}"/>
              </a:ext>
            </a:extLst>
          </p:cNvPr>
          <p:cNvCxnSpPr>
            <a:cxnSpLocks/>
          </p:cNvCxnSpPr>
          <p:nvPr userDrawn="1"/>
        </p:nvCxnSpPr>
        <p:spPr>
          <a:xfrm>
            <a:off x="3027746" y="3576051"/>
            <a:ext cx="6265527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7FBA7502-CFDD-E914-24D4-46F4847EE975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780002" y="3766677"/>
            <a:ext cx="10631993" cy="25613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ctr">
              <a:lnSpc>
                <a:spcPct val="110000"/>
              </a:lnSpc>
              <a:buNone/>
              <a:defRPr sz="1600" b="0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algn="ctr"/>
            <a:r>
              <a:rPr lang="en-GB" dirty="0"/>
              <a:t>For more information, visit </a:t>
            </a:r>
            <a:r>
              <a:rPr lang="en-GB" dirty="0" err="1"/>
              <a:t>www.a-star.edu.sg</a:t>
            </a:r>
            <a:endParaRPr lang="en-GB" dirty="0"/>
          </a:p>
        </p:txBody>
      </p:sp>
      <p:pic>
        <p:nvPicPr>
          <p:cNvPr id="29" name="Picture 28" descr="A blue and red logo with a star&#10;&#10;Description automatically generated">
            <a:extLst>
              <a:ext uri="{FF2B5EF4-FFF2-40B4-BE49-F238E27FC236}">
                <a16:creationId xmlns:a16="http://schemas.microsoft.com/office/drawing/2014/main" id="{15876BC4-3AB6-8877-6904-D334624D817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175" y="818782"/>
            <a:ext cx="3198663" cy="14791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CFBADB5-A0F1-48D7-7047-141DAA34E26E}"/>
              </a:ext>
            </a:extLst>
          </p:cNvPr>
          <p:cNvSpPr txBox="1"/>
          <p:nvPr userDrawn="1"/>
        </p:nvSpPr>
        <p:spPr>
          <a:xfrm>
            <a:off x="3027746" y="2760955"/>
            <a:ext cx="626552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600" b="1" dirty="0">
                <a:solidFill>
                  <a:schemeClr val="accent1"/>
                </a:solidFill>
              </a:rPr>
              <a:t>THANK YOU</a:t>
            </a:r>
            <a:endParaRPr lang="en-SG" sz="4600" b="1" dirty="0">
              <a:solidFill>
                <a:schemeClr val="accent1"/>
              </a:solidFill>
            </a:endParaRPr>
          </a:p>
        </p:txBody>
      </p:sp>
      <p:pic>
        <p:nvPicPr>
          <p:cNvPr id="15" name="Picture 14" descr="A red and white flag with a white triangle&#10;&#10;Description automatically generated">
            <a:extLst>
              <a:ext uri="{FF2B5EF4-FFF2-40B4-BE49-F238E27FC236}">
                <a16:creationId xmlns:a16="http://schemas.microsoft.com/office/drawing/2014/main" id="{DEFE5BF9-5D4F-BB3B-EC97-FC17643FF4E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281" y="4303029"/>
            <a:ext cx="363781" cy="256139"/>
          </a:xfrm>
          <a:prstGeom prst="rect">
            <a:avLst/>
          </a:prstGeom>
        </p:spPr>
      </p:pic>
      <p:pic>
        <p:nvPicPr>
          <p:cNvPr id="17" name="Picture 1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676FF9D-AC20-174C-BDED-97CE3C9FC16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4443" y="4303880"/>
            <a:ext cx="222657" cy="255288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DA683E2F-FE88-0A2B-DA3D-F6EAF5FE6EEA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2224AD59-FC5B-3532-BD1A-DC0DC73DB95F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1658002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star with a black background&#10;&#10;Description automatically generated">
            <a:extLst>
              <a:ext uri="{FF2B5EF4-FFF2-40B4-BE49-F238E27FC236}">
                <a16:creationId xmlns:a16="http://schemas.microsoft.com/office/drawing/2014/main" id="{46AF3DBD-31E5-BF81-4D8A-D273314B58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4940" y="4204607"/>
            <a:ext cx="2630109" cy="2627216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C81054-A08B-6696-FBF8-6CC9BA4593E9}"/>
              </a:ext>
            </a:extLst>
          </p:cNvPr>
          <p:cNvSpPr txBox="1">
            <a:spLocks/>
          </p:cNvSpPr>
          <p:nvPr userDrawn="1"/>
        </p:nvSpPr>
        <p:spPr>
          <a:xfrm>
            <a:off x="5453906" y="634146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67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4EFA1E33-7F6C-D4BC-D896-B37B86022D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00" y="2125127"/>
            <a:ext cx="10079995" cy="1138773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l">
              <a:lnSpc>
                <a:spcPct val="85000"/>
              </a:lnSpc>
              <a:defRPr sz="36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en-US" dirty="0"/>
              <a:t>DIVIDER: OPEN SANS, BOLD, 36pt, </a:t>
            </a:r>
            <a:br>
              <a:rPr lang="en-US" dirty="0"/>
            </a:br>
            <a:r>
              <a:rPr lang="en-US" dirty="0"/>
              <a:t>LEFT ALIGN</a:t>
            </a:r>
          </a:p>
        </p:txBody>
      </p:sp>
      <p:sp>
        <p:nvSpPr>
          <p:cNvPr id="13" name="Text Placeholder 21">
            <a:extLst>
              <a:ext uri="{FF2B5EF4-FFF2-40B4-BE49-F238E27FC236}">
                <a16:creationId xmlns:a16="http://schemas.microsoft.com/office/drawing/2014/main" id="{F8AE3113-3A91-1AD7-6912-27CC2BAE8D0D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959999" y="3278900"/>
            <a:ext cx="10079995" cy="369332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accent1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dirty="0"/>
              <a:t>Sub-title: Open Sans, regular, 24pt, left align</a:t>
            </a:r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CE5EFE14-4306-3751-7B50-0BF9E6C48B21}"/>
              </a:ext>
            </a:extLst>
          </p:cNvPr>
          <p:cNvSpPr txBox="1">
            <a:spLocks/>
          </p:cNvSpPr>
          <p:nvPr userDrawn="1"/>
        </p:nvSpPr>
        <p:spPr>
          <a:xfrm>
            <a:off x="345572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986DD002-EE09-AAF7-9EC1-4EF238BCB8E1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663747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3522767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5B0AF7F-232A-FC49-9C05-0D39847B5CA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8332" y="342691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Table of Contents - Open Sans, bold 28pt, left align</a:t>
            </a:r>
            <a:endParaRPr lang="en-US" dirty="0"/>
          </a:p>
        </p:txBody>
      </p:sp>
      <p:sp>
        <p:nvSpPr>
          <p:cNvPr id="65" name="Text Placeholder 11">
            <a:extLst>
              <a:ext uri="{FF2B5EF4-FFF2-40B4-BE49-F238E27FC236}">
                <a16:creationId xmlns:a16="http://schemas.microsoft.com/office/drawing/2014/main" id="{8AFBAC35-B6DE-B23E-DE9C-D024E06AD7FD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1154171" y="1200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66" name="Text Placeholder 11">
            <a:extLst>
              <a:ext uri="{FF2B5EF4-FFF2-40B4-BE49-F238E27FC236}">
                <a16:creationId xmlns:a16="http://schemas.microsoft.com/office/drawing/2014/main" id="{62999B67-A100-B7E6-1008-43776E8680D6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10259233" y="1200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67" name="Text Placeholder 11">
            <a:extLst>
              <a:ext uri="{FF2B5EF4-FFF2-40B4-BE49-F238E27FC236}">
                <a16:creationId xmlns:a16="http://schemas.microsoft.com/office/drawing/2014/main" id="{A27DC414-EBC6-8631-E039-4F783D9726F1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659742" y="1200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1.</a:t>
            </a:r>
          </a:p>
        </p:txBody>
      </p:sp>
      <p:sp>
        <p:nvSpPr>
          <p:cNvPr id="71" name="Text Placeholder 11">
            <a:extLst>
              <a:ext uri="{FF2B5EF4-FFF2-40B4-BE49-F238E27FC236}">
                <a16:creationId xmlns:a16="http://schemas.microsoft.com/office/drawing/2014/main" id="{68F021E3-261D-6459-B4D6-83019AE764B3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1147470" y="1584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72" name="Text Placeholder 11">
            <a:extLst>
              <a:ext uri="{FF2B5EF4-FFF2-40B4-BE49-F238E27FC236}">
                <a16:creationId xmlns:a16="http://schemas.microsoft.com/office/drawing/2014/main" id="{EE72FAF5-4D23-ED41-F60B-98966C9C72A8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10259233" y="1584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73" name="Text Placeholder 11">
            <a:extLst>
              <a:ext uri="{FF2B5EF4-FFF2-40B4-BE49-F238E27FC236}">
                <a16:creationId xmlns:a16="http://schemas.microsoft.com/office/drawing/2014/main" id="{4C78C9B9-6704-2FD4-400E-9352895E4F88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53041" y="1584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2.</a:t>
            </a:r>
          </a:p>
        </p:txBody>
      </p:sp>
      <p:sp>
        <p:nvSpPr>
          <p:cNvPr id="77" name="Text Placeholder 11">
            <a:extLst>
              <a:ext uri="{FF2B5EF4-FFF2-40B4-BE49-F238E27FC236}">
                <a16:creationId xmlns:a16="http://schemas.microsoft.com/office/drawing/2014/main" id="{55FDA1D9-5994-BAF1-DCA7-260129D5192C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1147466" y="1968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78" name="Text Placeholder 11">
            <a:extLst>
              <a:ext uri="{FF2B5EF4-FFF2-40B4-BE49-F238E27FC236}">
                <a16:creationId xmlns:a16="http://schemas.microsoft.com/office/drawing/2014/main" id="{4EB77528-3A74-ADE3-8759-4BBE259DA8FE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10259229" y="1968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79" name="Text Placeholder 11">
            <a:extLst>
              <a:ext uri="{FF2B5EF4-FFF2-40B4-BE49-F238E27FC236}">
                <a16:creationId xmlns:a16="http://schemas.microsoft.com/office/drawing/2014/main" id="{FACFC8A5-7552-B708-F02D-61EA1EA109F8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653037" y="1968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3.</a:t>
            </a:r>
          </a:p>
        </p:txBody>
      </p:sp>
      <p:sp>
        <p:nvSpPr>
          <p:cNvPr id="83" name="Text Placeholder 11">
            <a:extLst>
              <a:ext uri="{FF2B5EF4-FFF2-40B4-BE49-F238E27FC236}">
                <a16:creationId xmlns:a16="http://schemas.microsoft.com/office/drawing/2014/main" id="{60F404A4-F218-D137-73A8-6EE866166EED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1147466" y="2352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84" name="Text Placeholder 11">
            <a:extLst>
              <a:ext uri="{FF2B5EF4-FFF2-40B4-BE49-F238E27FC236}">
                <a16:creationId xmlns:a16="http://schemas.microsoft.com/office/drawing/2014/main" id="{7DC1FEB0-CCB3-2A52-4F1D-FC56B403727E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10259229" y="2352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85" name="Text Placeholder 11">
            <a:extLst>
              <a:ext uri="{FF2B5EF4-FFF2-40B4-BE49-F238E27FC236}">
                <a16:creationId xmlns:a16="http://schemas.microsoft.com/office/drawing/2014/main" id="{B063EB80-4F5F-C80E-6C18-E150E00ED91D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653037" y="2352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4.</a:t>
            </a:r>
          </a:p>
        </p:txBody>
      </p:sp>
      <p:sp>
        <p:nvSpPr>
          <p:cNvPr id="89" name="Text Placeholder 11">
            <a:extLst>
              <a:ext uri="{FF2B5EF4-FFF2-40B4-BE49-F238E27FC236}">
                <a16:creationId xmlns:a16="http://schemas.microsoft.com/office/drawing/2014/main" id="{2940959A-81B8-3D11-3FB3-702200734372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1154171" y="2736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90" name="Text Placeholder 11">
            <a:extLst>
              <a:ext uri="{FF2B5EF4-FFF2-40B4-BE49-F238E27FC236}">
                <a16:creationId xmlns:a16="http://schemas.microsoft.com/office/drawing/2014/main" id="{71D132A0-A23D-7C21-CB5C-2A164B7A5781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10265932" y="2736000"/>
            <a:ext cx="48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91" name="Text Placeholder 11">
            <a:extLst>
              <a:ext uri="{FF2B5EF4-FFF2-40B4-BE49-F238E27FC236}">
                <a16:creationId xmlns:a16="http://schemas.microsoft.com/office/drawing/2014/main" id="{4A56A2A4-AAF3-E4FE-EC7F-5C53A22603DE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659743" y="2736000"/>
            <a:ext cx="48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5.</a:t>
            </a:r>
          </a:p>
        </p:txBody>
      </p:sp>
      <p:sp>
        <p:nvSpPr>
          <p:cNvPr id="95" name="Text Placeholder 11">
            <a:extLst>
              <a:ext uri="{FF2B5EF4-FFF2-40B4-BE49-F238E27FC236}">
                <a16:creationId xmlns:a16="http://schemas.microsoft.com/office/drawing/2014/main" id="{0C5722F3-C5CA-646D-4CE5-94D5640CF762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1154168" y="3120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96" name="Text Placeholder 11">
            <a:extLst>
              <a:ext uri="{FF2B5EF4-FFF2-40B4-BE49-F238E27FC236}">
                <a16:creationId xmlns:a16="http://schemas.microsoft.com/office/drawing/2014/main" id="{BDBAC5BF-A224-7D5F-0169-C8E1ED75EB2C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0265932" y="3120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97" name="Text Placeholder 11">
            <a:extLst>
              <a:ext uri="{FF2B5EF4-FFF2-40B4-BE49-F238E27FC236}">
                <a16:creationId xmlns:a16="http://schemas.microsoft.com/office/drawing/2014/main" id="{4FEFDA63-7E4F-6055-C543-262FE6356E27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659740" y="3120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6.</a:t>
            </a:r>
          </a:p>
        </p:txBody>
      </p:sp>
      <p:sp>
        <p:nvSpPr>
          <p:cNvPr id="101" name="Text Placeholder 11">
            <a:extLst>
              <a:ext uri="{FF2B5EF4-FFF2-40B4-BE49-F238E27FC236}">
                <a16:creationId xmlns:a16="http://schemas.microsoft.com/office/drawing/2014/main" id="{F1F8909C-E5BF-1C40-C603-2752E79252B5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1154168" y="3504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02" name="Text Placeholder 11">
            <a:extLst>
              <a:ext uri="{FF2B5EF4-FFF2-40B4-BE49-F238E27FC236}">
                <a16:creationId xmlns:a16="http://schemas.microsoft.com/office/drawing/2014/main" id="{B251328E-67D1-1104-68A8-D9C6E59C53D3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10265932" y="3504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03" name="Text Placeholder 11">
            <a:extLst>
              <a:ext uri="{FF2B5EF4-FFF2-40B4-BE49-F238E27FC236}">
                <a16:creationId xmlns:a16="http://schemas.microsoft.com/office/drawing/2014/main" id="{F4EE0F1B-AF73-1E5A-4E14-A3B6EA68B6C3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659740" y="3504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7.</a:t>
            </a:r>
          </a:p>
        </p:txBody>
      </p:sp>
      <p:sp>
        <p:nvSpPr>
          <p:cNvPr id="107" name="Text Placeholder 11">
            <a:extLst>
              <a:ext uri="{FF2B5EF4-FFF2-40B4-BE49-F238E27FC236}">
                <a16:creationId xmlns:a16="http://schemas.microsoft.com/office/drawing/2014/main" id="{820403D4-4560-EF47-A260-A49F103CADB8}"/>
              </a:ext>
            </a:extLst>
          </p:cNvPr>
          <p:cNvSpPr>
            <a:spLocks noGrp="1"/>
          </p:cNvSpPr>
          <p:nvPr>
            <p:ph type="body" sz="quarter" idx="109" hasCustomPrompt="1"/>
          </p:nvPr>
        </p:nvSpPr>
        <p:spPr>
          <a:xfrm>
            <a:off x="1147466" y="3888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08" name="Text Placeholder 11">
            <a:extLst>
              <a:ext uri="{FF2B5EF4-FFF2-40B4-BE49-F238E27FC236}">
                <a16:creationId xmlns:a16="http://schemas.microsoft.com/office/drawing/2014/main" id="{A61D58D7-58FB-8F92-FDA4-C541910DCC3D}"/>
              </a:ext>
            </a:extLst>
          </p:cNvPr>
          <p:cNvSpPr>
            <a:spLocks noGrp="1"/>
          </p:cNvSpPr>
          <p:nvPr>
            <p:ph type="body" sz="quarter" idx="110" hasCustomPrompt="1"/>
          </p:nvPr>
        </p:nvSpPr>
        <p:spPr>
          <a:xfrm>
            <a:off x="10259229" y="3888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09" name="Text Placeholder 11">
            <a:extLst>
              <a:ext uri="{FF2B5EF4-FFF2-40B4-BE49-F238E27FC236}">
                <a16:creationId xmlns:a16="http://schemas.microsoft.com/office/drawing/2014/main" id="{26449F4A-30B9-A96F-CFD7-91C584153D4A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653037" y="3888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8.</a:t>
            </a:r>
          </a:p>
        </p:txBody>
      </p:sp>
      <p:sp>
        <p:nvSpPr>
          <p:cNvPr id="113" name="Text Placeholder 11">
            <a:extLst>
              <a:ext uri="{FF2B5EF4-FFF2-40B4-BE49-F238E27FC236}">
                <a16:creationId xmlns:a16="http://schemas.microsoft.com/office/drawing/2014/main" id="{AD1C1C07-8769-7C14-588A-A0CC8DBC3DB9}"/>
              </a:ext>
            </a:extLst>
          </p:cNvPr>
          <p:cNvSpPr>
            <a:spLocks noGrp="1"/>
          </p:cNvSpPr>
          <p:nvPr>
            <p:ph type="body" sz="quarter" idx="115" hasCustomPrompt="1"/>
          </p:nvPr>
        </p:nvSpPr>
        <p:spPr>
          <a:xfrm>
            <a:off x="1147466" y="4272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14" name="Text Placeholder 11">
            <a:extLst>
              <a:ext uri="{FF2B5EF4-FFF2-40B4-BE49-F238E27FC236}">
                <a16:creationId xmlns:a16="http://schemas.microsoft.com/office/drawing/2014/main" id="{BA6B3467-AA33-B9F3-2D76-A3C56ACC56CA}"/>
              </a:ext>
            </a:extLst>
          </p:cNvPr>
          <p:cNvSpPr>
            <a:spLocks noGrp="1"/>
          </p:cNvSpPr>
          <p:nvPr>
            <p:ph type="body" sz="quarter" idx="116" hasCustomPrompt="1"/>
          </p:nvPr>
        </p:nvSpPr>
        <p:spPr>
          <a:xfrm>
            <a:off x="10259229" y="4272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15" name="Text Placeholder 11">
            <a:extLst>
              <a:ext uri="{FF2B5EF4-FFF2-40B4-BE49-F238E27FC236}">
                <a16:creationId xmlns:a16="http://schemas.microsoft.com/office/drawing/2014/main" id="{238A2F44-79B8-35A9-4B68-6100D2E54835}"/>
              </a:ext>
            </a:extLst>
          </p:cNvPr>
          <p:cNvSpPr>
            <a:spLocks noGrp="1"/>
          </p:cNvSpPr>
          <p:nvPr>
            <p:ph type="body" sz="quarter" idx="117" hasCustomPrompt="1"/>
          </p:nvPr>
        </p:nvSpPr>
        <p:spPr>
          <a:xfrm>
            <a:off x="653037" y="4272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9.</a:t>
            </a:r>
          </a:p>
        </p:txBody>
      </p:sp>
      <p:sp>
        <p:nvSpPr>
          <p:cNvPr id="119" name="Text Placeholder 11">
            <a:extLst>
              <a:ext uri="{FF2B5EF4-FFF2-40B4-BE49-F238E27FC236}">
                <a16:creationId xmlns:a16="http://schemas.microsoft.com/office/drawing/2014/main" id="{75E0C1CF-26DA-82D7-D61E-2630EFD36F68}"/>
              </a:ext>
            </a:extLst>
          </p:cNvPr>
          <p:cNvSpPr>
            <a:spLocks noGrp="1"/>
          </p:cNvSpPr>
          <p:nvPr>
            <p:ph type="body" sz="quarter" idx="118" hasCustomPrompt="1"/>
          </p:nvPr>
        </p:nvSpPr>
        <p:spPr>
          <a:xfrm>
            <a:off x="1147466" y="4656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20" name="Text Placeholder 11">
            <a:extLst>
              <a:ext uri="{FF2B5EF4-FFF2-40B4-BE49-F238E27FC236}">
                <a16:creationId xmlns:a16="http://schemas.microsoft.com/office/drawing/2014/main" id="{1B8F91A2-F605-ED3E-733D-E466361E18A6}"/>
              </a:ext>
            </a:extLst>
          </p:cNvPr>
          <p:cNvSpPr>
            <a:spLocks noGrp="1"/>
          </p:cNvSpPr>
          <p:nvPr>
            <p:ph type="body" sz="quarter" idx="119" hasCustomPrompt="1"/>
          </p:nvPr>
        </p:nvSpPr>
        <p:spPr>
          <a:xfrm>
            <a:off x="10259229" y="4656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21" name="Text Placeholder 11">
            <a:extLst>
              <a:ext uri="{FF2B5EF4-FFF2-40B4-BE49-F238E27FC236}">
                <a16:creationId xmlns:a16="http://schemas.microsoft.com/office/drawing/2014/main" id="{42B0F65A-246C-D2AF-5A0E-B2016ED7CFEE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53037" y="4656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10.</a:t>
            </a:r>
          </a:p>
        </p:txBody>
      </p:sp>
      <p:sp>
        <p:nvSpPr>
          <p:cNvPr id="48" name="Text Placeholder 11">
            <a:extLst>
              <a:ext uri="{FF2B5EF4-FFF2-40B4-BE49-F238E27FC236}">
                <a16:creationId xmlns:a16="http://schemas.microsoft.com/office/drawing/2014/main" id="{8E2A2DC7-7D85-0685-B8F2-1794F3674F31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1147466" y="5040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49" name="Text Placeholder 11">
            <a:extLst>
              <a:ext uri="{FF2B5EF4-FFF2-40B4-BE49-F238E27FC236}">
                <a16:creationId xmlns:a16="http://schemas.microsoft.com/office/drawing/2014/main" id="{0CE03E8D-F703-9584-E741-B0C6A3DDDA44}"/>
              </a:ext>
            </a:extLst>
          </p:cNvPr>
          <p:cNvSpPr>
            <a:spLocks noGrp="1"/>
          </p:cNvSpPr>
          <p:nvPr>
            <p:ph type="body" sz="quarter" idx="122" hasCustomPrompt="1"/>
          </p:nvPr>
        </p:nvSpPr>
        <p:spPr>
          <a:xfrm>
            <a:off x="10259229" y="5040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50" name="Text Placeholder 11">
            <a:extLst>
              <a:ext uri="{FF2B5EF4-FFF2-40B4-BE49-F238E27FC236}">
                <a16:creationId xmlns:a16="http://schemas.microsoft.com/office/drawing/2014/main" id="{9DD62281-5F18-8205-BA78-ACA8D217F058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653037" y="5040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11.</a:t>
            </a:r>
          </a:p>
        </p:txBody>
      </p:sp>
      <p:sp>
        <p:nvSpPr>
          <p:cNvPr id="51" name="Text Placeholder 11">
            <a:extLst>
              <a:ext uri="{FF2B5EF4-FFF2-40B4-BE49-F238E27FC236}">
                <a16:creationId xmlns:a16="http://schemas.microsoft.com/office/drawing/2014/main" id="{D3D21668-0FE3-3922-0CDE-426D5B76F3E0}"/>
              </a:ext>
            </a:extLst>
          </p:cNvPr>
          <p:cNvSpPr>
            <a:spLocks noGrp="1"/>
          </p:cNvSpPr>
          <p:nvPr>
            <p:ph type="body" sz="quarter" idx="124" hasCustomPrompt="1"/>
          </p:nvPr>
        </p:nvSpPr>
        <p:spPr>
          <a:xfrm>
            <a:off x="1147466" y="5424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52" name="Text Placeholder 11">
            <a:extLst>
              <a:ext uri="{FF2B5EF4-FFF2-40B4-BE49-F238E27FC236}">
                <a16:creationId xmlns:a16="http://schemas.microsoft.com/office/drawing/2014/main" id="{83DF723E-6C68-7EE0-966E-45122F1973BF}"/>
              </a:ext>
            </a:extLst>
          </p:cNvPr>
          <p:cNvSpPr>
            <a:spLocks noGrp="1"/>
          </p:cNvSpPr>
          <p:nvPr>
            <p:ph type="body" sz="quarter" idx="125" hasCustomPrompt="1"/>
          </p:nvPr>
        </p:nvSpPr>
        <p:spPr>
          <a:xfrm>
            <a:off x="10259229" y="5424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53" name="Text Placeholder 11">
            <a:extLst>
              <a:ext uri="{FF2B5EF4-FFF2-40B4-BE49-F238E27FC236}">
                <a16:creationId xmlns:a16="http://schemas.microsoft.com/office/drawing/2014/main" id="{44E90337-E04F-CD34-5FF8-E7FBACD323C3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653037" y="5424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12.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A47CCBD-BF6E-D5D9-3692-D5B03A5F89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8E55EE88-A972-723E-7E21-9859ECD34ED3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6A207933-9322-5825-1EE5-0C12A23BB415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2716D05F-C7E1-41FB-8518-42E6F1E18710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3296043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: Paragrap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08F208A4-2027-EB03-FE12-CA123B46CAA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28335" y="1203452"/>
            <a:ext cx="10079999" cy="480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170 words</a:t>
            </a:r>
            <a:endParaRPr lang="en-SG" b="0" i="0" dirty="0">
              <a:solidFill>
                <a:srgbClr val="424D61"/>
              </a:solidFill>
              <a:effectLst/>
              <a:latin typeface="Helvetica" pitchFamily="2" charset="0"/>
            </a:endParaRP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D0D2D4E9-4EF5-3F09-B66A-05A31EC77F2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628332" y="339452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1 – Paragraph: Open Sans, bold 28pt, left align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B46CD71-09A2-2F9E-31DB-C6E2844B4E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5D1E752A-6C6B-E967-3218-57F6D37E49F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73E8E0B4-23A5-14AA-B5CE-A8D2917A6C62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F8BDEB36-659E-42FC-4B39-5388CA288EC0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39966741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: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A1B9DE5-A36F-D0DF-21BD-FCFA955087C6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628332" y="309415"/>
            <a:ext cx="10410824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2 – Image: Open Sans, bold 28pt, left align</a:t>
            </a:r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5CDB623-AA42-D9D6-4455-29475EAA97D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9340" y="958788"/>
            <a:ext cx="10409816" cy="5043649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333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8A26C456-C13F-BC2E-4683-3C1D9623C97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4DC49300-22CE-D6AB-B95E-A767C17C4525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8331B9B0-C445-6A00-D3CE-B0733EB79621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8A42FA1-C300-DA32-774F-986B6C29A9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926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: Image with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E033000A-CE6E-EF94-A2CE-B6ECB2101EC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349337" y="1202436"/>
            <a:ext cx="3360000" cy="480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50 words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E1904BA0-0D06-2B38-CB48-0CB3C772C9E6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40" y="1202437"/>
            <a:ext cx="6240000" cy="48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333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Image</a:t>
            </a:r>
            <a:r>
              <a:rPr lang="x-none" dirty="0"/>
              <a:t>:</a:t>
            </a:r>
            <a:r>
              <a:rPr lang="en-US" dirty="0"/>
              <a:t> Maximum H10 x W13cm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408C0D50-EAC1-2A6C-4CAB-F62484B052A5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6" y="336000"/>
            <a:ext cx="11322663" cy="51956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3 – Image with Text: Open Sans, bold 28pt, left align</a:t>
            </a:r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1303B94-ED0F-AA02-C7A1-A01EA9B60A7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31F40889-9EE8-AD7D-F711-7D4D242DA5AA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C3603431-8C1F-C1AF-BB42-9A951AC1BF0A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AE68E6E9-CCB1-722E-2E9E-594EB4EF95D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16540336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: Tab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D0D2D4E9-4EF5-3F09-B66A-05A31EC77F2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628332" y="339452"/>
            <a:ext cx="10410824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4 – Table: Open Sans, bold 28pt, left align</a:t>
            </a:r>
            <a:endParaRPr lang="en-US" dirty="0"/>
          </a:p>
        </p:txBody>
      </p:sp>
      <p:sp>
        <p:nvSpPr>
          <p:cNvPr id="12" name="Table Placeholder 11">
            <a:extLst>
              <a:ext uri="{FF2B5EF4-FFF2-40B4-BE49-F238E27FC236}">
                <a16:creationId xmlns:a16="http://schemas.microsoft.com/office/drawing/2014/main" id="{EF8C913A-669C-E8AF-071E-B2DFD36EF991}"/>
              </a:ext>
            </a:extLst>
          </p:cNvPr>
          <p:cNvSpPr>
            <a:spLocks noGrp="1"/>
          </p:cNvSpPr>
          <p:nvPr>
            <p:ph type="tbl" sz="quarter" idx="66"/>
          </p:nvPr>
        </p:nvSpPr>
        <p:spPr>
          <a:xfrm>
            <a:off x="628332" y="1403398"/>
            <a:ext cx="7615780" cy="4306064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229191F7-BBA8-7E5D-7125-866E5AAC168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D48EFF41-5009-D2BE-2EB6-3E811EB7B132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C53FB02F-62DC-3AE8-9BC7-64430F5F71A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C1E709B-147B-B875-5B47-BD1024AC56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5923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5: Image Char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6E22C5E3-7B3C-57D5-17CC-6B9183211A8A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6" y="336000"/>
            <a:ext cx="10914963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5 – Image Chart: Open Sans, bold 28pt, left align</a:t>
            </a:r>
            <a:endParaRPr lang="en-US" dirty="0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B41B881D-A28F-5671-3A45-02F2CAC59CA6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3509337" y="1418733"/>
            <a:ext cx="4320000" cy="4320000"/>
          </a:xfrm>
          <a:prstGeom prst="ellipse">
            <a:avLst/>
          </a:prstGeom>
          <a:solidFill>
            <a:schemeClr val="accent2">
              <a:alpha val="10000"/>
            </a:schemeClr>
          </a:solidFill>
        </p:spPr>
        <p:txBody>
          <a:bodyPr>
            <a:normAutofit/>
          </a:bodyPr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67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Profile</a:t>
            </a:r>
            <a:r>
              <a:rPr lang="x-none"/>
              <a:t>:</a:t>
            </a:r>
            <a:r>
              <a:rPr lang="en-US"/>
              <a:t> Maximum</a:t>
            </a:r>
            <a:br>
              <a:rPr lang="en-US"/>
            </a:br>
            <a:r>
              <a:rPr lang="en-US"/>
              <a:t>H10 x W10cm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6D7E3F3F-F7D1-D290-705C-BE7A3C9B299A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29337" y="1202429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97331C11-6B89-72EC-52DB-726818663EF4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629337" y="3986433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0AF4DE8A-4F0F-EACE-06A4-F32099D6B9EA}"/>
              </a:ext>
            </a:extLst>
          </p:cNvPr>
          <p:cNvSpPr>
            <a:spLocks noGrp="1"/>
          </p:cNvSpPr>
          <p:nvPr>
            <p:ph type="body" sz="quarter" idx="122" hasCustomPrompt="1"/>
          </p:nvPr>
        </p:nvSpPr>
        <p:spPr>
          <a:xfrm>
            <a:off x="8069337" y="1202429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071A4479-B741-DD79-2B52-E58272676D8E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8069337" y="3986433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04B910A4-B12C-27A1-471F-63CCE06160F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2EC379C7-4761-1E53-1C81-C64EF82652B4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230060C3-E814-02B0-FD99-24A0CD5CA11F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7E058C1-C075-E1A0-0704-731D730F61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896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6: Empt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6E22C5E3-7B3C-57D5-17CC-6B9183211A8A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6" y="336000"/>
            <a:ext cx="10914963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6 – Empty: Open Sans, bold 28pt, left align</a:t>
            </a:r>
            <a:endParaRPr lang="en-US" dirty="0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162CABB7-54C7-824C-E165-1D2486DBBC5C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49534EE1-3333-96D7-8107-389641F38A5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89855949-E09D-EFBD-550A-46D66B0B87A1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DD69B32-55CC-7E31-2C75-3650BC1CD6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799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19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9" r:id="rId2"/>
    <p:sldLayoutId id="2147483687" r:id="rId3"/>
    <p:sldLayoutId id="2147483672" r:id="rId4"/>
    <p:sldLayoutId id="2147483671" r:id="rId5"/>
    <p:sldLayoutId id="2147483676" r:id="rId6"/>
    <p:sldLayoutId id="2147483673" r:id="rId7"/>
    <p:sldLayoutId id="2147483677" r:id="rId8"/>
    <p:sldLayoutId id="2147483693" r:id="rId9"/>
    <p:sldLayoutId id="2147483678" r:id="rId10"/>
    <p:sldLayoutId id="2147483690" r:id="rId11"/>
    <p:sldLayoutId id="2147483683" r:id="rId12"/>
    <p:sldLayoutId id="2147483686" r:id="rId13"/>
    <p:sldLayoutId id="2147483685" r:id="rId14"/>
    <p:sldLayoutId id="2147483680" r:id="rId15"/>
    <p:sldLayoutId id="2147483681" r:id="rId16"/>
    <p:sldLayoutId id="2147483682" r:id="rId17"/>
    <p:sldLayoutId id="2147483689" r:id="rId18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667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BED70D2-DDB1-3842-E4C8-5986F8B3929E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>
          <a:xfrm>
            <a:off x="334568" y="4078684"/>
            <a:ext cx="3434439" cy="1311463"/>
          </a:xfrm>
        </p:spPr>
        <p:txBody>
          <a:bodyPr/>
          <a:lstStyle/>
          <a:p>
            <a:endParaRPr lang="en-SG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2C44980-1A96-457B-A3D7-01C05355D0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568" y="1793942"/>
            <a:ext cx="4189305" cy="1661993"/>
          </a:xfrm>
        </p:spPr>
        <p:txBody>
          <a:bodyPr/>
          <a:lstStyle/>
          <a:p>
            <a:r>
              <a:rPr lang="en-SG" sz="3600" dirty="0"/>
              <a:t>HBMS/HHP IAF-PP </a:t>
            </a:r>
            <a:br>
              <a:rPr lang="en-SG" sz="3600" dirty="0"/>
            </a:br>
            <a:r>
              <a:rPr lang="en-SG" sz="3600" dirty="0"/>
              <a:t>Final Review (FR)</a:t>
            </a:r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E269A395-C2E0-C821-61FD-8620CAC0FFB5}"/>
              </a:ext>
            </a:extLst>
          </p:cNvPr>
          <p:cNvSpPr txBox="1">
            <a:spLocks/>
          </p:cNvSpPr>
          <p:nvPr/>
        </p:nvSpPr>
        <p:spPr>
          <a:xfrm>
            <a:off x="334567" y="6365556"/>
            <a:ext cx="3434439" cy="492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377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566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754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</a:rPr>
              <a:t>OFFICIAL (CLOSED) / SENSTITIVE HIGH (WHEN FILLED)</a:t>
            </a:r>
          </a:p>
        </p:txBody>
      </p:sp>
    </p:spTree>
    <p:extLst>
      <p:ext uri="{BB962C8B-B14F-4D97-AF65-F5344CB8AC3E}">
        <p14:creationId xmlns:p14="http://schemas.microsoft.com/office/powerpoint/2010/main" val="4082955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C282A6-3DB9-A9DA-1DE0-8FAE5B19E2D4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39452"/>
            <a:ext cx="10080000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Status</a:t>
            </a:r>
            <a:endParaRPr lang="en-SG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B6F23AA-D470-86ED-C396-BA5DFE92F091}"/>
              </a:ext>
            </a:extLst>
          </p:cNvPr>
          <p:cNvGraphicFramePr>
            <a:graphicFrameLocks noGrp="1"/>
          </p:cNvGraphicFramePr>
          <p:nvPr/>
        </p:nvGraphicFramePr>
        <p:xfrm>
          <a:off x="416690" y="1443960"/>
          <a:ext cx="11358621" cy="198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0181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2470130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  <a:gridCol w="2565135">
                  <a:extLst>
                    <a:ext uri="{9D8B030D-6E8A-4147-A177-3AD203B41FA5}">
                      <a16:colId xmlns:a16="http://schemas.microsoft.com/office/drawing/2014/main" val="481918026"/>
                    </a:ext>
                  </a:extLst>
                </a:gridCol>
                <a:gridCol w="2903175">
                  <a:extLst>
                    <a:ext uri="{9D8B030D-6E8A-4147-A177-3AD203B41FA5}">
                      <a16:colId xmlns:a16="http://schemas.microsoft.com/office/drawing/2014/main" val="3794864642"/>
                    </a:ext>
                  </a:extLst>
                </a:gridCol>
              </a:tblGrid>
              <a:tr h="496260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KPI / TI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Target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Achieved to date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Remarks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49626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496260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496260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</a:tbl>
          </a:graphicData>
        </a:graphic>
      </p:graphicFrame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6E9FAFA9-85DE-FC1E-FB65-B4C5703A9B90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1EB6DB-73CD-8B50-A7D1-6428AB57AD8C}"/>
              </a:ext>
            </a:extLst>
          </p:cNvPr>
          <p:cNvSpPr/>
          <p:nvPr/>
        </p:nvSpPr>
        <p:spPr>
          <a:xfrm>
            <a:off x="416690" y="4053508"/>
            <a:ext cx="83844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Please include all KPIs &amp; TIs for the Programme and state the progress. </a:t>
            </a:r>
            <a:endParaRPr lang="en-US" altLang="en-US" b="1" i="1" dirty="0">
              <a:solidFill>
                <a:srgbClr val="FF0000"/>
              </a:solidFill>
              <a:latin typeface="+mj-lt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85057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25AB0-B1F5-A863-FB53-D4A0F38BB7A2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14738"/>
            <a:ext cx="10080000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Status</a:t>
            </a:r>
            <a:endParaRPr lang="en-SG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B72F6AC-4C3E-3DE5-8132-CBB813115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913432"/>
              </p:ext>
            </p:extLst>
          </p:nvPr>
        </p:nvGraphicFramePr>
        <p:xfrm>
          <a:off x="416690" y="1107391"/>
          <a:ext cx="11358620" cy="2604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4868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8133752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</a:tblGrid>
              <a:tr h="414852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Awarded Budget ($)</a:t>
                      </a:r>
                      <a:endParaRPr lang="en-SG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42061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Drawdown to date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($)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42061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% utilization</a:t>
                      </a:r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1348269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Explanation of low/high utilization status</a:t>
                      </a:r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</a:tbl>
          </a:graphicData>
        </a:graphic>
      </p:graphicFrame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5011F04A-766E-72CE-461F-1FE8F6FC4EE3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508875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A85316-1D07-B5B9-2C5C-ABA890443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A1BA87C-BD4E-2A08-6F11-6B6D9D562DF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416691" y="1203452"/>
            <a:ext cx="11358620" cy="4800000"/>
          </a:xfrm>
        </p:spPr>
        <p:txBody>
          <a:bodyPr/>
          <a:lstStyle/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What worked well in the </a:t>
            </a:r>
            <a:r>
              <a:rPr lang="en-US" altLang="en-US" sz="2000" dirty="0" err="1"/>
              <a:t>programme</a:t>
            </a:r>
            <a:r>
              <a:rPr lang="en-US" altLang="en-US" sz="2000" dirty="0"/>
              <a:t>? 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dirty="0"/>
              <a:t>What would the </a:t>
            </a:r>
            <a:r>
              <a:rPr lang="en-US" altLang="en-US" dirty="0" err="1"/>
              <a:t>programme</a:t>
            </a:r>
            <a:r>
              <a:rPr lang="en-US" altLang="en-US" dirty="0"/>
              <a:t> do differently if given the benefit of hindsight? </a:t>
            </a:r>
            <a:endParaRPr lang="en-US" altLang="en-US" sz="2000" dirty="0"/>
          </a:p>
          <a:p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4C7E8-0FC1-4020-6CC8-60669881A268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39452"/>
            <a:ext cx="10828826" cy="357178"/>
          </a:xfrm>
        </p:spPr>
        <p:txBody>
          <a:bodyPr/>
          <a:lstStyle/>
          <a:p>
            <a:r>
              <a:rPr lang="en-US" dirty="0"/>
              <a:t>Lessons Learned </a:t>
            </a:r>
            <a:endParaRPr lang="en-SG" dirty="0"/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0216A1D9-E6DE-EA3D-24A5-B0532BD81B47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1617771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6F9E9C0-A3FE-6AFD-8104-36099D9FC877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416691" y="1203452"/>
            <a:ext cx="11358620" cy="4800000"/>
          </a:xfrm>
        </p:spPr>
        <p:txBody>
          <a:bodyPr/>
          <a:lstStyle/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Next stage of research and industry engagement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Licensing / </a:t>
            </a:r>
            <a:r>
              <a:rPr lang="en-US" altLang="en-US" sz="2000" dirty="0" err="1"/>
              <a:t>Commercialisation</a:t>
            </a:r>
            <a:r>
              <a:rPr lang="en-US" altLang="en-US" sz="2000" dirty="0"/>
              <a:t>?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What is the next step(s) after this </a:t>
            </a:r>
            <a:r>
              <a:rPr lang="en-US" altLang="en-US" sz="2000" dirty="0" err="1"/>
              <a:t>programme</a:t>
            </a:r>
            <a:r>
              <a:rPr lang="en-US" altLang="en-US" sz="2000" dirty="0"/>
              <a:t> has ended?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How is the team going to sustain the </a:t>
            </a:r>
            <a:r>
              <a:rPr lang="en-US" altLang="en-US" sz="2000" dirty="0" err="1"/>
              <a:t>programme</a:t>
            </a:r>
            <a:r>
              <a:rPr lang="en-US" altLang="en-US" sz="2000" dirty="0"/>
              <a:t> post IAF-PP? </a:t>
            </a:r>
            <a:r>
              <a:rPr lang="en-US" altLang="en-US" sz="2000" i="1" dirty="0"/>
              <a:t>e.g. will the institution be funding the next steps or what grant types will the team be applying to?</a:t>
            </a:r>
          </a:p>
          <a:p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21355-C6D7-F276-304B-1BCDBBDCDDE0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39452"/>
            <a:ext cx="10828826" cy="357178"/>
          </a:xfrm>
        </p:spPr>
        <p:txBody>
          <a:bodyPr/>
          <a:lstStyle/>
          <a:p>
            <a:r>
              <a:rPr lang="en-US" dirty="0"/>
              <a:t>Future Research, Industry Engagement and Funding Plans</a:t>
            </a:r>
            <a:endParaRPr lang="en-SG" dirty="0"/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D888AE87-859F-1984-A0E8-3CC10C2451DD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6711673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1AEE050-053B-83D7-1138-E1DB9E60706F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416691" y="1203452"/>
            <a:ext cx="11358618" cy="4800000"/>
          </a:xfrm>
        </p:spPr>
        <p:txBody>
          <a:bodyPr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Applicable for </a:t>
            </a:r>
            <a:r>
              <a:rPr lang="en-US" sz="2000" dirty="0" err="1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programmes</a:t>
            </a:r>
            <a:r>
              <a:rPr lang="en-US" sz="20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awarded ≥$10M inclusive overheads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List SAB members and their credentials.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SAB re</a:t>
            </a:r>
            <a:r>
              <a:rPr lang="en-US" sz="20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port should review </a:t>
            </a:r>
            <a:r>
              <a:rPr lang="en-US" sz="2000" dirty="0" err="1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programme’s</a:t>
            </a:r>
            <a:r>
              <a:rPr lang="en-US" sz="20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technical/scientific milestones and industry engagement</a:t>
            </a:r>
            <a:endParaRPr kumimoji="0" lang="en-SG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FC965A-C234-A32A-10C6-A7CA0E1142B8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88" y="352926"/>
            <a:ext cx="10291644" cy="466526"/>
          </a:xfrm>
        </p:spPr>
        <p:txBody>
          <a:bodyPr/>
          <a:lstStyle/>
          <a:p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Scientific Advisory Board (SAB) </a:t>
            </a:r>
            <a:endParaRPr lang="en-SG" dirty="0"/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DC0D2379-CEA8-BA1F-31F8-2FA56E0C223B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4063835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C6B8FBA-34E7-7C69-B79A-8EBBE692A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000" y="2125127"/>
            <a:ext cx="10079995" cy="1414105"/>
          </a:xfrm>
        </p:spPr>
        <p:txBody>
          <a:bodyPr/>
          <a:lstStyle/>
          <a:p>
            <a:r>
              <a:rPr lang="en-US" sz="3600" dirty="0"/>
              <a:t>Additional Supporting Slides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(Up to 10 slides)</a:t>
            </a:r>
            <a:endParaRPr lang="en-SG" dirty="0"/>
          </a:p>
        </p:txBody>
      </p:sp>
      <p:sp>
        <p:nvSpPr>
          <p:cNvPr id="2" name="Text Placeholder 16">
            <a:extLst>
              <a:ext uri="{FF2B5EF4-FFF2-40B4-BE49-F238E27FC236}">
                <a16:creationId xmlns:a16="http://schemas.microsoft.com/office/drawing/2014/main" id="{C162ED01-BCC1-F0AF-3C1E-311309ABE82C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663700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0955388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29DBE3F-1813-E9E3-72B7-95216016DF1A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2" name="Text Placeholder 16">
            <a:extLst>
              <a:ext uri="{FF2B5EF4-FFF2-40B4-BE49-F238E27FC236}">
                <a16:creationId xmlns:a16="http://schemas.microsoft.com/office/drawing/2014/main" id="{E5476E58-B4AD-0F78-44AF-630BC48D883B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864712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23A4B9-595F-9982-1589-CCDBD4EC0915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/>
        <p:txBody>
          <a:bodyPr/>
          <a:lstStyle/>
          <a:p>
            <a:r>
              <a:rPr lang="en-SG"/>
              <a:t>OFFICIAL (CLOSED) / SENSTITIVE HIGH (WHEN FILLED)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00C7215-BF0D-BB5B-DD82-5EC86A9A44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259324"/>
              </p:ext>
            </p:extLst>
          </p:nvPr>
        </p:nvGraphicFramePr>
        <p:xfrm>
          <a:off x="432487" y="289527"/>
          <a:ext cx="11327026" cy="59607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2818">
                  <a:extLst>
                    <a:ext uri="{9D8B030D-6E8A-4147-A177-3AD203B41FA5}">
                      <a16:colId xmlns:a16="http://schemas.microsoft.com/office/drawing/2014/main" val="884827383"/>
                    </a:ext>
                  </a:extLst>
                </a:gridCol>
                <a:gridCol w="8214208">
                  <a:extLst>
                    <a:ext uri="{9D8B030D-6E8A-4147-A177-3AD203B41FA5}">
                      <a16:colId xmlns:a16="http://schemas.microsoft.com/office/drawing/2014/main" val="1691761954"/>
                    </a:ext>
                  </a:extLst>
                </a:gridCol>
              </a:tblGrid>
              <a:tr h="466459"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Programme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 Title: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9842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Host Institution: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&lt;Name of Host Institution&gt;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37175"/>
                  </a:ext>
                </a:extLst>
              </a:tr>
              <a:tr h="739842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Lead PI(s):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&lt;Salutation, Name, Designation&gt;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0649584"/>
                  </a:ext>
                </a:extLst>
              </a:tr>
              <a:tr h="765836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Team PI(s):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&lt;Salutation, Name, Partner Institution&gt;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9850149"/>
                  </a:ext>
                </a:extLst>
              </a:tr>
              <a:tr h="744788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Co-I(s):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&lt;Salutation, Name, Partner Institution&gt;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3687942"/>
                  </a:ext>
                </a:extLst>
              </a:tr>
              <a:tr h="471774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Collaborator(s):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&lt;Salutation, Name,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Organisation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0648951"/>
                  </a:ext>
                </a:extLst>
              </a:tr>
              <a:tr h="448916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Project Start – End Date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&lt;No.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 of months&gt;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9654924"/>
                  </a:ext>
                </a:extLst>
              </a:tr>
              <a:tr h="494995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Awarded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Budget: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S$ &lt; 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797585"/>
                  </a:ext>
                </a:extLst>
              </a:tr>
              <a:tr h="10882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Scientific Advisory Board (SAB) Members for programmes ≥ $10M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List SAB members and their affiliations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3445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3917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D83C7CD-ECC4-33A5-C792-350502C11CBB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419988" y="244403"/>
            <a:ext cx="10914963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Summary</a:t>
            </a:r>
            <a:endParaRPr lang="en-SG" dirty="0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095E873F-BFD7-82BF-4186-413F13234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31" y="855920"/>
            <a:ext cx="5547532" cy="5582352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/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Objectives of Project:</a:t>
            </a: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List down major points</a:t>
            </a: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Novelty of Proposal: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Summarised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version please.</a:t>
            </a: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F3047A7B-A36A-62AA-A9E0-AFA9EBFBC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2500" y="839009"/>
            <a:ext cx="5675869" cy="2903088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74625" indent="-1746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Research Challenges: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List the key challenges</a:t>
            </a:r>
            <a:r>
              <a:rPr lang="en-US" altLang="en-US" sz="1600" kern="0" dirty="0">
                <a:solidFill>
                  <a:prstClr val="black"/>
                </a:solidFill>
                <a:latin typeface="+mn-lt"/>
              </a:rPr>
              <a:t> </a:t>
            </a:r>
            <a:r>
              <a:rPr lang="en-US" altLang="en-US" sz="1600" kern="0" dirty="0">
                <a:latin typeface="+mn-lt"/>
              </a:rPr>
              <a:t>and technical issues faced and explain how these were overcome.</a:t>
            </a:r>
            <a:endParaRPr kumimoji="0" lang="en-US" altLang="en-US" sz="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4DB06777-23D4-CB50-49B6-B0CC2FAFB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00" y="3742097"/>
            <a:ext cx="5675869" cy="2554545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Final Deliverables for the </a:t>
            </a:r>
            <a:r>
              <a:rPr kumimoji="0" lang="en-US" altLang="en-US" sz="16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programme</a:t>
            </a: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1.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2.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3.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1600" kern="0" dirty="0">
              <a:solidFill>
                <a:prstClr val="black"/>
              </a:solidFill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88B98625-7D66-AC67-EE8A-3EA687197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2500" y="6376915"/>
            <a:ext cx="39148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cs typeface="Arial" panose="020B0604020202020204" pitchFamily="34" charset="0"/>
              </a:rPr>
              <a:t>Do not exceed 1 page for this slide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AB23529B-B3CF-93F5-5D3C-C08DED73AB19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240171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396E4-F033-1249-E48F-231DC36DACB8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416690" y="320107"/>
            <a:ext cx="10914963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Overview</a:t>
            </a:r>
            <a:endParaRPr lang="en-SG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6E99165-D869-B9D5-5C30-2C3225D4E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977763"/>
            <a:ext cx="5641209" cy="5276055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600" b="1" kern="0" dirty="0">
                <a:solidFill>
                  <a:prstClr val="black"/>
                </a:solidFill>
                <a:cs typeface="Arial" panose="020B0604020202020204" pitchFamily="34" charset="0"/>
              </a:rPr>
              <a:t>Final </a:t>
            </a: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Deliverables achieved: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1.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2.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3.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5.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7DCE759-3041-CC08-064C-67587048E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90" y="981901"/>
            <a:ext cx="5641209" cy="5271918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74625" indent="-1746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Final Deliverables for the </a:t>
            </a:r>
            <a:r>
              <a:rPr kumimoji="0" lang="en-US" altLang="en-US" sz="16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programme</a:t>
            </a: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: </a:t>
            </a: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1.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2.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3.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4.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5.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B50F1033-46DE-DBBE-36AD-B22DFFFF6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4178" y="5607487"/>
            <a:ext cx="31111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cs typeface="Arial" panose="020B0604020202020204" pitchFamily="34" charset="0"/>
              </a:rPr>
              <a:t>Do not exceed 1 page per work package for this slide</a:t>
            </a:r>
          </a:p>
        </p:txBody>
      </p:sp>
      <p:sp>
        <p:nvSpPr>
          <p:cNvPr id="14" name="Text Placeholder 16">
            <a:extLst>
              <a:ext uri="{FF2B5EF4-FFF2-40B4-BE49-F238E27FC236}">
                <a16:creationId xmlns:a16="http://schemas.microsoft.com/office/drawing/2014/main" id="{EA4E6FDB-F8DC-A2F7-134B-4C679E6E63CF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492908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EA6611A-7E82-8FCA-B225-2C5FC6620C03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416690" y="235749"/>
            <a:ext cx="10914963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Benchmarking</a:t>
            </a:r>
            <a:endParaRPr lang="en-SG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FA3FDC-7BE0-22F7-319C-74DC6E9F5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90" y="840260"/>
            <a:ext cx="5626217" cy="541226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Final Deliverables for the programme: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1.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2.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3.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5.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B092F9-83DE-BE3B-032F-F92F52148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9095" y="840260"/>
            <a:ext cx="5626216" cy="541226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74625" indent="-1746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How achieved deliverables compare to state-of-the-art and what other groups have achieved, both locally and internationally.</a:t>
            </a:r>
            <a:endParaRPr kumimoji="0" lang="en-US" altLang="en-US" sz="1600" b="0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1.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2.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3.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4.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5.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1B8FBDA-A048-2C6F-C35E-D8CA6DDFE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8950" y="5579392"/>
            <a:ext cx="31111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Do not exceed 1 page per work package for this slide</a:t>
            </a:r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05858E13-5B90-8E6E-9E9C-BF94DCBDB258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61816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523612-8C0D-CD11-C501-307E24EB7021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/>
        <p:txBody>
          <a:bodyPr/>
          <a:lstStyle/>
          <a:p>
            <a:r>
              <a:rPr lang="en-US" dirty="0"/>
              <a:t>Industry Engagements</a:t>
            </a:r>
            <a:endParaRPr lang="en-SG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5937B76-93CF-5B31-ABA1-B5F78EA849AC}"/>
              </a:ext>
            </a:extLst>
          </p:cNvPr>
          <p:cNvSpPr txBox="1">
            <a:spLocks/>
          </p:cNvSpPr>
          <p:nvPr/>
        </p:nvSpPr>
        <p:spPr>
          <a:xfrm>
            <a:off x="416689" y="1131589"/>
            <a:ext cx="11358622" cy="3889589"/>
          </a:xfrm>
          <a:prstGeom prst="rect">
            <a:avLst/>
          </a:prstGeom>
        </p:spPr>
        <p:txBody>
          <a:bodyPr>
            <a:norm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+mj-lt"/>
              </a:rPr>
              <a:t>Provide brief descriptions of </a:t>
            </a:r>
            <a:r>
              <a:rPr lang="en-US" altLang="en-US" sz="2000" u="sng" dirty="0">
                <a:latin typeface="+mj-lt"/>
              </a:rPr>
              <a:t>all</a:t>
            </a:r>
            <a:r>
              <a:rPr lang="en-US" altLang="en-US" sz="2000" dirty="0">
                <a:latin typeface="+mj-lt"/>
              </a:rPr>
              <a:t> the industry engagements to date for this </a:t>
            </a:r>
            <a:r>
              <a:rPr lang="en-US" altLang="en-US" sz="2000" dirty="0" err="1">
                <a:latin typeface="+mj-lt"/>
              </a:rPr>
              <a:t>programme</a:t>
            </a:r>
            <a:r>
              <a:rPr lang="en-US" altLang="en-US" sz="2000" dirty="0">
                <a:latin typeface="+mj-lt"/>
              </a:rPr>
              <a:t>. 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The </a:t>
            </a:r>
            <a:r>
              <a:rPr lang="en-US" altLang="en-US" sz="2000" dirty="0" err="1"/>
              <a:t>programme</a:t>
            </a:r>
            <a:r>
              <a:rPr lang="en-US" altLang="en-US" sz="2000" dirty="0"/>
              <a:t> should clearly specify how value capture will be achieved for Singapore and describe any challenges faced with industry engagement efforts. 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+mj-lt"/>
              </a:rPr>
              <a:t>The IRS (cash and in-kind) associated with each engagement must also be reported (see table on next slide).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+mj-lt"/>
              </a:rPr>
              <a:t>For each industry engagement, provide a short summary of the </a:t>
            </a:r>
            <a:r>
              <a:rPr lang="en-US" altLang="en-US" sz="2000" u="sng" dirty="0">
                <a:latin typeface="+mj-lt"/>
              </a:rPr>
              <a:t>outcomes</a:t>
            </a:r>
            <a:r>
              <a:rPr lang="en-US" altLang="en-US" sz="2000" dirty="0">
                <a:latin typeface="+mj-lt"/>
              </a:rPr>
              <a:t>.  This should be in the form of a narrative, </a:t>
            </a:r>
            <a:r>
              <a:rPr lang="en-US" altLang="en-US" sz="2000" dirty="0" err="1">
                <a:latin typeface="+mj-lt"/>
              </a:rPr>
              <a:t>eg</a:t>
            </a:r>
            <a:r>
              <a:rPr lang="en-US" altLang="en-US" sz="2000" dirty="0">
                <a:latin typeface="+mj-lt"/>
              </a:rPr>
              <a:t> “</a:t>
            </a:r>
            <a:r>
              <a:rPr lang="en-US" altLang="en-US" sz="2000" i="1" dirty="0">
                <a:latin typeface="+mj-lt"/>
              </a:rPr>
              <a:t>Using &lt;x&gt; tech, company &lt;y&gt; was able to improve process &lt;z&gt;, increasing the yield by &lt;%&gt;</a:t>
            </a:r>
            <a:r>
              <a:rPr lang="en-US" altLang="en-US" sz="2000" dirty="0">
                <a:latin typeface="+mj-lt"/>
              </a:rPr>
              <a:t>”</a:t>
            </a:r>
          </a:p>
        </p:txBody>
      </p:sp>
      <p:sp>
        <p:nvSpPr>
          <p:cNvPr id="5" name="Text Placeholder 16">
            <a:extLst>
              <a:ext uri="{FF2B5EF4-FFF2-40B4-BE49-F238E27FC236}">
                <a16:creationId xmlns:a16="http://schemas.microsoft.com/office/drawing/2014/main" id="{8A7F4D0D-FFC8-DE40-68BC-2E248035DAB4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48706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FC687-BA34-29AD-F4F3-A45EE02BFA50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252955"/>
            <a:ext cx="10080000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Status – IRS Achievements</a:t>
            </a:r>
            <a:endParaRPr lang="en-SG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02F7FBD-6D1E-7E72-1A4F-C3563D7AC350}"/>
              </a:ext>
            </a:extLst>
          </p:cNvPr>
          <p:cNvGraphicFramePr>
            <a:graphicFrameLocks noGrp="1"/>
          </p:cNvGraphicFramePr>
          <p:nvPr/>
        </p:nvGraphicFramePr>
        <p:xfrm>
          <a:off x="416690" y="1349429"/>
          <a:ext cx="11358619" cy="2320529"/>
        </p:xfrm>
        <a:graphic>
          <a:graphicData uri="http://schemas.openxmlformats.org/drawingml/2006/table">
            <a:tbl>
              <a:tblPr firstRow="1" bandRow="1"/>
              <a:tblGrid>
                <a:gridCol w="2455918">
                  <a:extLst>
                    <a:ext uri="{9D8B030D-6E8A-4147-A177-3AD203B41FA5}">
                      <a16:colId xmlns:a16="http://schemas.microsoft.com/office/drawing/2014/main" val="2749407603"/>
                    </a:ext>
                  </a:extLst>
                </a:gridCol>
                <a:gridCol w="2455917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2308269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  <a:gridCol w="4138515">
                  <a:extLst>
                    <a:ext uri="{9D8B030D-6E8A-4147-A177-3AD203B41FA5}">
                      <a16:colId xmlns:a16="http://schemas.microsoft.com/office/drawing/2014/main" val="3794864642"/>
                    </a:ext>
                  </a:extLst>
                </a:gridCol>
              </a:tblGrid>
              <a:tr h="407209">
                <a:tc rowSpan="2"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Industry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IRS Target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Remarks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407209">
                <a:tc vMerge="1">
                  <a:txBody>
                    <a:bodyPr/>
                    <a:lstStyle/>
                    <a:p>
                      <a:endParaRPr lang="en-SG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Cash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In-kind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SG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595452"/>
                  </a:ext>
                </a:extLst>
              </a:tr>
              <a:tr h="50203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50203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50203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</a:tbl>
          </a:graphicData>
        </a:graphic>
      </p:graphicFrame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3DC349F-ED7D-27C4-92BF-7680F1126F7B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192008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BF945-94B4-3397-DD52-559F4A33090A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290025"/>
            <a:ext cx="10080000" cy="480000"/>
          </a:xfrm>
        </p:spPr>
        <p:txBody>
          <a:bodyPr/>
          <a:lstStyle/>
          <a:p>
            <a:r>
              <a:rPr lang="en-US" dirty="0"/>
              <a:t>IRS Pipeline </a:t>
            </a:r>
            <a:endParaRPr lang="en-SG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B0D6C0E-4692-1197-BE36-A3145DD9A5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787918"/>
              </p:ext>
            </p:extLst>
          </p:nvPr>
        </p:nvGraphicFramePr>
        <p:xfrm>
          <a:off x="416690" y="1131272"/>
          <a:ext cx="11358620" cy="3707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4015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2046777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  <a:gridCol w="2046777">
                  <a:extLst>
                    <a:ext uri="{9D8B030D-6E8A-4147-A177-3AD203B41FA5}">
                      <a16:colId xmlns:a16="http://schemas.microsoft.com/office/drawing/2014/main" val="481918026"/>
                    </a:ext>
                  </a:extLst>
                </a:gridCol>
                <a:gridCol w="2153264">
                  <a:extLst>
                    <a:ext uri="{9D8B030D-6E8A-4147-A177-3AD203B41FA5}">
                      <a16:colId xmlns:a16="http://schemas.microsoft.com/office/drawing/2014/main" val="2663566280"/>
                    </a:ext>
                  </a:extLst>
                </a:gridCol>
                <a:gridCol w="2837787">
                  <a:extLst>
                    <a:ext uri="{9D8B030D-6E8A-4147-A177-3AD203B41FA5}">
                      <a16:colId xmlns:a16="http://schemas.microsoft.com/office/drawing/2014/main" val="3794864642"/>
                    </a:ext>
                  </a:extLst>
                </a:gridCol>
              </a:tblGrid>
              <a:tr h="525866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Pipeline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Cash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In-Kind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Estimated timeline for execution of agreement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Remarks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1262525">
                <a:tc>
                  <a:txBody>
                    <a:bodyPr/>
                    <a:lstStyle/>
                    <a:p>
                      <a:r>
                        <a:rPr lang="en-US" sz="1600" i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Company 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i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i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i="1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SG" sz="1600" i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e.g. RCA under discussion/ RCA ready for signing / Negotiation in progress; numbers are estimates by research team</a:t>
                      </a:r>
                      <a:endParaRPr lang="en-SG" sz="1600" i="1" strike="sngStrike" dirty="0">
                        <a:solidFill>
                          <a:srgbClr val="0070C0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497305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497305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  <a:tr h="497305">
                <a:tc>
                  <a:txBody>
                    <a:bodyPr/>
                    <a:lstStyle/>
                    <a:p>
                      <a:r>
                        <a:rPr lang="en-SG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Total IRS in the pipeline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882040"/>
                  </a:ext>
                </a:extLst>
              </a:tr>
            </a:tbl>
          </a:graphicData>
        </a:graphic>
      </p:graphicFrame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974E4801-3F89-B62B-7BF6-155681BE666F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940668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>
            <a:extLst>
              <a:ext uri="{FF2B5EF4-FFF2-40B4-BE49-F238E27FC236}">
                <a16:creationId xmlns:a16="http://schemas.microsoft.com/office/drawing/2014/main" id="{B4CDCBDC-E97A-08C9-98CA-CFB71AD1AC5C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24271"/>
            <a:ext cx="10079038" cy="479425"/>
          </a:xfrm>
        </p:spPr>
        <p:txBody>
          <a:bodyPr>
            <a:normAutofit/>
          </a:bodyPr>
          <a:lstStyle/>
          <a:p>
            <a:r>
              <a:rPr lang="en-US" dirty="0" err="1"/>
              <a:t>Programme</a:t>
            </a:r>
            <a:r>
              <a:rPr lang="en-US" dirty="0"/>
              <a:t> Status</a:t>
            </a:r>
            <a:endParaRPr dirty="0"/>
          </a:p>
        </p:txBody>
      </p:sp>
      <p:graphicFrame>
        <p:nvGraphicFramePr>
          <p:cNvPr id="7" name="Group 138">
            <a:extLst>
              <a:ext uri="{FF2B5EF4-FFF2-40B4-BE49-F238E27FC236}">
                <a16:creationId xmlns:a16="http://schemas.microsoft.com/office/drawing/2014/main" id="{454C7C5D-ACB4-520A-A5FF-C2CBB11702E5}"/>
              </a:ext>
            </a:extLst>
          </p:cNvPr>
          <p:cNvGraphicFramePr>
            <a:graphicFrameLocks noGrp="1"/>
          </p:cNvGraphicFramePr>
          <p:nvPr/>
        </p:nvGraphicFramePr>
        <p:xfrm>
          <a:off x="416690" y="956910"/>
          <a:ext cx="11358617" cy="4086947"/>
        </p:xfrm>
        <a:graphic>
          <a:graphicData uri="http://schemas.openxmlformats.org/drawingml/2006/table">
            <a:tbl>
              <a:tblPr/>
              <a:tblGrid>
                <a:gridCol w="662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1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6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45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46297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No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Research Milestones / Deliverables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Year 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Garamond (W1)"/>
                        <a:cs typeface="Arial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Year 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Garamond (W1)"/>
                        <a:cs typeface="Arial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Year 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Garamond (W1)"/>
                        <a:cs typeface="Arial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29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Q4</a:t>
                      </a: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Q4</a:t>
                      </a: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Q4</a:t>
                      </a: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2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1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5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2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3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4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5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6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7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Text Box 92">
            <a:extLst>
              <a:ext uri="{FF2B5EF4-FFF2-40B4-BE49-F238E27FC236}">
                <a16:creationId xmlns:a16="http://schemas.microsoft.com/office/drawing/2014/main" id="{6CBF1980-22FE-3B4B-A615-D49A7B521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781" y="5090316"/>
            <a:ext cx="3598544" cy="63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6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: Planned</a:t>
            </a:r>
          </a:p>
          <a:p>
            <a:pPr eaLnBrk="1" hangingPunct="1">
              <a:buFontTx/>
              <a:buNone/>
            </a:pPr>
            <a:r>
              <a:rPr lang="en-US" altLang="en-US" sz="16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: Completed</a:t>
            </a:r>
          </a:p>
        </p:txBody>
      </p:sp>
      <p:sp>
        <p:nvSpPr>
          <p:cNvPr id="10" name="Text Box 92">
            <a:extLst>
              <a:ext uri="{FF2B5EF4-FFF2-40B4-BE49-F238E27FC236}">
                <a16:creationId xmlns:a16="http://schemas.microsoft.com/office/drawing/2014/main" id="{EB38E33D-4378-2343-C907-01654473D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054" y="5052764"/>
            <a:ext cx="6820166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r">
              <a:buNone/>
            </a:pPr>
            <a:r>
              <a:rPr lang="en-US" altLang="en-US" sz="1800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Please include the latest milestones table and state the progress for each </a:t>
            </a:r>
            <a:r>
              <a:rPr lang="en-US" altLang="en-US" sz="1800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work package.</a:t>
            </a:r>
          </a:p>
          <a:p>
            <a:pPr algn="r">
              <a:buNone/>
            </a:pPr>
            <a:r>
              <a:rPr lang="en-US" altLang="en-US" sz="1800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Please add more columns for Year 4 and Year 5 if applicable</a:t>
            </a:r>
          </a:p>
        </p:txBody>
      </p:sp>
      <p:sp>
        <p:nvSpPr>
          <p:cNvPr id="11" name="Text Placeholder 16">
            <a:extLst>
              <a:ext uri="{FF2B5EF4-FFF2-40B4-BE49-F238E27FC236}">
                <a16:creationId xmlns:a16="http://schemas.microsoft.com/office/drawing/2014/main" id="{4CA452EE-0F7E-7653-C57C-C8D13ED3CD46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39820215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A*STA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3087"/>
      </a:accent1>
      <a:accent2>
        <a:srgbClr val="DA291C"/>
      </a:accent2>
      <a:accent3>
        <a:srgbClr val="FF6720"/>
      </a:accent3>
      <a:accent4>
        <a:srgbClr val="5C068C"/>
      </a:accent4>
      <a:accent5>
        <a:srgbClr val="003087"/>
      </a:accent5>
      <a:accent6>
        <a:srgbClr val="003087"/>
      </a:accent6>
      <a:hlink>
        <a:srgbClr val="003087"/>
      </a:hlink>
      <a:folHlink>
        <a:srgbClr val="003087"/>
      </a:folHlink>
    </a:clrScheme>
    <a:fontScheme name="Custom 1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Update (version clean) - 26 Nov - KH MAL - 28 Nov" id="{CB3CC458-DDEE-5642-AD71-65BF4471C82E}" vid="{F414F701-D9BC-3741-8BBE-F73CF14712C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20DA152A26C94F97F40D1B6242FB90" ma:contentTypeVersion="18" ma:contentTypeDescription="Create a new document." ma:contentTypeScope="" ma:versionID="596feddbe483f16a0aeeb23b9f944c93">
  <xsd:schema xmlns:xsd="http://www.w3.org/2001/XMLSchema" xmlns:xs="http://www.w3.org/2001/XMLSchema" xmlns:p="http://schemas.microsoft.com/office/2006/metadata/properties" xmlns:ns2="8e5633f6-dc03-4192-9dd3-80edd9b4d150" xmlns:ns3="e5163933-5282-427e-8a84-06b065a71624" targetNamespace="http://schemas.microsoft.com/office/2006/metadata/properties" ma:root="true" ma:fieldsID="6df4273e97e3c445c55b4424c70a04f8" ns2:_="" ns3:_="">
    <xsd:import namespace="8e5633f6-dc03-4192-9dd3-80edd9b4d150"/>
    <xsd:import namespace="e5163933-5282-427e-8a84-06b065a716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5633f6-dc03-4192-9dd3-80edd9b4d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1ff4019-fa99-4329-98e7-f3e88d10e8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163933-5282-427e-8a84-06b065a7162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39a5ad8-6257-47a6-98b6-3897c7500156}" ma:internalName="TaxCatchAll" ma:showField="CatchAllData" ma:web="e5163933-5282-427e-8a84-06b065a716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e5633f6-dc03-4192-9dd3-80edd9b4d150">
      <Terms xmlns="http://schemas.microsoft.com/office/infopath/2007/PartnerControls"/>
    </lcf76f155ced4ddcb4097134ff3c332f>
    <TaxCatchAll xmlns="e5163933-5282-427e-8a84-06b065a71624" xsi:nil="true"/>
  </documentManagement>
</p:properties>
</file>

<file path=customXml/itemProps1.xml><?xml version="1.0" encoding="utf-8"?>
<ds:datastoreItem xmlns:ds="http://schemas.openxmlformats.org/officeDocument/2006/customXml" ds:itemID="{8020EB5C-4565-4450-A5DB-C74C21ED48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BBAA58-150C-427E-BEC5-DDAA8D4F5F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5633f6-dc03-4192-9dd3-80edd9b4d150"/>
    <ds:schemaRef ds:uri="e5163933-5282-427e-8a84-06b065a716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2161CC-5D17-4E45-A2B7-42C72F751807}">
  <ds:schemaRefs>
    <ds:schemaRef ds:uri="http://purl.org/dc/terms/"/>
    <ds:schemaRef ds:uri="http://schemas.microsoft.com/office/2006/metadata/properties"/>
    <ds:schemaRef ds:uri="http://www.w3.org/XML/1998/namespace"/>
    <ds:schemaRef ds:uri="http://purl.org/dc/elements/1.1/"/>
    <ds:schemaRef ds:uri="http://purl.org/dc/dcmitype/"/>
    <ds:schemaRef ds:uri="8e5633f6-dc03-4192-9dd3-80edd9b4d1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e5163933-5282-427e-8a84-06b065a7162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ASTAR_Masterbrand_Powerpoint_Templates_29Nov</Template>
  <TotalTime>17</TotalTime>
  <Words>893</Words>
  <Application>Microsoft Office PowerPoint</Application>
  <PresentationFormat>Widescreen</PresentationFormat>
  <Paragraphs>208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Aptos</vt:lpstr>
      <vt:lpstr>Arial</vt:lpstr>
      <vt:lpstr>Gilroy SemiBold</vt:lpstr>
      <vt:lpstr>Helvetica</vt:lpstr>
      <vt:lpstr>Open Sans</vt:lpstr>
      <vt:lpstr>Open Sans 2</vt:lpstr>
      <vt:lpstr>Wingdings</vt:lpstr>
      <vt:lpstr>1_Office Theme</vt:lpstr>
      <vt:lpstr>HBMS/HHP IAF-PP  Final Review (FR)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Additional Supporting Slides  (Up to 10 slides)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Cindy Goh</dc:creator>
  <cp:lastModifiedBy>Cindy Goh</cp:lastModifiedBy>
  <cp:revision>12</cp:revision>
  <dcterms:created xsi:type="dcterms:W3CDTF">2025-03-28T03:52:23Z</dcterms:created>
  <dcterms:modified xsi:type="dcterms:W3CDTF">2025-10-17T03:35:57Z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0x010100A520DA152A26C94F97F40D1B6242FB90</vt:lpwstr>
  </property>
  <property fmtid="{D5CDD505-2E9C-101B-9397-08002B2CF9AE}" pid="3" name="MediaServiceImageTags">
    <vt:lpwstr/>
  </property>
</Properties>
</file>