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1242" r:id="rId5"/>
    <p:sldId id="2147476568" r:id="rId6"/>
    <p:sldId id="2147476552" r:id="rId7"/>
    <p:sldId id="2147476545" r:id="rId8"/>
    <p:sldId id="2147476558" r:id="rId9"/>
    <p:sldId id="2147476559" r:id="rId10"/>
    <p:sldId id="262" r:id="rId11"/>
    <p:sldId id="2147476564" r:id="rId12"/>
    <p:sldId id="2147476567" r:id="rId13"/>
    <p:sldId id="2147476565" r:id="rId14"/>
    <p:sldId id="2147476563" r:id="rId15"/>
    <p:sldId id="2147476560" r:id="rId16"/>
    <p:sldId id="2147476557" r:id="rId17"/>
    <p:sldId id="2147476550" r:id="rId18"/>
    <p:sldId id="2147476562" r:id="rId19"/>
    <p:sldId id="2147476546" r:id="rId20"/>
    <p:sldId id="1241"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6F0AE6B7-A408-4EA2-AF8C-D2E88E4FE6BF}">
          <p14:sldIdLst>
            <p14:sldId id="1242"/>
            <p14:sldId id="2147476568"/>
          </p14:sldIdLst>
        </p14:section>
        <p14:section name="Summary" id="{BECBF273-D3EC-419A-8181-30553D8562C4}">
          <p14:sldIdLst>
            <p14:sldId id="2147476552"/>
            <p14:sldId id="2147476545"/>
            <p14:sldId id="2147476558"/>
            <p14:sldId id="2147476559"/>
          </p14:sldIdLst>
        </p14:section>
        <p14:section name="Pitch Deck" id="{93168A6E-BF9C-4C6C-BCAC-A99FBBAEF0B0}">
          <p14:sldIdLst>
            <p14:sldId id="262"/>
            <p14:sldId id="2147476564"/>
            <p14:sldId id="2147476567"/>
            <p14:sldId id="2147476565"/>
            <p14:sldId id="2147476563"/>
            <p14:sldId id="2147476560"/>
            <p14:sldId id="2147476557"/>
            <p14:sldId id="2147476550"/>
            <p14:sldId id="2147476562"/>
          </p14:sldIdLst>
        </p14:section>
        <p14:section name="Annex" id="{05ADA37A-F199-4496-B6A2-A266F671528A}">
          <p14:sldIdLst>
            <p14:sldId id="2147476546"/>
            <p14:sldId id="124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E031612-91D8-7E66-8C4D-B3BD369917EC}" name="Siang Lin Yeow" initials="SY" userId="S::smrsly@nus.edu.sg::b60640f0-ed39-4629-8c95-2e0cf9f74a6f" providerId="AD"/>
  <p188:author id="{386C9E24-98C9-0E2C-8112-0432C1113193}" name="Christophe Bodenreider" initials="CB" userId="S::BCWWW@eddc.sg::57353e12-ee22-4871-aab5-746cc98ca6e4" providerId="AD"/>
  <p188:author id="{1A637926-CFB0-C1D5-365E-E9F7BCBD508F}" name="Siti Munirah" initials="SM" userId="S::SITIMUNIRAH@hq.a-star.edu.sg::5d2449e9-f52a-4e45-bf29-3a1ee07dde7b" providerId="AD"/>
  <p188:author id="{B8160930-D48B-DA6C-114B-F0DC255BFA3C}" name="Sit Soon Tuck" initials="SS" userId="S::SITST@hq.a-star.edu.sg::4358f9c2-f686-41b3-8888-7b33343608e0" providerId="AD"/>
  <p188:author id="{69524C44-0FB5-AE12-4768-157C354E61B1}" name="Katherine Wang" initials="KW" userId="S::WONGHK@hq.a-star.edu.sg::93b9da7b-5161-42c5-8cf8-0bda43282b51" providerId="AD"/>
  <p188:author id="{A38CB447-A2DC-8C6F-54E7-8302605096E3}" name="Tan Yun Xuan" initials="YT" userId="S::TANYX1@hq.a-star.edu.sg::4a5aed9a-5f92-4747-a8f3-a2e1938af118" providerId="AD"/>
  <p188:author id="{94A49A8A-57A1-6019-9AE8-6765BA437A59}" name="Chia Hsin-Ee" initials="HC" userId="S::CHIAHE@eddc.sg::b466ec9e-f5c7-4787-8385-ccc394b3a8b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an Yun Xuan" initials="TYX" lastIdx="25" clrIdx="0">
    <p:extLst>
      <p:ext uri="{19B8F6BF-5375-455C-9EA6-DF929625EA0E}">
        <p15:presenceInfo xmlns:p15="http://schemas.microsoft.com/office/powerpoint/2012/main" userId="S::TANYX1@hq.a-star.edu.sg::4a5aed9a-5f92-4747-a8f3-a2e1938af118" providerId="AD"/>
      </p:ext>
    </p:extLst>
  </p:cmAuthor>
  <p:cmAuthor id="2" name="Shalini Suku Maran" initials="SSM" lastIdx="3" clrIdx="1">
    <p:extLst>
      <p:ext uri="{19B8F6BF-5375-455C-9EA6-DF929625EA0E}">
        <p15:presenceInfo xmlns:p15="http://schemas.microsoft.com/office/powerpoint/2012/main" userId="S-1-5-21-4211029173-3255825636-1277964214-5055" providerId="AD"/>
      </p:ext>
    </p:extLst>
  </p:cmAuthor>
  <p:cmAuthor id="3" name="Carol Tan-Fujita" initials="CTF" lastIdx="13" clrIdx="2">
    <p:extLst>
      <p:ext uri="{19B8F6BF-5375-455C-9EA6-DF929625EA0E}">
        <p15:presenceInfo xmlns:p15="http://schemas.microsoft.com/office/powerpoint/2012/main" userId="S::TANSRC@hq.a-star.edu.sg::4d88af99-4f50-42c1-847b-9f985a5042ef" providerId="AD"/>
      </p:ext>
    </p:extLst>
  </p:cmAuthor>
  <p:cmAuthor id="4" name="Siti Munirah" initials="SM" lastIdx="5" clrIdx="3">
    <p:extLst>
      <p:ext uri="{19B8F6BF-5375-455C-9EA6-DF929625EA0E}">
        <p15:presenceInfo xmlns:p15="http://schemas.microsoft.com/office/powerpoint/2012/main" userId="S-1-5-21-4211029173-3255825636-1277964214-103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12C367-0D48-4AD9-8413-2A7381F698EA}" v="10" dt="2026-07-24T08:35:07.5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73" autoAdjust="0"/>
  </p:normalViewPr>
  <p:slideViewPr>
    <p:cSldViewPr snapToGrid="0">
      <p:cViewPr varScale="1">
        <p:scale>
          <a:sx n="105" d="100"/>
          <a:sy n="105" d="100"/>
        </p:scale>
        <p:origin x="78"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118AFA-6DF1-4EAF-9FFB-62D7B063793A}" type="datetimeFigureOut">
              <a:rPr lang="en-SG" smtClean="0"/>
              <a:t>27/7/2026</a:t>
            </a:fld>
            <a:endParaRPr lang="en-S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D3AE76-89AF-4F74-9AAB-7D770647474C}" type="slidenum">
              <a:rPr lang="en-SG" smtClean="0"/>
              <a:t>‹#›</a:t>
            </a:fld>
            <a:endParaRPr lang="en-SG"/>
          </a:p>
        </p:txBody>
      </p:sp>
    </p:spTree>
    <p:extLst>
      <p:ext uri="{BB962C8B-B14F-4D97-AF65-F5344CB8AC3E}">
        <p14:creationId xmlns:p14="http://schemas.microsoft.com/office/powerpoint/2010/main" val="1218063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a:p>
        </p:txBody>
      </p:sp>
      <p:sp>
        <p:nvSpPr>
          <p:cNvPr id="4" name="Slide Number Placeholder 3"/>
          <p:cNvSpPr>
            <a:spLocks noGrp="1"/>
          </p:cNvSpPr>
          <p:nvPr>
            <p:ph type="sldNum" sz="quarter" idx="5"/>
          </p:nvPr>
        </p:nvSpPr>
        <p:spPr/>
        <p:txBody>
          <a:bodyPr/>
          <a:lstStyle/>
          <a:p>
            <a:fld id="{AFD3AE76-89AF-4F74-9AAB-7D770647474C}" type="slidenum">
              <a:rPr lang="en-SG" smtClean="0"/>
              <a:t>1</a:t>
            </a:fld>
            <a:endParaRPr lang="en-SG"/>
          </a:p>
        </p:txBody>
      </p:sp>
    </p:spTree>
    <p:extLst>
      <p:ext uri="{BB962C8B-B14F-4D97-AF65-F5344CB8AC3E}">
        <p14:creationId xmlns:p14="http://schemas.microsoft.com/office/powerpoint/2010/main" val="1895556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a:p>
        </p:txBody>
      </p:sp>
      <p:sp>
        <p:nvSpPr>
          <p:cNvPr id="4" name="Slide Number Placeholder 3"/>
          <p:cNvSpPr>
            <a:spLocks noGrp="1"/>
          </p:cNvSpPr>
          <p:nvPr>
            <p:ph type="sldNum" sz="quarter" idx="5"/>
          </p:nvPr>
        </p:nvSpPr>
        <p:spPr/>
        <p:txBody>
          <a:bodyPr/>
          <a:lstStyle/>
          <a:p>
            <a:fld id="{AFD3AE76-89AF-4F74-9AAB-7D770647474C}" type="slidenum">
              <a:rPr lang="en-SG" smtClean="0"/>
              <a:t>2</a:t>
            </a:fld>
            <a:endParaRPr lang="en-SG"/>
          </a:p>
        </p:txBody>
      </p:sp>
    </p:spTree>
    <p:extLst>
      <p:ext uri="{BB962C8B-B14F-4D97-AF65-F5344CB8AC3E}">
        <p14:creationId xmlns:p14="http://schemas.microsoft.com/office/powerpoint/2010/main" val="703682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a:p>
        </p:txBody>
      </p:sp>
      <p:sp>
        <p:nvSpPr>
          <p:cNvPr id="4" name="Slide Number Placeholder 3"/>
          <p:cNvSpPr>
            <a:spLocks noGrp="1"/>
          </p:cNvSpPr>
          <p:nvPr>
            <p:ph type="sldNum" sz="quarter" idx="5"/>
          </p:nvPr>
        </p:nvSpPr>
        <p:spPr/>
        <p:txBody>
          <a:bodyPr/>
          <a:lstStyle/>
          <a:p>
            <a:fld id="{AFD3AE76-89AF-4F74-9AAB-7D770647474C}" type="slidenum">
              <a:rPr lang="en-SG" smtClean="0"/>
              <a:t>7</a:t>
            </a:fld>
            <a:endParaRPr lang="en-SG"/>
          </a:p>
        </p:txBody>
      </p:sp>
    </p:spTree>
    <p:extLst>
      <p:ext uri="{BB962C8B-B14F-4D97-AF65-F5344CB8AC3E}">
        <p14:creationId xmlns:p14="http://schemas.microsoft.com/office/powerpoint/2010/main" val="3631357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a:p>
        </p:txBody>
      </p:sp>
      <p:sp>
        <p:nvSpPr>
          <p:cNvPr id="4" name="Slide Number Placeholder 3"/>
          <p:cNvSpPr>
            <a:spLocks noGrp="1"/>
          </p:cNvSpPr>
          <p:nvPr>
            <p:ph type="sldNum" sz="quarter" idx="5"/>
          </p:nvPr>
        </p:nvSpPr>
        <p:spPr/>
        <p:txBody>
          <a:bodyPr/>
          <a:lstStyle/>
          <a:p>
            <a:fld id="{AFD3AE76-89AF-4F74-9AAB-7D770647474C}" type="slidenum">
              <a:rPr lang="en-SG" smtClean="0"/>
              <a:t>8</a:t>
            </a:fld>
            <a:endParaRPr lang="en-SG"/>
          </a:p>
        </p:txBody>
      </p:sp>
    </p:spTree>
    <p:extLst>
      <p:ext uri="{BB962C8B-B14F-4D97-AF65-F5344CB8AC3E}">
        <p14:creationId xmlns:p14="http://schemas.microsoft.com/office/powerpoint/2010/main" val="1371211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SOC, what known Tx are in development in clinical trials/any other Tx under development</a:t>
            </a:r>
          </a:p>
          <a:p>
            <a:endParaRPr lang="en-SG"/>
          </a:p>
        </p:txBody>
      </p:sp>
      <p:sp>
        <p:nvSpPr>
          <p:cNvPr id="4" name="Slide Number Placeholder 3"/>
          <p:cNvSpPr>
            <a:spLocks noGrp="1"/>
          </p:cNvSpPr>
          <p:nvPr>
            <p:ph type="sldNum" sz="quarter" idx="5"/>
          </p:nvPr>
        </p:nvSpPr>
        <p:spPr/>
        <p:txBody>
          <a:bodyPr/>
          <a:lstStyle/>
          <a:p>
            <a:fld id="{AFD3AE76-89AF-4F74-9AAB-7D770647474C}" type="slidenum">
              <a:rPr lang="en-SG" smtClean="0"/>
              <a:t>12</a:t>
            </a:fld>
            <a:endParaRPr lang="en-SG"/>
          </a:p>
        </p:txBody>
      </p:sp>
    </p:spTree>
    <p:extLst>
      <p:ext uri="{BB962C8B-B14F-4D97-AF65-F5344CB8AC3E}">
        <p14:creationId xmlns:p14="http://schemas.microsoft.com/office/powerpoint/2010/main" val="1176894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a:p>
        </p:txBody>
      </p:sp>
      <p:sp>
        <p:nvSpPr>
          <p:cNvPr id="4" name="Slide Number Placeholder 3"/>
          <p:cNvSpPr>
            <a:spLocks noGrp="1"/>
          </p:cNvSpPr>
          <p:nvPr>
            <p:ph type="sldNum" sz="quarter" idx="5"/>
          </p:nvPr>
        </p:nvSpPr>
        <p:spPr/>
        <p:txBody>
          <a:bodyPr/>
          <a:lstStyle/>
          <a:p>
            <a:fld id="{AFD3AE76-89AF-4F74-9AAB-7D770647474C}" type="slidenum">
              <a:rPr lang="en-SG" smtClean="0"/>
              <a:t>14</a:t>
            </a:fld>
            <a:endParaRPr lang="en-SG"/>
          </a:p>
        </p:txBody>
      </p:sp>
    </p:spTree>
    <p:extLst>
      <p:ext uri="{BB962C8B-B14F-4D97-AF65-F5344CB8AC3E}">
        <p14:creationId xmlns:p14="http://schemas.microsoft.com/office/powerpoint/2010/main" val="3875947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a:p>
        </p:txBody>
      </p:sp>
      <p:sp>
        <p:nvSpPr>
          <p:cNvPr id="4" name="Slide Number Placeholder 3"/>
          <p:cNvSpPr>
            <a:spLocks noGrp="1"/>
          </p:cNvSpPr>
          <p:nvPr>
            <p:ph type="sldNum" sz="quarter" idx="5"/>
          </p:nvPr>
        </p:nvSpPr>
        <p:spPr/>
        <p:txBody>
          <a:bodyPr/>
          <a:lstStyle/>
          <a:p>
            <a:fld id="{AFD3AE76-89AF-4F74-9AAB-7D770647474C}" type="slidenum">
              <a:rPr lang="en-SG" smtClean="0"/>
              <a:t>15</a:t>
            </a:fld>
            <a:endParaRPr lang="en-SG"/>
          </a:p>
        </p:txBody>
      </p:sp>
    </p:spTree>
    <p:extLst>
      <p:ext uri="{BB962C8B-B14F-4D97-AF65-F5344CB8AC3E}">
        <p14:creationId xmlns:p14="http://schemas.microsoft.com/office/powerpoint/2010/main" val="3058964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itle Placeholder 1"/>
          <p:cNvSpPr>
            <a:spLocks noGrp="1"/>
          </p:cNvSpPr>
          <p:nvPr>
            <p:ph type="title" hasCustomPrompt="1"/>
          </p:nvPr>
        </p:nvSpPr>
        <p:spPr>
          <a:xfrm>
            <a:off x="431371" y="452669"/>
            <a:ext cx="11329259" cy="960107"/>
          </a:xfrm>
          <a:prstGeom prst="rect">
            <a:avLst/>
          </a:prstGeom>
        </p:spPr>
        <p:txBody>
          <a:bodyPr vert="horz" lIns="91440" tIns="45720" rIns="91440" bIns="45720" rtlCol="0" anchor="t">
            <a:normAutofit/>
          </a:bodyPr>
          <a:lstStyle>
            <a:lvl1pPr>
              <a:defRPr>
                <a:solidFill>
                  <a:srgbClr val="003087"/>
                </a:solidFill>
              </a:defRPr>
            </a:lvl1pPr>
          </a:lstStyle>
          <a:p>
            <a:r>
              <a:rPr lang="en-US"/>
              <a:t>Title in Open Sans, bold, size 20, left align</a:t>
            </a:r>
            <a:endParaRPr lang="en-GB"/>
          </a:p>
        </p:txBody>
      </p:sp>
      <p:sp>
        <p:nvSpPr>
          <p:cNvPr id="6" name="Text Placeholder 2"/>
          <p:cNvSpPr>
            <a:spLocks noGrp="1"/>
          </p:cNvSpPr>
          <p:nvPr>
            <p:ph idx="1" hasCustomPrompt="1"/>
          </p:nvPr>
        </p:nvSpPr>
        <p:spPr>
          <a:xfrm>
            <a:off x="431371" y="1508787"/>
            <a:ext cx="11329259" cy="4320480"/>
          </a:xfrm>
          <a:prstGeom prst="rect">
            <a:avLst/>
          </a:prstGeom>
        </p:spPr>
        <p:txBody>
          <a:bodyPr vert="horz" lIns="91440" tIns="45720" rIns="91440" bIns="45720" rtlCol="0">
            <a:normAutofit/>
          </a:bodyPr>
          <a:lst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a:lvl1p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a:t>Click to input content (min. text size 16)</a:t>
            </a:r>
          </a:p>
        </p:txBody>
      </p:sp>
      <p:sp>
        <p:nvSpPr>
          <p:cNvPr id="2" name="TextBox 1"/>
          <p:cNvSpPr txBox="1"/>
          <p:nvPr userDrawn="1"/>
        </p:nvSpPr>
        <p:spPr>
          <a:xfrm>
            <a:off x="5435338" y="6581001"/>
            <a:ext cx="1087157" cy="276999"/>
          </a:xfrm>
          <a:prstGeom prst="rect">
            <a:avLst/>
          </a:prstGeom>
          <a:noFill/>
        </p:spPr>
        <p:txBody>
          <a:bodyPr wrap="none" rtlCol="0">
            <a:spAutoFit/>
          </a:bodyPr>
          <a:lstStyle/>
          <a:p>
            <a:pPr defTabSz="1219140"/>
            <a:r>
              <a:rPr lang="en-GB" sz="1200" b="1">
                <a:solidFill>
                  <a:srgbClr val="C00000"/>
                </a:solidFill>
                <a:latin typeface="Open Sans" panose="020B0606030504020204" pitchFamily="34" charset="0"/>
                <a:ea typeface="Open Sans" panose="020B0606030504020204" pitchFamily="34" charset="0"/>
                <a:cs typeface="Open Sans" panose="020B0606030504020204" pitchFamily="34" charset="0"/>
              </a:rPr>
              <a:t>RESTRICTED</a:t>
            </a:r>
          </a:p>
        </p:txBody>
      </p:sp>
      <p:sp>
        <p:nvSpPr>
          <p:cNvPr id="9" name="Slide Number Placeholder 5"/>
          <p:cNvSpPr txBox="1">
            <a:spLocks/>
          </p:cNvSpPr>
          <p:nvPr userDrawn="1"/>
        </p:nvSpPr>
        <p:spPr>
          <a:xfrm>
            <a:off x="9107851" y="6309320"/>
            <a:ext cx="2844800" cy="365125"/>
          </a:xfrm>
          <a:prstGeom prst="rect">
            <a:avLst/>
          </a:prstGeom>
        </p:spPr>
        <p:txBody>
          <a:bodyPr vert="horz" lIns="121920" tIns="60960" rIns="121920" bIns="6096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B78BDA8-D60F-4FDE-A05C-5882F3D646E1}" type="slidenum">
              <a:rPr lang="en-US" sz="933" smtClean="0">
                <a:latin typeface="Arial" panose="020B0604020202020204" pitchFamily="34" charset="0"/>
                <a:cs typeface="Arial" panose="020B0604020202020204" pitchFamily="34" charset="0"/>
              </a:rPr>
              <a:pPr/>
              <a:t>‹#›</a:t>
            </a:fld>
            <a:endParaRPr lang="en-US" sz="933">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752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ntent (with hea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 Placeholder 2"/>
          <p:cNvSpPr>
            <a:spLocks noGrp="1"/>
          </p:cNvSpPr>
          <p:nvPr>
            <p:ph idx="1" hasCustomPrompt="1"/>
          </p:nvPr>
        </p:nvSpPr>
        <p:spPr>
          <a:xfrm>
            <a:off x="431371" y="1508787"/>
            <a:ext cx="11329259" cy="4320480"/>
          </a:xfrm>
          <a:prstGeom prst="rect">
            <a:avLst/>
          </a:prstGeom>
        </p:spPr>
        <p:txBody>
          <a:bodyPr vert="horz" lIns="91440" tIns="45720" rIns="91440" bIns="45720" rtlCol="0">
            <a:normAutofit/>
          </a:bodyPr>
          <a:lst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a:lvl1p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a:t>Click to input content (min. text size 16)</a:t>
            </a:r>
          </a:p>
        </p:txBody>
      </p:sp>
      <p:sp>
        <p:nvSpPr>
          <p:cNvPr id="8" name="Title 1">
            <a:extLst>
              <a:ext uri="{FF2B5EF4-FFF2-40B4-BE49-F238E27FC236}">
                <a16:creationId xmlns:a16="http://schemas.microsoft.com/office/drawing/2014/main" id="{B87DF5AA-6AF4-4FA3-ACE0-4E1D0C6DE346}"/>
              </a:ext>
            </a:extLst>
          </p:cNvPr>
          <p:cNvSpPr txBox="1">
            <a:spLocks/>
          </p:cNvSpPr>
          <p:nvPr userDrawn="1"/>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endParaRPr lang="en-US" sz="2400">
              <a:solidFill>
                <a:schemeClr val="bg1"/>
              </a:solidFill>
            </a:endParaRPr>
          </a:p>
        </p:txBody>
      </p:sp>
      <p:sp>
        <p:nvSpPr>
          <p:cNvPr id="4" name="Text Placeholder 3">
            <a:extLst>
              <a:ext uri="{FF2B5EF4-FFF2-40B4-BE49-F238E27FC236}">
                <a16:creationId xmlns:a16="http://schemas.microsoft.com/office/drawing/2014/main" id="{258E29F9-C9A2-4BDF-95DA-9FCA14F5191B}"/>
              </a:ext>
            </a:extLst>
          </p:cNvPr>
          <p:cNvSpPr>
            <a:spLocks noGrp="1"/>
          </p:cNvSpPr>
          <p:nvPr>
            <p:ph type="body" sz="quarter" idx="10" hasCustomPrompt="1"/>
          </p:nvPr>
        </p:nvSpPr>
        <p:spPr>
          <a:xfrm>
            <a:off x="0" y="28574"/>
            <a:ext cx="12192000" cy="522000"/>
          </a:xfrm>
        </p:spPr>
        <p:txBody>
          <a:bodyPr/>
          <a:lstStyle>
            <a:lvl1pPr algn="ctr">
              <a:defRPr sz="2400" b="1">
                <a:solidFill>
                  <a:schemeClr val="bg1"/>
                </a:solidFill>
              </a:defRPr>
            </a:lvl1pPr>
          </a:lstStyle>
          <a:p>
            <a:pPr lvl="0"/>
            <a:r>
              <a:rPr lang="en-US" sz="2400"/>
              <a:t>Click to insert title</a:t>
            </a:r>
            <a:endParaRPr lang="en-SG"/>
          </a:p>
        </p:txBody>
      </p:sp>
      <p:sp>
        <p:nvSpPr>
          <p:cNvPr id="2" name="TextBox 1">
            <a:extLst>
              <a:ext uri="{FF2B5EF4-FFF2-40B4-BE49-F238E27FC236}">
                <a16:creationId xmlns:a16="http://schemas.microsoft.com/office/drawing/2014/main" id="{797FF37E-3279-3072-BD3A-0AC59C7AF498}"/>
              </a:ext>
            </a:extLst>
          </p:cNvPr>
          <p:cNvSpPr txBox="1"/>
          <p:nvPr userDrawn="1"/>
        </p:nvSpPr>
        <p:spPr>
          <a:xfrm>
            <a:off x="5435338" y="6581001"/>
            <a:ext cx="1087157" cy="276999"/>
          </a:xfrm>
          <a:prstGeom prst="rect">
            <a:avLst/>
          </a:prstGeom>
          <a:noFill/>
        </p:spPr>
        <p:txBody>
          <a:bodyPr wrap="none" rtlCol="0">
            <a:spAutoFit/>
          </a:bodyPr>
          <a:lstStyle/>
          <a:p>
            <a:pPr defTabSz="1219140"/>
            <a:r>
              <a:rPr lang="en-GB" sz="1200" b="1">
                <a:solidFill>
                  <a:srgbClr val="C00000"/>
                </a:solidFill>
                <a:latin typeface="Open Sans" panose="020B0606030504020204" pitchFamily="34" charset="0"/>
                <a:ea typeface="Open Sans" panose="020B0606030504020204" pitchFamily="34" charset="0"/>
                <a:cs typeface="Open Sans" panose="020B0606030504020204" pitchFamily="34" charset="0"/>
              </a:rPr>
              <a:t>RESTRICTED</a:t>
            </a:r>
          </a:p>
        </p:txBody>
      </p:sp>
      <p:sp>
        <p:nvSpPr>
          <p:cNvPr id="5" name="Slide Number Placeholder 5">
            <a:extLst>
              <a:ext uri="{FF2B5EF4-FFF2-40B4-BE49-F238E27FC236}">
                <a16:creationId xmlns:a16="http://schemas.microsoft.com/office/drawing/2014/main" id="{3B2AEF8C-AC14-2BE5-A1E8-E3587D3AD498}"/>
              </a:ext>
            </a:extLst>
          </p:cNvPr>
          <p:cNvSpPr txBox="1">
            <a:spLocks/>
          </p:cNvSpPr>
          <p:nvPr userDrawn="1"/>
        </p:nvSpPr>
        <p:spPr>
          <a:xfrm>
            <a:off x="9107851" y="6309320"/>
            <a:ext cx="2844800" cy="365125"/>
          </a:xfrm>
          <a:prstGeom prst="rect">
            <a:avLst/>
          </a:prstGeom>
        </p:spPr>
        <p:txBody>
          <a:bodyPr vert="horz" lIns="121920" tIns="60960" rIns="121920" bIns="6096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B78BDA8-D60F-4FDE-A05C-5882F3D646E1}" type="slidenum">
              <a:rPr lang="en-US" sz="933" smtClean="0">
                <a:latin typeface="Arial" panose="020B0604020202020204" pitchFamily="34" charset="0"/>
                <a:cs typeface="Arial" panose="020B0604020202020204" pitchFamily="34" charset="0"/>
              </a:rPr>
              <a:pPr/>
              <a:t>‹#›</a:t>
            </a:fld>
            <a:endParaRPr lang="en-US" sz="933">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6689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Blank">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4286916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ver 8">
    <p:bg>
      <p:bgPr>
        <a:solidFill>
          <a:schemeClr val="bg1"/>
        </a:solidFill>
        <a:effectLst/>
      </p:bgPr>
    </p:bg>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00BB955C-6DFD-94DA-3C52-1E3E4C1D646D}"/>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FCD765ED-7F75-2BD5-22CA-0D8FD956053E}"/>
              </a:ext>
            </a:extLst>
          </p:cNvPr>
          <p:cNvSpPr txBox="1">
            <a:spLocks/>
          </p:cNvSpPr>
          <p:nvPr userDrawn="1"/>
        </p:nvSpPr>
        <p:spPr>
          <a:xfrm>
            <a:off x="426720" y="1729177"/>
            <a:ext cx="4059936" cy="2297809"/>
          </a:xfrm>
          <a:prstGeom prst="rect">
            <a:avLst/>
          </a:prstGeom>
          <a:solidFill>
            <a:schemeClr val="bg1"/>
          </a:solidFill>
        </p:spPr>
        <p:txBody>
          <a:bodyPr vert="horz" wrap="square" lIns="0" tIns="0" rIns="0" bIns="0" rtlCol="0" anchor="t" anchorCtr="0">
            <a:spAutoFit/>
          </a:bodyPr>
          <a:lstStyle>
            <a:lvl1pPr algn="l" defTabSz="685800" rtl="0" eaLnBrk="1" latinLnBrk="0" hangingPunct="1">
              <a:lnSpc>
                <a:spcPct val="100000"/>
              </a:lnSpc>
              <a:spcBef>
                <a:spcPct val="0"/>
              </a:spcBef>
              <a:buNone/>
              <a:defRPr sz="2800" b="1" i="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a:solidFill>
                  <a:schemeClr val="bg1"/>
                </a:solidFill>
                <a:sym typeface="Open Sans 1"/>
              </a:rPr>
              <a:t>Title: First Line,</a:t>
            </a:r>
            <a:br>
              <a:rPr lang="en-US" sz="3733">
                <a:solidFill>
                  <a:schemeClr val="bg1"/>
                </a:solidFill>
                <a:sym typeface="Open Sans 1"/>
              </a:rPr>
            </a:br>
            <a:r>
              <a:rPr lang="en-US" sz="3733">
                <a:solidFill>
                  <a:schemeClr val="bg1"/>
                </a:solidFill>
                <a:sym typeface="Open Sans 1"/>
              </a:rPr>
              <a:t>Second Line, </a:t>
            </a:r>
            <a:br>
              <a:rPr lang="en-US" sz="3733">
                <a:solidFill>
                  <a:schemeClr val="bg1"/>
                </a:solidFill>
                <a:sym typeface="Open Sans 1"/>
              </a:rPr>
            </a:br>
            <a:r>
              <a:rPr lang="en-US" sz="3733">
                <a:solidFill>
                  <a:schemeClr val="bg1"/>
                </a:solidFill>
                <a:sym typeface="Open Sans 1"/>
              </a:rPr>
              <a:t>Open Sans Bold, </a:t>
            </a:r>
            <a:br>
              <a:rPr lang="en-US" sz="3733">
                <a:solidFill>
                  <a:schemeClr val="bg1"/>
                </a:solidFill>
                <a:sym typeface="Open Sans 1"/>
              </a:rPr>
            </a:br>
            <a:r>
              <a:rPr lang="en-US" sz="3733">
                <a:solidFill>
                  <a:schemeClr val="bg1"/>
                </a:solidFill>
                <a:sym typeface="Open Sans 1"/>
              </a:rPr>
              <a:t>Pt 28</a:t>
            </a:r>
          </a:p>
        </p:txBody>
      </p:sp>
      <p:pic>
        <p:nvPicPr>
          <p:cNvPr id="9" name="Picture 8">
            <a:extLst>
              <a:ext uri="{FF2B5EF4-FFF2-40B4-BE49-F238E27FC236}">
                <a16:creationId xmlns:a16="http://schemas.microsoft.com/office/drawing/2014/main" id="{8D7FD507-348C-07CA-9921-6BBEA7A603CD}"/>
              </a:ext>
            </a:extLst>
          </p:cNvPr>
          <p:cNvPicPr>
            <a:picLocks noChangeAspect="1"/>
          </p:cNvPicPr>
          <p:nvPr userDrawn="1"/>
        </p:nvPicPr>
        <p:blipFill>
          <a:blip r:embed="rId2" cstate="screen">
            <a:extLst>
              <a:ext uri="{28A0092B-C50C-407E-A947-70E740481C1C}">
                <a14:useLocalDpi xmlns:a14="http://schemas.microsoft.com/office/drawing/2010/main"/>
              </a:ext>
            </a:extLst>
          </a:blip>
          <a:srcRect t="-12070" b="-15601"/>
          <a:stretch/>
        </p:blipFill>
        <p:spPr>
          <a:xfrm>
            <a:off x="5020147" y="-1569280"/>
            <a:ext cx="9482663" cy="9962045"/>
          </a:xfrm>
          <a:prstGeom prst="ellipse">
            <a:avLst/>
          </a:prstGeom>
        </p:spPr>
      </p:pic>
      <p:pic>
        <p:nvPicPr>
          <p:cNvPr id="2" name="Picture 1">
            <a:extLst>
              <a:ext uri="{FF2B5EF4-FFF2-40B4-BE49-F238E27FC236}">
                <a16:creationId xmlns:a16="http://schemas.microsoft.com/office/drawing/2014/main" id="{E43B0378-F784-DB79-CA34-F529C1331B2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44321" y="190220"/>
            <a:ext cx="2541466" cy="1175211"/>
          </a:xfrm>
          <a:prstGeom prst="rect">
            <a:avLst/>
          </a:prstGeom>
        </p:spPr>
      </p:pic>
      <p:sp>
        <p:nvSpPr>
          <p:cNvPr id="5" name="Text Placeholder 24">
            <a:extLst>
              <a:ext uri="{FF2B5EF4-FFF2-40B4-BE49-F238E27FC236}">
                <a16:creationId xmlns:a16="http://schemas.microsoft.com/office/drawing/2014/main" id="{894C2877-4CF2-5F17-6265-E94D82451EE4}"/>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a:t>Name of presenter </a:t>
            </a:r>
            <a:r>
              <a:rPr lang="en-US" sz="1600" b="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D65C3C38-91EC-0030-97DF-3223AEA4413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7" name="Text Placeholder 21">
            <a:extLst>
              <a:ext uri="{FF2B5EF4-FFF2-40B4-BE49-F238E27FC236}">
                <a16:creationId xmlns:a16="http://schemas.microsoft.com/office/drawing/2014/main" id="{8331FDA3-51FD-FAD9-FEA7-D14D4ADD20E4}"/>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left align</a:t>
            </a:r>
          </a:p>
        </p:txBody>
      </p:sp>
    </p:spTree>
    <p:extLst>
      <p:ext uri="{BB962C8B-B14F-4D97-AF65-F5344CB8AC3E}">
        <p14:creationId xmlns:p14="http://schemas.microsoft.com/office/powerpoint/2010/main" val="7025330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9456" y="452669"/>
            <a:ext cx="10561173" cy="960107"/>
          </a:xfrm>
          <a:prstGeom prst="rect">
            <a:avLst/>
          </a:prstGeom>
        </p:spPr>
        <p:txBody>
          <a:bodyPr vert="horz" lIns="91440" tIns="45720" rIns="91440" bIns="45720" rtlCol="0" anchor="t">
            <a:normAutofit/>
          </a:bodyPr>
          <a:lstStyle/>
          <a:p>
            <a:r>
              <a:rPr lang="en-US"/>
              <a:t>Title in Open Sans, bold, size 20, left align</a:t>
            </a:r>
            <a:endParaRPr lang="en-GB"/>
          </a:p>
        </p:txBody>
      </p:sp>
      <p:sp>
        <p:nvSpPr>
          <p:cNvPr id="3" name="Text Placeholder 2"/>
          <p:cNvSpPr>
            <a:spLocks noGrp="1"/>
          </p:cNvSpPr>
          <p:nvPr>
            <p:ph type="body" idx="1"/>
          </p:nvPr>
        </p:nvSpPr>
        <p:spPr>
          <a:xfrm>
            <a:off x="1199456" y="1508787"/>
            <a:ext cx="10561173" cy="4320480"/>
          </a:xfrm>
          <a:prstGeom prst="rect">
            <a:avLst/>
          </a:prstGeom>
        </p:spPr>
        <p:txBody>
          <a:bodyPr vert="horz" lIns="91440" tIns="45720" rIns="91440" bIns="45720" rtlCol="0">
            <a:normAutofit/>
          </a:body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a:t>Click to input content (min. text size 16)</a:t>
            </a:r>
          </a:p>
          <a:p>
            <a:pPr lvl="4"/>
            <a:endParaRPr lang="en-GB"/>
          </a:p>
        </p:txBody>
      </p:sp>
    </p:spTree>
    <p:extLst>
      <p:ext uri="{BB962C8B-B14F-4D97-AF65-F5344CB8AC3E}">
        <p14:creationId xmlns:p14="http://schemas.microsoft.com/office/powerpoint/2010/main" val="597615611"/>
      </p:ext>
    </p:extLst>
  </p:cSld>
  <p:clrMap bg1="lt1" tx1="dk1" bg2="lt2" tx2="dk2" accent1="accent1" accent2="accent2" accent3="accent3" accent4="accent4" accent5="accent5" accent6="accent6" hlink="hlink" folHlink="folHlink"/>
  <p:sldLayoutIdLst>
    <p:sldLayoutId id="2147483667" r:id="rId1"/>
    <p:sldLayoutId id="2147483672" r:id="rId2"/>
    <p:sldLayoutId id="2147483673" r:id="rId3"/>
    <p:sldLayoutId id="2147483738" r:id="rId4"/>
  </p:sldLayoutIdLst>
  <p:hf hdr="0" ftr="0" dt="0"/>
  <p:txStyles>
    <p:titleStyle>
      <a:lvl1pPr algn="l" defTabSz="1219170" rtl="0" eaLnBrk="1" latinLnBrk="0" hangingPunct="1">
        <a:spcBef>
          <a:spcPct val="0"/>
        </a:spcBef>
        <a:buNone/>
        <a:defRPr sz="2667" b="1" kern="1200" baseline="0">
          <a:solidFill>
            <a:srgbClr val="003087"/>
          </a:solidFill>
          <a:latin typeface="Open Sans"/>
          <a:ea typeface="+mj-ea"/>
          <a:cs typeface="Open Sans"/>
        </a:defRPr>
      </a:lvl1pPr>
    </p:titleStyle>
    <p:body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sz="2133" kern="1200">
          <a:solidFill>
            <a:schemeClr val="tx1"/>
          </a:solidFill>
          <a:latin typeface="Open Sans"/>
          <a:ea typeface="+mn-ea"/>
          <a:cs typeface="Open Sans"/>
        </a:defRPr>
      </a:lvl1pPr>
      <a:lvl2pPr marL="609585" indent="-304792" algn="l" defTabSz="121917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914377" indent="-304792" algn="l" defTabSz="1219170" rtl="0" eaLnBrk="1" latinLnBrk="0" hangingPunct="1">
        <a:spcBef>
          <a:spcPct val="20000"/>
        </a:spcBef>
        <a:buFont typeface="Arial" pitchFamily="34" charset="0"/>
        <a:buChar char="•"/>
        <a:defRPr sz="2133" kern="1200">
          <a:solidFill>
            <a:schemeClr val="tx1"/>
          </a:solidFill>
          <a:latin typeface="Arial" pitchFamily="34" charset="0"/>
          <a:ea typeface="+mn-ea"/>
          <a:cs typeface="Arial" pitchFamily="34" charset="0"/>
        </a:defRPr>
      </a:lvl3pPr>
      <a:lvl4pPr marL="1219170" indent="-304792" algn="l" defTabSz="1219170" rtl="0" eaLnBrk="1" latinLnBrk="0" hangingPunct="1">
        <a:spcBef>
          <a:spcPct val="20000"/>
        </a:spcBef>
        <a:buFont typeface="Arial" pitchFamily="34" charset="0"/>
        <a:buChar char="–"/>
        <a:defRPr sz="1867" kern="1200">
          <a:solidFill>
            <a:schemeClr val="tx1"/>
          </a:solidFill>
          <a:latin typeface="Arial" pitchFamily="34" charset="0"/>
          <a:ea typeface="+mn-ea"/>
          <a:cs typeface="Arial" pitchFamily="34" charset="0"/>
        </a:defRPr>
      </a:lvl4pPr>
      <a:lvl5pPr marL="1523962" indent="-304792" algn="l" defTabSz="1219170" rtl="0" eaLnBrk="1" latinLnBrk="0" hangingPunct="1">
        <a:spcBef>
          <a:spcPct val="20000"/>
        </a:spcBef>
        <a:buFont typeface="Arial" pitchFamily="34" charset="0"/>
        <a:buChar char="»"/>
        <a:defRPr sz="1867" kern="1200">
          <a:solidFill>
            <a:schemeClr val="tx1"/>
          </a:solidFill>
          <a:latin typeface="Arial" pitchFamily="34" charset="0"/>
          <a:ea typeface="+mn-ea"/>
          <a:cs typeface="Arial" pitchFamily="34" charset="0"/>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chemeClr val="accent2">
              <a:lumMod val="50000"/>
            </a:schemeClr>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a:solidFill>
                  <a:schemeClr val="bg1"/>
                </a:solidFill>
              </a:rPr>
              <a:t>Instructions to Applicants [1]</a:t>
            </a:r>
          </a:p>
        </p:txBody>
      </p:sp>
      <p:sp>
        <p:nvSpPr>
          <p:cNvPr id="2" name="TextBox 1"/>
          <p:cNvSpPr txBox="1"/>
          <p:nvPr/>
        </p:nvSpPr>
        <p:spPr>
          <a:xfrm>
            <a:off x="396421" y="751344"/>
            <a:ext cx="11399157" cy="5078313"/>
          </a:xfrm>
          <a:prstGeom prst="rect">
            <a:avLst/>
          </a:prstGeom>
          <a:noFill/>
        </p:spPr>
        <p:txBody>
          <a:bodyPr wrap="square" rtlCol="0">
            <a:spAutoFit/>
          </a:bodyPr>
          <a:lstStyle/>
          <a:p>
            <a:pPr algn="just"/>
            <a:r>
              <a:rPr lang="en-US" altLang="en-US" b="1" u="sng" dirty="0">
                <a:latin typeface="Open Sans" panose="020B0606030504020204" pitchFamily="34" charset="0"/>
                <a:ea typeface="Open Sans" panose="020B0606030504020204" pitchFamily="34" charset="0"/>
                <a:cs typeface="Open Sans" panose="020B0606030504020204" pitchFamily="34" charset="0"/>
              </a:rPr>
              <a:t>STDR Expert Review Panel (ERP) Presentation Dates</a:t>
            </a:r>
          </a:p>
          <a:p>
            <a:pPr algn="just"/>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Presentations to the STDR Expert Review Panel (ERP) will be held in </a:t>
            </a:r>
            <a:r>
              <a:rPr lang="en-US" altLang="en-US" b="1" u="sng" dirty="0">
                <a:highlight>
                  <a:srgbClr val="FFFF00"/>
                </a:highlight>
                <a:latin typeface="Open Sans" panose="020B0606030504020204" pitchFamily="34" charset="0"/>
                <a:ea typeface="Open Sans" panose="020B0606030504020204" pitchFamily="34" charset="0"/>
                <a:cs typeface="Open Sans" panose="020B0606030504020204" pitchFamily="34" charset="0"/>
              </a:rPr>
              <a:t>Nov 2026</a:t>
            </a:r>
            <a:r>
              <a:rPr lang="en-US" altLang="en-US" b="1" dirty="0">
                <a:latin typeface="Open Sans" panose="020B0606030504020204" pitchFamily="34" charset="0"/>
                <a:ea typeface="Open Sans" panose="020B0606030504020204" pitchFamily="34" charset="0"/>
                <a:cs typeface="Open Sans" panose="020B0606030504020204" pitchFamily="34" charset="0"/>
              </a:rPr>
              <a:t> </a:t>
            </a:r>
            <a:r>
              <a:rPr lang="en-US" altLang="en-US" dirty="0">
                <a:latin typeface="Open Sans" panose="020B0606030504020204" pitchFamily="34" charset="0"/>
                <a:ea typeface="Open Sans" panose="020B0606030504020204" pitchFamily="34" charset="0"/>
                <a:cs typeface="Open Sans" panose="020B0606030504020204" pitchFamily="34" charset="0"/>
              </a:rPr>
              <a:t>and will be scheduled between </a:t>
            </a:r>
            <a:r>
              <a:rPr lang="en-US" altLang="en-US" b="1" u="sng" dirty="0">
                <a:highlight>
                  <a:srgbClr val="FFFF00"/>
                </a:highlight>
                <a:latin typeface="Open Sans" panose="020B0606030504020204" pitchFamily="34" charset="0"/>
                <a:ea typeface="Open Sans" panose="020B0606030504020204" pitchFamily="34" charset="0"/>
                <a:cs typeface="Open Sans" panose="020B0606030504020204" pitchFamily="34" charset="0"/>
              </a:rPr>
              <a:t>1800 – 2400 hrs</a:t>
            </a:r>
            <a:r>
              <a:rPr lang="en-US" altLang="en-US" b="1" dirty="0">
                <a:latin typeface="Open Sans" panose="020B0606030504020204" pitchFamily="34" charset="0"/>
                <a:ea typeface="Open Sans" panose="020B0606030504020204" pitchFamily="34" charset="0"/>
                <a:cs typeface="Open Sans" panose="020B0606030504020204" pitchFamily="34" charset="0"/>
              </a:rPr>
              <a:t> </a:t>
            </a:r>
            <a:r>
              <a:rPr lang="en-US" altLang="en-US" dirty="0">
                <a:latin typeface="Open Sans" panose="020B0606030504020204" pitchFamily="34" charset="0"/>
                <a:ea typeface="Open Sans" panose="020B0606030504020204" pitchFamily="34" charset="0"/>
                <a:cs typeface="Open Sans" panose="020B0606030504020204" pitchFamily="34" charset="0"/>
              </a:rPr>
              <a:t>to accommodate to overseas reviewers. </a:t>
            </a:r>
          </a:p>
          <a:p>
            <a:pPr marL="285750" indent="-285750" algn="just">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ensure that you are available to attend the ERP meeting.</a:t>
            </a:r>
            <a:r>
              <a:rPr lang="en-US" altLang="en-US" b="1" dirty="0">
                <a:latin typeface="Open Sans" panose="020B0606030504020204" pitchFamily="34" charset="0"/>
                <a:ea typeface="Open Sans" panose="020B0606030504020204" pitchFamily="34" charset="0"/>
                <a:cs typeface="Open Sans" panose="020B0606030504020204" pitchFamily="34" charset="0"/>
              </a:rPr>
              <a:t> </a:t>
            </a:r>
            <a:r>
              <a:rPr lang="en-US" altLang="en-US" dirty="0">
                <a:latin typeface="Open Sans" panose="020B0606030504020204" pitchFamily="34" charset="0"/>
                <a:ea typeface="Open Sans" panose="020B0606030504020204" pitchFamily="34" charset="0"/>
                <a:cs typeface="Open Sans" panose="020B0606030504020204" pitchFamily="34" charset="0"/>
              </a:rPr>
              <a:t>If you are selected for presentation, the STDR Secretariat will provide details on the venue and your timeslot closer to the meeting date. </a:t>
            </a:r>
          </a:p>
          <a:p>
            <a:pPr algn="just"/>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algn="just"/>
            <a:r>
              <a:rPr lang="en-US" altLang="en-US" b="1" u="sng" dirty="0">
                <a:latin typeface="Open Sans" panose="020B0606030504020204" pitchFamily="34" charset="0"/>
                <a:ea typeface="Open Sans" panose="020B0606030504020204" pitchFamily="34" charset="0"/>
                <a:cs typeface="Open Sans" panose="020B0606030504020204" pitchFamily="34" charset="0"/>
              </a:rPr>
              <a:t>Presentation Format:</a:t>
            </a:r>
          </a:p>
          <a:p>
            <a:pPr algn="just"/>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12 Minutes – Presentation </a:t>
            </a:r>
          </a:p>
          <a:p>
            <a:pPr marL="285750" indent="-285750" algn="just">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13 Minutes – Q&amp;A</a:t>
            </a:r>
          </a:p>
          <a:p>
            <a:pPr marL="285750" indent="-285750" algn="just">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note that the allocated presentation time will be </a:t>
            </a:r>
            <a:r>
              <a:rPr lang="en-US" altLang="en-US" b="1" u="sng" dirty="0">
                <a:latin typeface="Open Sans" panose="020B0606030504020204" pitchFamily="34" charset="0"/>
                <a:ea typeface="Open Sans" panose="020B0606030504020204" pitchFamily="34" charset="0"/>
                <a:cs typeface="Open Sans" panose="020B0606030504020204" pitchFamily="34" charset="0"/>
              </a:rPr>
              <a:t>strictly adhered to</a:t>
            </a:r>
            <a:r>
              <a:rPr lang="en-US" altLang="en-US" dirty="0">
                <a:latin typeface="Open Sans" panose="020B0606030504020204" pitchFamily="34" charset="0"/>
                <a:ea typeface="Open Sans" panose="020B0606030504020204" pitchFamily="34" charset="0"/>
                <a:cs typeface="Open Sans" panose="020B0606030504020204" pitchFamily="34" charset="0"/>
              </a:rPr>
              <a:t> with no additional time given. </a:t>
            </a:r>
          </a:p>
          <a:p>
            <a:pPr marL="285750" indent="-285750" algn="just">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The STDR Secretariat will ring a bell at the 12-minute mark to signal the end of the presentation. </a:t>
            </a:r>
          </a:p>
          <a:p>
            <a:pPr marL="285750" indent="-285750" algn="just">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Materials will be circulated to the ERP for pre-reading ahead of the meeting. </a:t>
            </a:r>
          </a:p>
        </p:txBody>
      </p:sp>
    </p:spTree>
    <p:extLst>
      <p:ext uri="{BB962C8B-B14F-4D97-AF65-F5344CB8AC3E}">
        <p14:creationId xmlns:p14="http://schemas.microsoft.com/office/powerpoint/2010/main" val="3792410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a:solidFill>
                  <a:schemeClr val="bg1"/>
                </a:solidFill>
              </a:rPr>
              <a:t>Pitch Deck Guiding Questions (Please keep to 10 slides limit)</a:t>
            </a:r>
          </a:p>
        </p:txBody>
      </p:sp>
      <p:sp>
        <p:nvSpPr>
          <p:cNvPr id="4" name="TextBox 3">
            <a:extLst>
              <a:ext uri="{FF2B5EF4-FFF2-40B4-BE49-F238E27FC236}">
                <a16:creationId xmlns:a16="http://schemas.microsoft.com/office/drawing/2014/main" id="{2B241C66-09BB-C82F-D427-7A8F2D8AAB80}"/>
              </a:ext>
            </a:extLst>
          </p:cNvPr>
          <p:cNvSpPr txBox="1"/>
          <p:nvPr/>
        </p:nvSpPr>
        <p:spPr>
          <a:xfrm>
            <a:off x="78930" y="521294"/>
            <a:ext cx="11798300" cy="584775"/>
          </a:xfrm>
          <a:prstGeom prst="rect">
            <a:avLst/>
          </a:prstGeom>
          <a:noFill/>
        </p:spPr>
        <p:txBody>
          <a:bodyPr wrap="square">
            <a:spAutoFit/>
          </a:bodyPr>
          <a:lstStyle/>
          <a:p>
            <a:pPr algn="ctr"/>
            <a:r>
              <a:rPr lang="en-SG" sz="1600" i="1">
                <a:latin typeface="Open Sans" panose="020B0606030504020204" pitchFamily="34" charset="0"/>
                <a:ea typeface="Open Sans" panose="020B0606030504020204" pitchFamily="34" charset="0"/>
                <a:cs typeface="Open Sans" panose="020B0606030504020204" pitchFamily="34" charset="0"/>
              </a:rPr>
              <a:t>Note: You may expand a section across multiple slides, combine two or more sections on one slide, </a:t>
            </a:r>
          </a:p>
          <a:p>
            <a:pPr algn="ctr"/>
            <a:r>
              <a:rPr lang="en-SG" sz="1600" i="1">
                <a:latin typeface="Open Sans" panose="020B0606030504020204" pitchFamily="34" charset="0"/>
                <a:ea typeface="Open Sans" panose="020B0606030504020204" pitchFamily="34" charset="0"/>
                <a:cs typeface="Open Sans" panose="020B0606030504020204" pitchFamily="34" charset="0"/>
              </a:rPr>
              <a:t>or reorder the sections as appropriate.</a:t>
            </a:r>
          </a:p>
        </p:txBody>
      </p:sp>
      <p:sp>
        <p:nvSpPr>
          <p:cNvPr id="5" name="TextBox 4">
            <a:extLst>
              <a:ext uri="{FF2B5EF4-FFF2-40B4-BE49-F238E27FC236}">
                <a16:creationId xmlns:a16="http://schemas.microsoft.com/office/drawing/2014/main" id="{638D2700-949C-989E-CF19-14013B8E8803}"/>
              </a:ext>
            </a:extLst>
          </p:cNvPr>
          <p:cNvSpPr txBox="1"/>
          <p:nvPr/>
        </p:nvSpPr>
        <p:spPr>
          <a:xfrm>
            <a:off x="311286" y="1295131"/>
            <a:ext cx="11308807" cy="2308324"/>
          </a:xfrm>
          <a:prstGeom prst="rect">
            <a:avLst/>
          </a:prstGeom>
          <a:noFill/>
        </p:spPr>
        <p:txBody>
          <a:bodyPr wrap="square" rtlCol="0">
            <a:spAutoFit/>
          </a:bodyPr>
          <a:lstStyle/>
          <a:p>
            <a:r>
              <a:rPr lang="en-SG" altLang="en-US" sz="1800" b="1" u="sng" dirty="0">
                <a:latin typeface="Open Sans" panose="020B0606030504020204" pitchFamily="34" charset="0"/>
                <a:ea typeface="Open Sans" panose="020B0606030504020204" pitchFamily="34" charset="0"/>
                <a:cs typeface="Open Sans" panose="020B0606030504020204" pitchFamily="34" charset="0"/>
              </a:rPr>
              <a:t>Current Stage of Development and Key Preliminary Data</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current stage of development?</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proof of concept?</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Summarise the key preliminary data that supports your proposed solution and proof of concept, with specifics on the origin of the data (e.g. type of animal model, type of screening library). </a:t>
            </a:r>
          </a:p>
          <a:p>
            <a:pPr marL="342900" indent="-342900">
              <a:buFont typeface="Arial" panose="020B0604020202020204" pitchFamily="34" charset="0"/>
              <a:buChar char="•"/>
            </a:pPr>
            <a:endParaRPr lang="en-SG" altLang="en-US" i="1" dirty="0">
              <a:latin typeface="Open Sans" panose="020B0606030504020204" pitchFamily="34" charset="0"/>
              <a:ea typeface="Open Sans" panose="020B0606030504020204" pitchFamily="34" charset="0"/>
              <a:cs typeface="Open Sans" panose="020B0606030504020204" pitchFamily="34" charset="0"/>
            </a:endParaRPr>
          </a:p>
          <a:p>
            <a:r>
              <a:rPr lang="en-SG" altLang="en-US" i="1" dirty="0">
                <a:latin typeface="Open Sans" panose="020B0606030504020204" pitchFamily="34" charset="0"/>
                <a:ea typeface="Open Sans" panose="020B0606030504020204" pitchFamily="34" charset="0"/>
                <a:cs typeface="Open Sans" panose="020B0606030504020204" pitchFamily="34" charset="0"/>
              </a:rPr>
              <a:t>[Note: Detailed data should be in the writeup instead]</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60441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1596DAA9-D16B-DFCD-4C33-86961ADD3AF6}"/>
              </a:ext>
            </a:extLst>
          </p:cNvPr>
          <p:cNvSpPr txBox="1"/>
          <p:nvPr/>
        </p:nvSpPr>
        <p:spPr>
          <a:xfrm>
            <a:off x="78930" y="521294"/>
            <a:ext cx="11798300" cy="584775"/>
          </a:xfrm>
          <a:prstGeom prst="rect">
            <a:avLst/>
          </a:prstGeom>
          <a:noFill/>
        </p:spPr>
        <p:txBody>
          <a:bodyPr wrap="square">
            <a:spAutoFit/>
          </a:bodyPr>
          <a:lstStyle/>
          <a:p>
            <a:pPr algn="ctr"/>
            <a:r>
              <a:rPr lang="en-SG" sz="1600" i="1">
                <a:latin typeface="Open Sans" panose="020B0606030504020204" pitchFamily="34" charset="0"/>
                <a:ea typeface="Open Sans" panose="020B0606030504020204" pitchFamily="34" charset="0"/>
                <a:cs typeface="Open Sans" panose="020B0606030504020204" pitchFamily="34" charset="0"/>
              </a:rPr>
              <a:t>Note: You may expand a section across multiple slides, combine two or more sections on one slide, </a:t>
            </a:r>
          </a:p>
          <a:p>
            <a:pPr algn="ctr"/>
            <a:r>
              <a:rPr lang="en-SG" sz="1600" i="1">
                <a:latin typeface="Open Sans" panose="020B0606030504020204" pitchFamily="34" charset="0"/>
                <a:ea typeface="Open Sans" panose="020B0606030504020204" pitchFamily="34" charset="0"/>
                <a:cs typeface="Open Sans" panose="020B0606030504020204" pitchFamily="34" charset="0"/>
              </a:rPr>
              <a:t>or reorder the sections as appropriate.</a:t>
            </a:r>
          </a:p>
        </p:txBody>
      </p:sp>
      <p:sp>
        <p:nvSpPr>
          <p:cNvPr id="4" name="TextBox 3">
            <a:extLst>
              <a:ext uri="{FF2B5EF4-FFF2-40B4-BE49-F238E27FC236}">
                <a16:creationId xmlns:a16="http://schemas.microsoft.com/office/drawing/2014/main" id="{62936A7E-B77C-0B8F-DC98-861CC8D23630}"/>
              </a:ext>
            </a:extLst>
          </p:cNvPr>
          <p:cNvSpPr txBox="1"/>
          <p:nvPr/>
        </p:nvSpPr>
        <p:spPr>
          <a:xfrm>
            <a:off x="394068" y="1134645"/>
            <a:ext cx="11403863" cy="5262979"/>
          </a:xfrm>
          <a:prstGeom prst="rect">
            <a:avLst/>
          </a:prstGeom>
          <a:noFill/>
        </p:spPr>
        <p:txBody>
          <a:bodyPr wrap="square" rtlCol="0">
            <a:spAutoFit/>
          </a:bodyPr>
          <a:lstStyle/>
          <a:p>
            <a:r>
              <a:rPr lang="en-US" altLang="en-US" sz="1600" b="1" u="sng" dirty="0">
                <a:latin typeface="Open Sans" panose="020B0606030504020204" pitchFamily="34" charset="0"/>
                <a:ea typeface="Open Sans" panose="020B0606030504020204" pitchFamily="34" charset="0"/>
                <a:cs typeface="Open Sans" panose="020B0606030504020204" pitchFamily="34" charset="0"/>
              </a:rPr>
              <a:t>Product Vision</a:t>
            </a:r>
          </a:p>
          <a:p>
            <a:pPr marL="342900" indent="-342900">
              <a:buFont typeface="Arial" panose="020B0604020202020204" pitchFamily="34" charset="0"/>
              <a:buChar char="•"/>
            </a:pPr>
            <a:endParaRPr lang="en-SG" sz="1600" b="1"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sz="1600" b="1" dirty="0">
                <a:latin typeface="Open Sans" panose="020B0606030504020204" pitchFamily="34" charset="0"/>
                <a:ea typeface="Open Sans" panose="020B0606030504020204" pitchFamily="34" charset="0"/>
                <a:cs typeface="Open Sans" panose="020B0606030504020204" pitchFamily="34" charset="0"/>
              </a:rPr>
              <a:t>For Single Assets: Target Product Profile (TPP):</a:t>
            </a:r>
          </a:p>
          <a:p>
            <a:pPr marL="800100" lvl="1" indent="-342900">
              <a:buFont typeface="Arial" panose="020B0604020202020204" pitchFamily="34" charset="0"/>
              <a:buChar char="•"/>
            </a:pPr>
            <a:r>
              <a:rPr lang="en-SG" sz="1600" dirty="0">
                <a:latin typeface="Open Sans" panose="020B0606030504020204" pitchFamily="34" charset="0"/>
                <a:ea typeface="Open Sans" panose="020B0606030504020204" pitchFamily="34" charset="0"/>
                <a:cs typeface="Open Sans" panose="020B0606030504020204" pitchFamily="34" charset="0"/>
              </a:rPr>
              <a:t>What is the </a:t>
            </a:r>
            <a:r>
              <a:rPr lang="en-SG" sz="1600" b="1" dirty="0">
                <a:latin typeface="Open Sans" panose="020B0606030504020204" pitchFamily="34" charset="0"/>
                <a:ea typeface="Open Sans" panose="020B0606030504020204" pitchFamily="34" charset="0"/>
                <a:cs typeface="Open Sans" panose="020B0606030504020204" pitchFamily="34" charset="0"/>
              </a:rPr>
              <a:t>desired profile </a:t>
            </a:r>
            <a:r>
              <a:rPr lang="en-SG" sz="1600" dirty="0">
                <a:latin typeface="Open Sans" panose="020B0606030504020204" pitchFamily="34" charset="0"/>
                <a:ea typeface="Open Sans" panose="020B0606030504020204" pitchFamily="34" charset="0"/>
                <a:cs typeface="Open Sans" panose="020B0606030504020204" pitchFamily="34" charset="0"/>
              </a:rPr>
              <a:t>of the final asset, and how is it an improvement over the current standard-of-care (SOC) and other products in development (e.g., in clinical trials)? </a:t>
            </a:r>
          </a:p>
          <a:p>
            <a:pPr marL="800100" lvl="1" indent="-342900">
              <a:buFont typeface="Arial" panose="020B0604020202020204" pitchFamily="34" charset="0"/>
              <a:buChar char="•"/>
            </a:pPr>
            <a:r>
              <a:rPr lang="en-SG" sz="1600" dirty="0">
                <a:latin typeface="Open Sans" panose="020B0606030504020204" pitchFamily="34" charset="0"/>
                <a:ea typeface="Open Sans" panose="020B0606030504020204" pitchFamily="34" charset="0"/>
                <a:cs typeface="Open Sans" panose="020B0606030504020204" pitchFamily="34" charset="0"/>
              </a:rPr>
              <a:t>How does the current hit/lead’s performance compare to the TPP (where applicable)? </a:t>
            </a:r>
          </a:p>
          <a:p>
            <a:pPr marL="800100" lvl="1" indent="-342900">
              <a:buFont typeface="Arial" panose="020B0604020202020204" pitchFamily="34" charset="0"/>
              <a:buChar char="•"/>
            </a:pPr>
            <a:r>
              <a:rPr lang="en-SG" sz="1600" dirty="0">
                <a:latin typeface="Open Sans" panose="020B0606030504020204" pitchFamily="34" charset="0"/>
                <a:ea typeface="Open Sans" panose="020B0606030504020204" pitchFamily="34" charset="0"/>
                <a:cs typeface="Open Sans" panose="020B0606030504020204" pitchFamily="34" charset="0"/>
              </a:rPr>
              <a:t>Please describe the TPP in terms of the following:</a:t>
            </a:r>
          </a:p>
          <a:p>
            <a:pPr marL="1257300" lvl="2" indent="-342900">
              <a:buFont typeface="Arial" panose="020B0604020202020204" pitchFamily="34" charset="0"/>
              <a:buChar char="•"/>
            </a:pPr>
            <a:r>
              <a:rPr lang="en-SG" sz="1600" b="1" dirty="0">
                <a:latin typeface="Open Sans" panose="020B0606030504020204" pitchFamily="34" charset="0"/>
                <a:ea typeface="Open Sans" panose="020B0606030504020204" pitchFamily="34" charset="0"/>
                <a:cs typeface="Open Sans" panose="020B0606030504020204" pitchFamily="34" charset="0"/>
              </a:rPr>
              <a:t>Efficacy</a:t>
            </a:r>
            <a:r>
              <a:rPr lang="en-SG" sz="1600" dirty="0">
                <a:latin typeface="Open Sans" panose="020B0606030504020204" pitchFamily="34" charset="0"/>
                <a:ea typeface="Open Sans" panose="020B0606030504020204" pitchFamily="34" charset="0"/>
                <a:cs typeface="Open Sans" panose="020B0606030504020204" pitchFamily="34" charset="0"/>
              </a:rPr>
              <a:t>: What is the specific minimum efficacy needed to show differentiation against the current standard of care and competitors? </a:t>
            </a:r>
          </a:p>
          <a:p>
            <a:pPr marL="1257300" lvl="2" indent="-342900">
              <a:buFont typeface="Arial" panose="020B0604020202020204" pitchFamily="34" charset="0"/>
              <a:buChar char="•"/>
            </a:pPr>
            <a:r>
              <a:rPr lang="en-SG" sz="1600" b="1" dirty="0">
                <a:latin typeface="Open Sans" panose="020B0606030504020204" pitchFamily="34" charset="0"/>
                <a:ea typeface="Open Sans" panose="020B0606030504020204" pitchFamily="34" charset="0"/>
                <a:cs typeface="Open Sans" panose="020B0606030504020204" pitchFamily="34" charset="0"/>
              </a:rPr>
              <a:t>Safety</a:t>
            </a:r>
            <a:r>
              <a:rPr lang="en-SG" sz="1600" dirty="0">
                <a:latin typeface="Open Sans" panose="020B0606030504020204" pitchFamily="34" charset="0"/>
                <a:ea typeface="Open Sans" panose="020B0606030504020204" pitchFamily="34" charset="0"/>
                <a:cs typeface="Open Sans" panose="020B0606030504020204" pitchFamily="34" charset="0"/>
              </a:rPr>
              <a:t>: Are there any potential adverse effects, particularly in comparison to the current standard of care? </a:t>
            </a:r>
          </a:p>
          <a:p>
            <a:pPr marL="1257300" lvl="2" indent="-342900">
              <a:buFont typeface="Arial" panose="020B0604020202020204" pitchFamily="34" charset="0"/>
              <a:buChar char="•"/>
            </a:pPr>
            <a:r>
              <a:rPr lang="en-SG" sz="1600" b="1" dirty="0">
                <a:latin typeface="Open Sans" panose="020B0606030504020204" pitchFamily="34" charset="0"/>
                <a:ea typeface="Open Sans" panose="020B0606030504020204" pitchFamily="34" charset="0"/>
                <a:cs typeface="Open Sans" panose="020B0606030504020204" pitchFamily="34" charset="0"/>
              </a:rPr>
              <a:t>Administration</a:t>
            </a:r>
            <a:r>
              <a:rPr lang="en-SG" sz="1600" dirty="0">
                <a:latin typeface="Open Sans" panose="020B0606030504020204" pitchFamily="34" charset="0"/>
                <a:ea typeface="Open Sans" panose="020B0606030504020204" pitchFamily="34" charset="0"/>
                <a:cs typeface="Open Sans" panose="020B0606030504020204" pitchFamily="34" charset="0"/>
              </a:rPr>
              <a:t>: What would be the dosing frequency and mode of administration? </a:t>
            </a:r>
          </a:p>
          <a:p>
            <a:pPr marL="342900" indent="-342900">
              <a:buFont typeface="Arial" panose="020B0604020202020204" pitchFamily="34" charset="0"/>
              <a:buChar char="•"/>
            </a:pPr>
            <a:endParaRPr lang="en-SG" sz="1600"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sz="1600" b="1" dirty="0">
                <a:latin typeface="Open Sans" panose="020B0606030504020204" pitchFamily="34" charset="0"/>
                <a:ea typeface="Open Sans" panose="020B0606030504020204" pitchFamily="34" charset="0"/>
                <a:cs typeface="Open Sans" panose="020B0606030504020204" pitchFamily="34" charset="0"/>
              </a:rPr>
              <a:t>For Therapeutic Platforms: </a:t>
            </a:r>
          </a:p>
          <a:p>
            <a:pPr marL="800100" lvl="1" indent="-342900">
              <a:buFont typeface="Arial" panose="020B0604020202020204" pitchFamily="34" charset="0"/>
              <a:buChar char="•"/>
            </a:pPr>
            <a:r>
              <a:rPr lang="en-SG" altLang="en-US" sz="1600" dirty="0">
                <a:latin typeface="Open Sans" panose="020B0606030504020204" pitchFamily="34" charset="0"/>
                <a:ea typeface="Open Sans" panose="020B0606030504020204" pitchFamily="34" charset="0"/>
                <a:cs typeface="Open Sans" panose="020B0606030504020204" pitchFamily="34" charset="0"/>
              </a:rPr>
              <a:t>What is the breadth and scope of the platform’s potential therapeutic applications?</a:t>
            </a:r>
          </a:p>
          <a:p>
            <a:pPr marL="800100" lvl="1" indent="-342900">
              <a:buFont typeface="Arial" panose="020B0604020202020204" pitchFamily="34" charset="0"/>
              <a:buChar char="•"/>
            </a:pPr>
            <a:r>
              <a:rPr lang="en-SG" altLang="en-US" sz="1600" dirty="0">
                <a:latin typeface="Open Sans" panose="020B0606030504020204" pitchFamily="34" charset="0"/>
                <a:ea typeface="Open Sans" panose="020B0606030504020204" pitchFamily="34" charset="0"/>
                <a:cs typeface="Open Sans" panose="020B0606030504020204" pitchFamily="34" charset="0"/>
              </a:rPr>
              <a:t>How does the platform enable the generation of multiple distinct therapeutic product candidates?</a:t>
            </a:r>
          </a:p>
          <a:p>
            <a:pPr marL="800100" lvl="1" indent="-342900">
              <a:buFont typeface="Arial" panose="020B0604020202020204" pitchFamily="34" charset="0"/>
              <a:buChar char="•"/>
            </a:pPr>
            <a:r>
              <a:rPr lang="en-SG" altLang="en-US" sz="1600" dirty="0">
                <a:latin typeface="Open Sans" panose="020B0606030504020204" pitchFamily="34" charset="0"/>
                <a:ea typeface="Open Sans" panose="020B0606030504020204" pitchFamily="34" charset="0"/>
                <a:cs typeface="Open Sans" panose="020B0606030504020204" pitchFamily="34" charset="0"/>
              </a:rPr>
              <a:t>Which applications would you prioritise for translation, and what is the rationale for this prioritisation?</a:t>
            </a:r>
          </a:p>
          <a:p>
            <a:pPr marL="800100" lvl="1" indent="-342900">
              <a:buFont typeface="Arial" panose="020B0604020202020204" pitchFamily="34" charset="0"/>
              <a:buChar char="•"/>
            </a:pPr>
            <a:r>
              <a:rPr lang="en-SG" altLang="en-US" sz="1600" dirty="0">
                <a:latin typeface="Open Sans" panose="020B0606030504020204" pitchFamily="34" charset="0"/>
                <a:ea typeface="Open Sans" panose="020B0606030504020204" pitchFamily="34" charset="0"/>
                <a:cs typeface="Open Sans" panose="020B0606030504020204" pitchFamily="34" charset="0"/>
              </a:rPr>
              <a:t>What could be the </a:t>
            </a:r>
            <a:r>
              <a:rPr lang="en-SG" altLang="en-US" sz="1600" b="1" dirty="0">
                <a:latin typeface="Open Sans" panose="020B0606030504020204" pitchFamily="34" charset="0"/>
                <a:ea typeface="Open Sans" panose="020B0606030504020204" pitchFamily="34" charset="0"/>
                <a:cs typeface="Open Sans" panose="020B0606030504020204" pitchFamily="34" charset="0"/>
              </a:rPr>
              <a:t>first commercial product </a:t>
            </a:r>
            <a:r>
              <a:rPr lang="en-SG" altLang="en-US" sz="1600" dirty="0">
                <a:latin typeface="Open Sans" panose="020B0606030504020204" pitchFamily="34" charset="0"/>
                <a:ea typeface="Open Sans" panose="020B0606030504020204" pitchFamily="34" charset="0"/>
                <a:cs typeface="Open Sans" panose="020B0606030504020204" pitchFamily="34" charset="0"/>
              </a:rPr>
              <a:t>arising from the platform, and what would be the proposed development pathway?</a:t>
            </a:r>
          </a:p>
          <a:p>
            <a:pPr marL="800100" lvl="1" indent="-342900">
              <a:buFont typeface="Arial" panose="020B0604020202020204" pitchFamily="34" charset="0"/>
              <a:buChar char="•"/>
            </a:pPr>
            <a:r>
              <a:rPr lang="en-SG" altLang="en-US" sz="1600" dirty="0">
                <a:latin typeface="Open Sans" panose="020B0606030504020204" pitchFamily="34" charset="0"/>
                <a:ea typeface="Open Sans" panose="020B0606030504020204" pitchFamily="34" charset="0"/>
                <a:cs typeface="Open Sans" panose="020B0606030504020204" pitchFamily="34" charset="0"/>
              </a:rPr>
              <a:t>How would the platform improve upon current practices or competing technologies in the prioritised applications?</a:t>
            </a:r>
            <a:endParaRPr kumimoji="0" lang="en-SG" sz="1600"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581581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D1A9EEE7-84A0-1605-47E6-589334080157}"/>
              </a:ext>
            </a:extLst>
          </p:cNvPr>
          <p:cNvSpPr txBox="1"/>
          <p:nvPr/>
        </p:nvSpPr>
        <p:spPr>
          <a:xfrm>
            <a:off x="78930" y="521294"/>
            <a:ext cx="11798300" cy="584775"/>
          </a:xfrm>
          <a:prstGeom prst="rect">
            <a:avLst/>
          </a:prstGeom>
          <a:noFill/>
        </p:spPr>
        <p:txBody>
          <a:bodyPr wrap="square">
            <a:spAutoFit/>
          </a:bodyPr>
          <a:lstStyle/>
          <a:p>
            <a:pPr algn="ctr"/>
            <a:r>
              <a:rPr lang="en-SG" sz="1600" i="1">
                <a:latin typeface="Open Sans" panose="020B0606030504020204" pitchFamily="34" charset="0"/>
                <a:ea typeface="Open Sans" panose="020B0606030504020204" pitchFamily="34" charset="0"/>
                <a:cs typeface="Open Sans" panose="020B0606030504020204" pitchFamily="34" charset="0"/>
              </a:rPr>
              <a:t>Note: You may expand a section across multiple slides, combine two or more sections on one slide, </a:t>
            </a:r>
          </a:p>
          <a:p>
            <a:pPr algn="ctr"/>
            <a:r>
              <a:rPr lang="en-SG" sz="1600" i="1">
                <a:latin typeface="Open Sans" panose="020B0606030504020204" pitchFamily="34" charset="0"/>
                <a:ea typeface="Open Sans" panose="020B0606030504020204" pitchFamily="34" charset="0"/>
                <a:cs typeface="Open Sans" panose="020B0606030504020204" pitchFamily="34" charset="0"/>
              </a:rPr>
              <a:t>or reorder the sections as appropriate.</a:t>
            </a:r>
          </a:p>
        </p:txBody>
      </p:sp>
      <p:sp>
        <p:nvSpPr>
          <p:cNvPr id="4" name="TextBox 3">
            <a:extLst>
              <a:ext uri="{FF2B5EF4-FFF2-40B4-BE49-F238E27FC236}">
                <a16:creationId xmlns:a16="http://schemas.microsoft.com/office/drawing/2014/main" id="{21BA9958-EE37-4845-9033-3DF7F5B3B53D}"/>
              </a:ext>
            </a:extLst>
          </p:cNvPr>
          <p:cNvSpPr txBox="1"/>
          <p:nvPr/>
        </p:nvSpPr>
        <p:spPr>
          <a:xfrm>
            <a:off x="312821" y="1120360"/>
            <a:ext cx="11403528" cy="5493812"/>
          </a:xfrm>
          <a:prstGeom prst="rect">
            <a:avLst/>
          </a:prstGeom>
          <a:noFill/>
        </p:spPr>
        <p:txBody>
          <a:bodyPr wrap="square" rtlCol="0">
            <a:spAutoFit/>
          </a:bodyPr>
          <a:lstStyle/>
          <a:p>
            <a:r>
              <a:rPr lang="en-US" altLang="en-US" sz="1350" b="1" u="sng" dirty="0">
                <a:latin typeface="Open Sans" panose="020B0606030504020204" pitchFamily="34" charset="0"/>
                <a:ea typeface="Open Sans" panose="020B0606030504020204" pitchFamily="34" charset="0"/>
                <a:cs typeface="Open Sans" panose="020B0606030504020204" pitchFamily="34" charset="0"/>
              </a:rPr>
              <a:t>Competitive Landscape &amp; Differentiation Strategy</a:t>
            </a:r>
          </a:p>
          <a:p>
            <a:endParaRPr lang="en-US" altLang="en-US" sz="1350" dirty="0">
              <a:latin typeface="Open Sans" panose="020B0606030504020204" pitchFamily="34" charset="0"/>
              <a:ea typeface="Open Sans" panose="020B0606030504020204" pitchFamily="34" charset="0"/>
              <a:cs typeface="Open Sans" panose="020B0606030504020204" pitchFamily="34" charset="0"/>
            </a:endParaRPr>
          </a:p>
          <a:p>
            <a:r>
              <a:rPr lang="en-US" altLang="en-US" sz="1350" b="1" dirty="0">
                <a:latin typeface="Open Sans" panose="020B0606030504020204" pitchFamily="34" charset="0"/>
                <a:ea typeface="Open Sans" panose="020B0606030504020204" pitchFamily="34" charset="0"/>
                <a:cs typeface="Open Sans" panose="020B0606030504020204" pitchFamily="34" charset="0"/>
              </a:rPr>
              <a:t>Current Approach and/or Standard of Care (SOC)</a:t>
            </a:r>
            <a:r>
              <a:rPr lang="en-US" altLang="en-US" sz="1350"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sz="1350" dirty="0">
                <a:latin typeface="Open Sans" panose="020B0606030504020204" pitchFamily="34" charset="0"/>
                <a:ea typeface="Open Sans" panose="020B0606030504020204" pitchFamily="34" charset="0"/>
                <a:cs typeface="Open Sans" panose="020B0606030504020204" pitchFamily="34" charset="0"/>
              </a:rPr>
              <a:t>What are the current treatments, SOC or approaches, and what are their key limitations or deficiencies?</a:t>
            </a:r>
          </a:p>
          <a:p>
            <a:pPr lvl="1"/>
            <a:endParaRPr lang="en-SG" altLang="en-US" sz="1350" dirty="0">
              <a:latin typeface="Open Sans" panose="020B0606030504020204" pitchFamily="34" charset="0"/>
              <a:ea typeface="Open Sans" panose="020B0606030504020204" pitchFamily="34" charset="0"/>
              <a:cs typeface="Open Sans" panose="020B0606030504020204" pitchFamily="34" charset="0"/>
            </a:endParaRPr>
          </a:p>
          <a:p>
            <a:r>
              <a:rPr lang="en-SG" altLang="en-US" sz="1350" b="1" dirty="0">
                <a:latin typeface="Open Sans" panose="020B0606030504020204" pitchFamily="34" charset="0"/>
                <a:ea typeface="Open Sans" panose="020B0606030504020204" pitchFamily="34" charset="0"/>
                <a:cs typeface="Open Sans" panose="020B0606030504020204" pitchFamily="34" charset="0"/>
              </a:rPr>
              <a:t>Competitive Landscape and Development Pipeline:</a:t>
            </a:r>
          </a:p>
          <a:p>
            <a:pPr marL="742950" lvl="1" indent="-285750">
              <a:buFont typeface="Arial" panose="020B0604020202020204" pitchFamily="34" charset="0"/>
              <a:buChar char="•"/>
            </a:pPr>
            <a:r>
              <a:rPr lang="en-SG" sz="1350" dirty="0">
                <a:effectLst/>
                <a:latin typeface="Open Sans" panose="020B0606030504020204" pitchFamily="34" charset="0"/>
                <a:ea typeface="Open Sans" panose="020B0606030504020204" pitchFamily="34" charset="0"/>
                <a:cs typeface="Open Sans" panose="020B0606030504020204" pitchFamily="34" charset="0"/>
              </a:rPr>
              <a:t>Is this a first-in-class approach? If not, what alternative or competing products and technologies are marketed or under development?</a:t>
            </a:r>
          </a:p>
          <a:p>
            <a:pPr marL="742950" lvl="1" indent="-285750">
              <a:buFont typeface="Arial" panose="020B0604020202020204" pitchFamily="34" charset="0"/>
              <a:buChar char="•"/>
            </a:pPr>
            <a:r>
              <a:rPr lang="en-SG" sz="1350" dirty="0">
                <a:effectLst/>
                <a:latin typeface="Open Sans" panose="020B0606030504020204" pitchFamily="34" charset="0"/>
                <a:ea typeface="Open Sans" panose="020B0606030504020204" pitchFamily="34" charset="0"/>
                <a:cs typeface="Open Sans" panose="020B0606030504020204" pitchFamily="34" charset="0"/>
              </a:rPr>
              <a:t>Describe the relevant marketed products, clinical-stage and preclinical programmes, and competing technologies. Where applicable, consider:</a:t>
            </a:r>
          </a:p>
          <a:p>
            <a:pPr marL="1257300" lvl="2" indent="-342900">
              <a:buFont typeface="Arial" panose="020B0604020202020204" pitchFamily="34" charset="0"/>
              <a:buChar char="•"/>
            </a:pPr>
            <a:r>
              <a:rPr lang="en-SG" sz="1350" dirty="0">
                <a:effectLst/>
                <a:latin typeface="Open Sans" panose="020B0606030504020204" pitchFamily="34" charset="0"/>
                <a:ea typeface="Open Sans" panose="020B0606030504020204" pitchFamily="34" charset="0"/>
                <a:cs typeface="Open Sans" panose="020B0606030504020204" pitchFamily="34" charset="0"/>
              </a:rPr>
              <a:t>Same target and/or similar approach, same indication: direct competitors pursuing the same biological target, mechanism or therapeutic approach for the same disease.</a:t>
            </a:r>
          </a:p>
          <a:p>
            <a:pPr marL="1257300" lvl="2" indent="-342900">
              <a:buFont typeface="Arial" panose="020B0604020202020204" pitchFamily="34" charset="0"/>
              <a:buChar char="•"/>
            </a:pPr>
            <a:r>
              <a:rPr lang="en-SG" sz="1350" dirty="0">
                <a:effectLst/>
                <a:latin typeface="Open Sans" panose="020B0606030504020204" pitchFamily="34" charset="0"/>
                <a:ea typeface="Open Sans" panose="020B0606030504020204" pitchFamily="34" charset="0"/>
                <a:cs typeface="Open Sans" panose="020B0606030504020204" pitchFamily="34" charset="0"/>
              </a:rPr>
              <a:t>Same target, different indication: programmes that provide validation, safety or development precedent for the target in other diseases.</a:t>
            </a:r>
          </a:p>
          <a:p>
            <a:pPr marL="1257300" lvl="2" indent="-342900">
              <a:buFont typeface="Arial" panose="020B0604020202020204" pitchFamily="34" charset="0"/>
              <a:buChar char="•"/>
            </a:pPr>
            <a:r>
              <a:rPr lang="en-SG" sz="1350" dirty="0">
                <a:effectLst/>
                <a:latin typeface="Open Sans" panose="020B0606030504020204" pitchFamily="34" charset="0"/>
                <a:ea typeface="Open Sans" panose="020B0606030504020204" pitchFamily="34" charset="0"/>
                <a:cs typeface="Open Sans" panose="020B0606030504020204" pitchFamily="34" charset="0"/>
              </a:rPr>
              <a:t>Different target, same indication: alternative targets, pathways or mechanisms being pursued for the same disease.</a:t>
            </a:r>
          </a:p>
          <a:p>
            <a:pPr marL="1257300" lvl="2" indent="-342900">
              <a:buFont typeface="Arial" panose="020B0604020202020204" pitchFamily="34" charset="0"/>
              <a:buChar char="•"/>
            </a:pPr>
            <a:r>
              <a:rPr lang="en-SG" sz="1350" dirty="0">
                <a:effectLst/>
                <a:latin typeface="Open Sans" panose="020B0606030504020204" pitchFamily="34" charset="0"/>
                <a:ea typeface="Open Sans" panose="020B0606030504020204" pitchFamily="34" charset="0"/>
                <a:cs typeface="Open Sans" panose="020B0606030504020204" pitchFamily="34" charset="0"/>
              </a:rPr>
              <a:t>Alternative approaches addressing the same unmet need: including different therapeutic modalities or competing platform technologies.</a:t>
            </a:r>
          </a:p>
          <a:p>
            <a:pPr marL="800100" lvl="1" indent="-342900">
              <a:buFont typeface="Arial" panose="020B0604020202020204" pitchFamily="34" charset="0"/>
              <a:buChar char="•"/>
            </a:pPr>
            <a:r>
              <a:rPr lang="en-SG" sz="1350" dirty="0">
                <a:effectLst/>
                <a:latin typeface="Open Sans" panose="020B0606030504020204" pitchFamily="34" charset="0"/>
                <a:ea typeface="Open Sans" panose="020B0606030504020204" pitchFamily="34" charset="0"/>
                <a:cs typeface="Open Sans" panose="020B0606030504020204" pitchFamily="34" charset="0"/>
              </a:rPr>
              <a:t>What are their development stages, reported performance and key limitations?</a:t>
            </a:r>
          </a:p>
          <a:p>
            <a:pPr marL="342900" indent="-342900">
              <a:buFont typeface="Arial" panose="020B0604020202020204" pitchFamily="34" charset="0"/>
              <a:buChar char="•"/>
            </a:pPr>
            <a:endParaRPr lang="en-US" altLang="en-US" sz="1350" b="1" dirty="0">
              <a:latin typeface="Open Sans" panose="020B0606030504020204" pitchFamily="34" charset="0"/>
              <a:ea typeface="Open Sans" panose="020B0606030504020204" pitchFamily="34" charset="0"/>
              <a:cs typeface="Open Sans" panose="020B0606030504020204" pitchFamily="34" charset="0"/>
            </a:endParaRPr>
          </a:p>
          <a:p>
            <a:r>
              <a:rPr lang="en-SG" sz="1350" b="1" dirty="0">
                <a:latin typeface="Open Sans" panose="020B0606030504020204" pitchFamily="34" charset="0"/>
                <a:ea typeface="Open Sans" panose="020B0606030504020204" pitchFamily="34" charset="0"/>
                <a:cs typeface="Open Sans" panose="020B0606030504020204" pitchFamily="34" charset="0"/>
              </a:rPr>
              <a:t>Differentiation Strategy:</a:t>
            </a:r>
          </a:p>
          <a:p>
            <a:pPr marL="800100" lvl="1" indent="-342900">
              <a:buFont typeface="Arial" panose="020B0604020202020204" pitchFamily="34" charset="0"/>
              <a:buChar char="•"/>
            </a:pPr>
            <a:r>
              <a:rPr lang="en-SG" sz="1350" dirty="0">
                <a:latin typeface="Open Sans" panose="020B0606030504020204" pitchFamily="34" charset="0"/>
                <a:ea typeface="Open Sans" panose="020B0606030504020204" pitchFamily="34" charset="0"/>
                <a:cs typeface="Open Sans" panose="020B0606030504020204" pitchFamily="34" charset="0"/>
              </a:rPr>
              <a:t>What is the unique value proposition and competitive advantage of the proposed asset or platform compared with the current SOC and other products or technologies in development?</a:t>
            </a:r>
          </a:p>
          <a:p>
            <a:pPr marL="800100" lvl="1" indent="-342900">
              <a:buFont typeface="Arial" panose="020B0604020202020204" pitchFamily="34" charset="0"/>
              <a:buChar char="•"/>
            </a:pPr>
            <a:r>
              <a:rPr lang="en-SG" sz="1350" dirty="0">
                <a:latin typeface="Open Sans" panose="020B0606030504020204" pitchFamily="34" charset="0"/>
                <a:ea typeface="Open Sans" panose="020B0606030504020204" pitchFamily="34" charset="0"/>
                <a:cs typeface="Open Sans" panose="020B0606030504020204" pitchFamily="34" charset="0"/>
              </a:rPr>
              <a:t>How will it differentiate in areas such as efficacy, safety, patient population, durability of response, route or frequency of administration, scalability or cost?</a:t>
            </a:r>
          </a:p>
          <a:p>
            <a:pPr marL="800100" lvl="1" indent="-342900">
              <a:buFont typeface="Arial" panose="020B0604020202020204" pitchFamily="34" charset="0"/>
              <a:buChar char="•"/>
            </a:pPr>
            <a:r>
              <a:rPr lang="en-SG" sz="1350" dirty="0">
                <a:latin typeface="Open Sans" panose="020B0606030504020204" pitchFamily="34" charset="0"/>
                <a:ea typeface="Open Sans" panose="020B0606030504020204" pitchFamily="34" charset="0"/>
                <a:cs typeface="Open Sans" panose="020B0606030504020204" pitchFamily="34" charset="0"/>
              </a:rPr>
              <a:t>Is the proposed differentiation supported by head-to-head comparisons? If not, what comparative experiments are planned, and what outcomes would demonstrate meaningful differentiation?</a:t>
            </a:r>
          </a:p>
        </p:txBody>
      </p:sp>
    </p:spTree>
    <p:extLst>
      <p:ext uri="{BB962C8B-B14F-4D97-AF65-F5344CB8AC3E}">
        <p14:creationId xmlns:p14="http://schemas.microsoft.com/office/powerpoint/2010/main" val="476152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BE2BAE7A-B0DD-CC01-3D33-B7930AEDF6A2}"/>
              </a:ext>
            </a:extLst>
          </p:cNvPr>
          <p:cNvSpPr txBox="1"/>
          <p:nvPr/>
        </p:nvSpPr>
        <p:spPr>
          <a:xfrm>
            <a:off x="78930" y="521294"/>
            <a:ext cx="11798300" cy="584775"/>
          </a:xfrm>
          <a:prstGeom prst="rect">
            <a:avLst/>
          </a:prstGeom>
          <a:noFill/>
        </p:spPr>
        <p:txBody>
          <a:bodyPr wrap="square">
            <a:spAutoFit/>
          </a:bodyPr>
          <a:lstStyle/>
          <a:p>
            <a:pPr algn="ctr"/>
            <a:r>
              <a:rPr lang="en-SG" sz="1600" i="1">
                <a:latin typeface="Open Sans" panose="020B0606030504020204" pitchFamily="34" charset="0"/>
                <a:ea typeface="Open Sans" panose="020B0606030504020204" pitchFamily="34" charset="0"/>
                <a:cs typeface="Open Sans" panose="020B0606030504020204" pitchFamily="34" charset="0"/>
              </a:rPr>
              <a:t>Note: You may expand a section across multiple slides, combine two or more sections on one slide, </a:t>
            </a:r>
          </a:p>
          <a:p>
            <a:pPr algn="ctr"/>
            <a:r>
              <a:rPr lang="en-SG" sz="1600" i="1">
                <a:latin typeface="Open Sans" panose="020B0606030504020204" pitchFamily="34" charset="0"/>
                <a:ea typeface="Open Sans" panose="020B0606030504020204" pitchFamily="34" charset="0"/>
                <a:cs typeface="Open Sans" panose="020B0606030504020204" pitchFamily="34" charset="0"/>
              </a:rPr>
              <a:t>or reorder the sections as appropriate.</a:t>
            </a:r>
          </a:p>
        </p:txBody>
      </p:sp>
      <p:sp>
        <p:nvSpPr>
          <p:cNvPr id="5" name="TextBox 4">
            <a:extLst>
              <a:ext uri="{FF2B5EF4-FFF2-40B4-BE49-F238E27FC236}">
                <a16:creationId xmlns:a16="http://schemas.microsoft.com/office/drawing/2014/main" id="{711728E2-22D4-E5CE-BC50-805D05106166}"/>
              </a:ext>
            </a:extLst>
          </p:cNvPr>
          <p:cNvSpPr txBox="1"/>
          <p:nvPr/>
        </p:nvSpPr>
        <p:spPr>
          <a:xfrm>
            <a:off x="314769" y="1293927"/>
            <a:ext cx="11389547" cy="4524315"/>
          </a:xfrm>
          <a:prstGeom prst="rect">
            <a:avLst/>
          </a:prstGeom>
          <a:noFill/>
        </p:spPr>
        <p:txBody>
          <a:bodyPr wrap="square" rtlCol="0">
            <a:spAutoFit/>
          </a:bodyPr>
          <a:lstStyle/>
          <a:p>
            <a:r>
              <a:rPr lang="en-SG" altLang="en-US" b="1" u="sng">
                <a:latin typeface="Open Sans" panose="020B0606030504020204" pitchFamily="34" charset="0"/>
                <a:ea typeface="Open Sans" panose="020B0606030504020204" pitchFamily="34" charset="0"/>
                <a:cs typeface="Open Sans" panose="020B0606030504020204" pitchFamily="34" charset="0"/>
              </a:rPr>
              <a:t>Intellectual Property (IP) Position</a:t>
            </a:r>
          </a:p>
          <a:p>
            <a:r>
              <a:rPr lang="en-SG" altLang="en-US" i="1">
                <a:latin typeface="Open Sans" panose="020B0606030504020204" pitchFamily="34" charset="0"/>
                <a:ea typeface="Open Sans" panose="020B0606030504020204" pitchFamily="34" charset="0"/>
                <a:cs typeface="Open Sans" panose="020B0606030504020204" pitchFamily="34" charset="0"/>
              </a:rPr>
              <a:t>Please approach your Innovation and Enterprise Office (IEO) for advice in this section if needed.</a:t>
            </a:r>
          </a:p>
          <a:p>
            <a:endParaRPr lang="en-SG" altLang="en-US" b="1">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a:latin typeface="Open Sans" panose="020B0606030504020204" pitchFamily="34" charset="0"/>
                <a:ea typeface="Open Sans" panose="020B0606030504020204" pitchFamily="34" charset="0"/>
                <a:cs typeface="Open Sans" panose="020B0606030504020204" pitchFamily="34" charset="0"/>
              </a:rPr>
              <a:t>Current IP Situation: </a:t>
            </a:r>
          </a:p>
          <a:p>
            <a:pPr marL="742950" lvl="1" indent="-285750">
              <a:buFont typeface="Arial" panose="020B0604020202020204" pitchFamily="34" charset="0"/>
              <a:buChar char="•"/>
            </a:pPr>
            <a:r>
              <a:rPr lang="en-SG" altLang="en-US">
                <a:latin typeface="Open Sans" panose="020B0606030504020204" pitchFamily="34" charset="0"/>
                <a:ea typeface="Open Sans" panose="020B0606030504020204" pitchFamily="34" charset="0"/>
                <a:cs typeface="Open Sans" panose="020B0606030504020204" pitchFamily="34" charset="0"/>
              </a:rPr>
              <a:t>Describe the current IP situation e.g. filing status, ownership, </a:t>
            </a:r>
            <a:r>
              <a:rPr lang="en-SG">
                <a:latin typeface="Open Sans" panose="020B0606030504020204" pitchFamily="34" charset="0"/>
                <a:ea typeface="Open Sans" panose="020B0606030504020204" pitchFamily="34" charset="0"/>
                <a:cs typeface="Open Sans" panose="020B0606030504020204" pitchFamily="34" charset="0"/>
              </a:rPr>
              <a:t>IEO </a:t>
            </a:r>
            <a:r>
              <a:rPr lang="en-SG" altLang="en-US">
                <a:latin typeface="Open Sans" panose="020B0606030504020204" pitchFamily="34" charset="0"/>
                <a:ea typeface="Open Sans" panose="020B0606030504020204" pitchFamily="34" charset="0"/>
                <a:cs typeface="Open Sans" panose="020B0606030504020204" pitchFamily="34" charset="0"/>
              </a:rPr>
              <a:t>involved</a:t>
            </a:r>
          </a:p>
          <a:p>
            <a:pPr marL="285750" indent="-285750">
              <a:buFont typeface="Arial" panose="020B0604020202020204" pitchFamily="34" charset="0"/>
              <a:buChar char="•"/>
            </a:pPr>
            <a:endParaRPr lang="en-SG" altLang="en-US">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a:latin typeface="Open Sans" panose="020B0606030504020204" pitchFamily="34" charset="0"/>
                <a:ea typeface="Open Sans" panose="020B0606030504020204" pitchFamily="34" charset="0"/>
                <a:cs typeface="Open Sans" panose="020B0606030504020204" pitchFamily="34" charset="0"/>
              </a:rPr>
              <a:t>IP Strategy: </a:t>
            </a:r>
          </a:p>
          <a:p>
            <a:pPr marL="742950" lvl="1" indent="-285750">
              <a:buFont typeface="Arial" panose="020B0604020202020204" pitchFamily="34" charset="0"/>
              <a:buChar char="•"/>
            </a:pPr>
            <a:r>
              <a:rPr lang="en-SG" altLang="en-US">
                <a:latin typeface="Open Sans" panose="020B0606030504020204" pitchFamily="34" charset="0"/>
                <a:ea typeface="Open Sans" panose="020B0606030504020204" pitchFamily="34" charset="0"/>
                <a:cs typeface="Open Sans" panose="020B0606030504020204" pitchFamily="34" charset="0"/>
              </a:rPr>
              <a:t>What is the IP strategy?</a:t>
            </a:r>
          </a:p>
          <a:p>
            <a:pPr marL="742950" lvl="1" indent="-285750">
              <a:buFont typeface="Arial" panose="020B0604020202020204" pitchFamily="34" charset="0"/>
              <a:buChar char="•"/>
            </a:pPr>
            <a:r>
              <a:rPr lang="en-SG" altLang="en-US">
                <a:latin typeface="Open Sans" panose="020B0606030504020204" pitchFamily="34" charset="0"/>
                <a:ea typeface="Open Sans" panose="020B0606030504020204" pitchFamily="34" charset="0"/>
                <a:cs typeface="Open Sans" panose="020B0606030504020204" pitchFamily="34" charset="0"/>
              </a:rPr>
              <a:t>How does the proposed work support the IP strategy? </a:t>
            </a:r>
          </a:p>
          <a:p>
            <a:pPr marL="285750" indent="-285750">
              <a:buFont typeface="Arial" panose="020B0604020202020204" pitchFamily="34" charset="0"/>
              <a:buChar char="•"/>
            </a:pPr>
            <a:endParaRPr lang="en-SG" altLang="en-US">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a:latin typeface="Open Sans" panose="020B0606030504020204" pitchFamily="34" charset="0"/>
                <a:ea typeface="Open Sans" panose="020B0606030504020204" pitchFamily="34" charset="0"/>
                <a:cs typeface="Open Sans" panose="020B0606030504020204" pitchFamily="34" charset="0"/>
              </a:rPr>
              <a:t>Foreground IP</a:t>
            </a:r>
            <a:r>
              <a:rPr lang="en-SG" altLang="en-US">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a:latin typeface="Open Sans" panose="020B0606030504020204" pitchFamily="34" charset="0"/>
                <a:ea typeface="Open Sans" panose="020B0606030504020204" pitchFamily="34" charset="0"/>
                <a:cs typeface="Open Sans" panose="020B0606030504020204" pitchFamily="34" charset="0"/>
              </a:rPr>
              <a:t>What foreground IP will be generated from this project?</a:t>
            </a:r>
          </a:p>
          <a:p>
            <a:pPr marL="742950" lvl="1" indent="-285750">
              <a:buFont typeface="Arial" panose="020B0604020202020204" pitchFamily="34" charset="0"/>
              <a:buChar char="•"/>
            </a:pPr>
            <a:endParaRPr lang="en-SG" altLang="en-US">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a:latin typeface="Open Sans" panose="020B0606030504020204" pitchFamily="34" charset="0"/>
                <a:ea typeface="Open Sans" panose="020B0606030504020204" pitchFamily="34" charset="0"/>
                <a:cs typeface="Open Sans" panose="020B0606030504020204" pitchFamily="34" charset="0"/>
              </a:rPr>
              <a:t>Freedom to Operate (FTO):</a:t>
            </a:r>
            <a:r>
              <a:rPr lang="en-SG" altLang="en-US">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a:latin typeface="Open Sans" panose="020B0606030504020204" pitchFamily="34" charset="0"/>
                <a:ea typeface="Open Sans" panose="020B0606030504020204" pitchFamily="34" charset="0"/>
                <a:cs typeface="Open Sans" panose="020B0606030504020204" pitchFamily="34" charset="0"/>
              </a:rPr>
              <a:t>To the best of your knowledge, are there any potential encumbrances or limitations on FTO?</a:t>
            </a:r>
          </a:p>
          <a:p>
            <a:pPr marL="742950" lvl="1" indent="-285750">
              <a:buFont typeface="Arial" panose="020B0604020202020204" pitchFamily="34" charset="0"/>
              <a:buChar char="•"/>
            </a:pPr>
            <a:r>
              <a:rPr lang="en-SG" altLang="en-US">
                <a:latin typeface="Open Sans" panose="020B0606030504020204" pitchFamily="34" charset="0"/>
                <a:ea typeface="Open Sans" panose="020B0606030504020204" pitchFamily="34" charset="0"/>
                <a:cs typeface="Open Sans" panose="020B0606030504020204" pitchFamily="34" charset="0"/>
              </a:rPr>
              <a:t>For e.g., are there previous patent filings from other research groups and/or companies?</a:t>
            </a:r>
          </a:p>
        </p:txBody>
      </p:sp>
    </p:spTree>
    <p:extLst>
      <p:ext uri="{BB962C8B-B14F-4D97-AF65-F5344CB8AC3E}">
        <p14:creationId xmlns:p14="http://schemas.microsoft.com/office/powerpoint/2010/main" val="1364322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C433E36C-3709-D170-2A20-85FD2D6BB2D0}"/>
              </a:ext>
            </a:extLst>
          </p:cNvPr>
          <p:cNvSpPr txBox="1"/>
          <p:nvPr/>
        </p:nvSpPr>
        <p:spPr>
          <a:xfrm>
            <a:off x="78930" y="521294"/>
            <a:ext cx="11798300" cy="584775"/>
          </a:xfrm>
          <a:prstGeom prst="rect">
            <a:avLst/>
          </a:prstGeom>
          <a:noFill/>
        </p:spPr>
        <p:txBody>
          <a:bodyPr wrap="square">
            <a:spAutoFit/>
          </a:bodyPr>
          <a:lstStyle/>
          <a:p>
            <a:pPr algn="ctr"/>
            <a:r>
              <a:rPr lang="en-SG" sz="1600" i="1">
                <a:latin typeface="Open Sans" panose="020B0606030504020204" pitchFamily="34" charset="0"/>
                <a:ea typeface="Open Sans" panose="020B0606030504020204" pitchFamily="34" charset="0"/>
                <a:cs typeface="Open Sans" panose="020B0606030504020204" pitchFamily="34" charset="0"/>
              </a:rPr>
              <a:t>Note: You may expand a section across multiple slides, combine two or more sections on one slide, </a:t>
            </a:r>
          </a:p>
          <a:p>
            <a:pPr algn="ctr"/>
            <a:r>
              <a:rPr lang="en-SG" sz="1600" i="1">
                <a:latin typeface="Open Sans" panose="020B0606030504020204" pitchFamily="34" charset="0"/>
                <a:ea typeface="Open Sans" panose="020B0606030504020204" pitchFamily="34" charset="0"/>
                <a:cs typeface="Open Sans" panose="020B0606030504020204" pitchFamily="34" charset="0"/>
              </a:rPr>
              <a:t>or reorder the sections as appropriate.</a:t>
            </a:r>
          </a:p>
        </p:txBody>
      </p:sp>
      <p:sp>
        <p:nvSpPr>
          <p:cNvPr id="5" name="TextBox 4">
            <a:extLst>
              <a:ext uri="{FF2B5EF4-FFF2-40B4-BE49-F238E27FC236}">
                <a16:creationId xmlns:a16="http://schemas.microsoft.com/office/drawing/2014/main" id="{41647B2C-D70B-6A6C-E711-490530BC57D3}"/>
              </a:ext>
            </a:extLst>
          </p:cNvPr>
          <p:cNvSpPr txBox="1"/>
          <p:nvPr/>
        </p:nvSpPr>
        <p:spPr>
          <a:xfrm>
            <a:off x="314770" y="1156336"/>
            <a:ext cx="11389550" cy="5493812"/>
          </a:xfrm>
          <a:prstGeom prst="rect">
            <a:avLst/>
          </a:prstGeom>
          <a:noFill/>
        </p:spPr>
        <p:txBody>
          <a:bodyPr wrap="square" rtlCol="0">
            <a:spAutoFit/>
          </a:bodyPr>
          <a:lstStyle/>
          <a:p>
            <a:r>
              <a:rPr lang="en-SG" altLang="en-US" sz="1300" b="1" u="sng">
                <a:latin typeface="Open Sans" panose="020B0606030504020204" pitchFamily="34" charset="0"/>
                <a:ea typeface="Open Sans" panose="020B0606030504020204" pitchFamily="34" charset="0"/>
                <a:cs typeface="Open Sans" panose="020B0606030504020204" pitchFamily="34" charset="0"/>
              </a:rPr>
              <a:t>Translation Strategy</a:t>
            </a:r>
            <a:r>
              <a:rPr lang="en-SG" altLang="en-US" sz="1300">
                <a:latin typeface="Open Sans" panose="020B0606030504020204" pitchFamily="34" charset="0"/>
                <a:ea typeface="Open Sans" panose="020B0606030504020204" pitchFamily="34" charset="0"/>
                <a:cs typeface="Open Sans" panose="020B0606030504020204" pitchFamily="34" charset="0"/>
              </a:rPr>
              <a:t> (</a:t>
            </a:r>
            <a:r>
              <a:rPr lang="en-SG" altLang="en-US" sz="1300" i="1">
                <a:latin typeface="Open Sans" panose="020B0606030504020204" pitchFamily="34" charset="0"/>
                <a:ea typeface="Open Sans" panose="020B0606030504020204" pitchFamily="34" charset="0"/>
                <a:cs typeface="Open Sans" panose="020B0606030504020204" pitchFamily="34" charset="0"/>
              </a:rPr>
              <a:t>Please answer these questions to the best of your knowledge.)</a:t>
            </a:r>
          </a:p>
          <a:p>
            <a:endParaRPr lang="en-SG" altLang="en-US" sz="130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a:latin typeface="Open Sans" panose="020B0606030504020204" pitchFamily="34" charset="0"/>
                <a:ea typeface="Open Sans" panose="020B0606030504020204" pitchFamily="34" charset="0"/>
                <a:cs typeface="Open Sans" panose="020B0606030504020204" pitchFamily="34" charset="0"/>
              </a:rPr>
              <a:t>Translation Vision: </a:t>
            </a:r>
          </a:p>
          <a:p>
            <a:pPr marL="742950" lvl="1"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Describe how the product will be translated, including the potential translation pathway (e.g. spinoff, licensing, industry partnership)</a:t>
            </a:r>
          </a:p>
          <a:p>
            <a:pPr marL="285750" indent="-285750">
              <a:buFont typeface="Arial" panose="020B0604020202020204" pitchFamily="34" charset="0"/>
              <a:buChar char="•"/>
            </a:pPr>
            <a:endParaRPr lang="en-SG" altLang="en-US" sz="130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a:latin typeface="Open Sans" panose="020B0606030504020204" pitchFamily="34" charset="0"/>
                <a:ea typeface="Open Sans" panose="020B0606030504020204" pitchFamily="34" charset="0"/>
                <a:cs typeface="Open Sans" panose="020B0606030504020204" pitchFamily="34" charset="0"/>
              </a:rPr>
              <a:t>Risk Factors: </a:t>
            </a:r>
          </a:p>
          <a:p>
            <a:pPr marL="742950" lvl="1"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Highlight the risk factors for translation (e.g. technical and regulatory barriers, market uncertainty, and implementation risk) </a:t>
            </a:r>
          </a:p>
          <a:p>
            <a:pPr marL="742950" lvl="1"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What are the proposed steps to mitigate these risks?</a:t>
            </a:r>
          </a:p>
          <a:p>
            <a:pPr lvl="1"/>
            <a:endParaRPr lang="en-SG" altLang="en-US" sz="130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a:latin typeface="Open Sans" panose="020B0606030504020204" pitchFamily="34" charset="0"/>
                <a:ea typeface="Open Sans" panose="020B0606030504020204" pitchFamily="34" charset="0"/>
                <a:cs typeface="Open Sans" panose="020B0606030504020204" pitchFamily="34" charset="0"/>
              </a:rPr>
              <a:t>Team</a:t>
            </a:r>
            <a:r>
              <a:rPr lang="en-SG" altLang="en-US" sz="130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What are the competencies of the team, and how do they contribute to the objectives?</a:t>
            </a:r>
          </a:p>
          <a:p>
            <a:pPr marL="742950" lvl="1"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For a spinoff, elaborate on the experience and track record of the newco team</a:t>
            </a:r>
          </a:p>
          <a:p>
            <a:pPr marL="742950" lvl="1" indent="-285750">
              <a:buFont typeface="Arial" panose="020B0604020202020204" pitchFamily="34" charset="0"/>
              <a:buChar char="•"/>
            </a:pPr>
            <a:endParaRPr lang="en-SG" altLang="en-US" sz="130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a:latin typeface="Open Sans" panose="020B0606030504020204" pitchFamily="34" charset="0"/>
                <a:ea typeface="Open Sans" panose="020B0606030504020204" pitchFamily="34" charset="0"/>
                <a:cs typeface="Open Sans" panose="020B0606030504020204" pitchFamily="34" charset="0"/>
              </a:rPr>
              <a:t>Potential Investors or Partners: </a:t>
            </a:r>
          </a:p>
          <a:p>
            <a:pPr marL="742950" lvl="1"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Who are the potential investors or partners?</a:t>
            </a:r>
          </a:p>
          <a:p>
            <a:pPr marL="742950" lvl="1"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Has the team spoken to potential investors or pharma partners?</a:t>
            </a:r>
          </a:p>
          <a:p>
            <a:pPr marL="742950" lvl="1" indent="-285750">
              <a:buFont typeface="Arial" panose="020B0604020202020204" pitchFamily="34" charset="0"/>
              <a:buChar char="•"/>
            </a:pPr>
            <a:endParaRPr lang="en-SG" altLang="en-US" sz="130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a:latin typeface="Open Sans" panose="020B0606030504020204" pitchFamily="34" charset="0"/>
                <a:ea typeface="Open Sans" panose="020B0606030504020204" pitchFamily="34" charset="0"/>
                <a:cs typeface="Open Sans" panose="020B0606030504020204" pitchFamily="34" charset="0"/>
              </a:rPr>
              <a:t>What are the Key Questions to Address for Translation?</a:t>
            </a:r>
          </a:p>
          <a:p>
            <a:pPr marL="742950" lvl="1"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What do you think would be required to bring the project towards translation (i.e. towards a spinoff, licensing, or partnering)? For e.g.</a:t>
            </a:r>
          </a:p>
          <a:p>
            <a:pPr marL="1200150" lvl="2"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At what point in the development stage would the technology be ready for translation?</a:t>
            </a:r>
          </a:p>
          <a:p>
            <a:pPr marL="1200150" lvl="2"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What are the key datapoints that would be needed by potential investors?</a:t>
            </a:r>
          </a:p>
          <a:p>
            <a:pPr marL="1200150" lvl="2"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Does these proposed datapoints address the proposed TPP and differentiation strategy?</a:t>
            </a:r>
          </a:p>
          <a:p>
            <a:pPr marL="1200150" lvl="2"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What are the uncertainties to address?</a:t>
            </a:r>
          </a:p>
          <a:p>
            <a:pPr marL="285750" indent="-285750">
              <a:buFont typeface="Arial" panose="020B0604020202020204" pitchFamily="34" charset="0"/>
              <a:buChar char="•"/>
            </a:pPr>
            <a:endParaRPr lang="en-SG" altLang="en-US" sz="1300" b="1">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a:latin typeface="Open Sans" panose="020B0606030504020204" pitchFamily="34" charset="0"/>
                <a:ea typeface="Open Sans" panose="020B0606030504020204" pitchFamily="34" charset="0"/>
                <a:cs typeface="Open Sans" panose="020B0606030504020204" pitchFamily="34" charset="0"/>
              </a:rPr>
              <a:t>Value Inflection Points</a:t>
            </a:r>
            <a:r>
              <a:rPr lang="en-SG" altLang="en-US" sz="1300" b="1" baseline="30000">
                <a:latin typeface="Open Sans" panose="020B0606030504020204" pitchFamily="34" charset="0"/>
                <a:ea typeface="Open Sans" panose="020B0606030504020204" pitchFamily="34" charset="0"/>
                <a:cs typeface="Open Sans" panose="020B0606030504020204" pitchFamily="34" charset="0"/>
              </a:rPr>
              <a:t>1</a:t>
            </a:r>
            <a:r>
              <a:rPr lang="en-SG" altLang="en-US" sz="130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sz="1300">
                <a:latin typeface="Open Sans" panose="020B0606030504020204" pitchFamily="34" charset="0"/>
                <a:ea typeface="Open Sans" panose="020B0606030504020204" pitchFamily="34" charset="0"/>
                <a:cs typeface="Open Sans" panose="020B0606030504020204" pitchFamily="34" charset="0"/>
              </a:rPr>
              <a:t>What are the value inflection points along the translation pathway that would help demonstrate progress and/or reduce uncertainty? (e.g. achieving in vitro, in vivo, and/or clinical proof of concept)</a:t>
            </a:r>
          </a:p>
        </p:txBody>
      </p:sp>
      <p:sp>
        <p:nvSpPr>
          <p:cNvPr id="6" name="TextBox 5">
            <a:extLst>
              <a:ext uri="{FF2B5EF4-FFF2-40B4-BE49-F238E27FC236}">
                <a16:creationId xmlns:a16="http://schemas.microsoft.com/office/drawing/2014/main" id="{97DFC4E4-B195-DE11-8B52-0F9E8ACB23FC}"/>
              </a:ext>
            </a:extLst>
          </p:cNvPr>
          <p:cNvSpPr txBox="1"/>
          <p:nvPr/>
        </p:nvSpPr>
        <p:spPr>
          <a:xfrm>
            <a:off x="6737684" y="6373666"/>
            <a:ext cx="4581302" cy="400110"/>
          </a:xfrm>
          <a:prstGeom prst="rect">
            <a:avLst/>
          </a:prstGeom>
          <a:noFill/>
        </p:spPr>
        <p:txBody>
          <a:bodyPr wrap="square">
            <a:spAutoFit/>
          </a:bodyPr>
          <a:lstStyle/>
          <a:p>
            <a:r>
              <a:rPr lang="en-SG" sz="1000" baseline="30000">
                <a:latin typeface="Open Sans" panose="020B0606030504020204" pitchFamily="34" charset="0"/>
                <a:ea typeface="Open Sans" panose="020B0606030504020204" pitchFamily="34" charset="0"/>
                <a:cs typeface="Open Sans" panose="020B0606030504020204" pitchFamily="34" charset="0"/>
              </a:rPr>
              <a:t>1</a:t>
            </a:r>
            <a:r>
              <a:rPr lang="en-SG" sz="1000">
                <a:latin typeface="Open Sans" panose="020B0606030504020204" pitchFamily="34" charset="0"/>
                <a:ea typeface="Open Sans" panose="020B0606030504020204" pitchFamily="34" charset="0"/>
                <a:cs typeface="Open Sans" panose="020B0606030504020204" pitchFamily="34" charset="0"/>
              </a:rPr>
              <a:t>A value inflection point is a milestone that substantially increases the valuation of your asset or platform once you have reached it.</a:t>
            </a:r>
          </a:p>
        </p:txBody>
      </p:sp>
    </p:spTree>
    <p:extLst>
      <p:ext uri="{BB962C8B-B14F-4D97-AF65-F5344CB8AC3E}">
        <p14:creationId xmlns:p14="http://schemas.microsoft.com/office/powerpoint/2010/main" val="146017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3D271F89-27A9-B4FC-86DF-0610441E880B}"/>
              </a:ext>
            </a:extLst>
          </p:cNvPr>
          <p:cNvSpPr txBox="1"/>
          <p:nvPr/>
        </p:nvSpPr>
        <p:spPr>
          <a:xfrm>
            <a:off x="78930" y="521294"/>
            <a:ext cx="11798300" cy="584775"/>
          </a:xfrm>
          <a:prstGeom prst="rect">
            <a:avLst/>
          </a:prstGeom>
          <a:noFill/>
        </p:spPr>
        <p:txBody>
          <a:bodyPr wrap="square">
            <a:spAutoFit/>
          </a:bodyPr>
          <a:lstStyle/>
          <a:p>
            <a:pPr algn="ctr"/>
            <a:r>
              <a:rPr lang="en-SG" sz="1600" i="1">
                <a:latin typeface="Open Sans" panose="020B0606030504020204" pitchFamily="34" charset="0"/>
                <a:ea typeface="Open Sans" panose="020B0606030504020204" pitchFamily="34" charset="0"/>
                <a:cs typeface="Open Sans" panose="020B0606030504020204" pitchFamily="34" charset="0"/>
              </a:rPr>
              <a:t>Note: You may expand a section across multiple slides, combine two or more sections on one slide, </a:t>
            </a:r>
          </a:p>
          <a:p>
            <a:pPr algn="ctr"/>
            <a:r>
              <a:rPr lang="en-SG" sz="1600" i="1">
                <a:latin typeface="Open Sans" panose="020B0606030504020204" pitchFamily="34" charset="0"/>
                <a:ea typeface="Open Sans" panose="020B0606030504020204" pitchFamily="34" charset="0"/>
                <a:cs typeface="Open Sans" panose="020B0606030504020204" pitchFamily="34" charset="0"/>
              </a:rPr>
              <a:t>or reorder the sections as appropriate.</a:t>
            </a:r>
          </a:p>
        </p:txBody>
      </p:sp>
      <p:sp>
        <p:nvSpPr>
          <p:cNvPr id="5" name="TextBox 4">
            <a:extLst>
              <a:ext uri="{FF2B5EF4-FFF2-40B4-BE49-F238E27FC236}">
                <a16:creationId xmlns:a16="http://schemas.microsoft.com/office/drawing/2014/main" id="{A5C9E9A6-6D06-E18A-ACA7-7B0B9E2450E6}"/>
              </a:ext>
            </a:extLst>
          </p:cNvPr>
          <p:cNvSpPr txBox="1"/>
          <p:nvPr/>
        </p:nvSpPr>
        <p:spPr>
          <a:xfrm>
            <a:off x="314770" y="1293927"/>
            <a:ext cx="11389550" cy="4247317"/>
          </a:xfrm>
          <a:prstGeom prst="rect">
            <a:avLst/>
          </a:prstGeom>
          <a:noFill/>
        </p:spPr>
        <p:txBody>
          <a:bodyPr wrap="square" rtlCol="0">
            <a:spAutoFit/>
          </a:bodyPr>
          <a:lstStyle/>
          <a:p>
            <a:r>
              <a:rPr lang="en-SG" altLang="en-US" b="1" u="sng">
                <a:latin typeface="Open Sans" panose="020B0606030504020204" pitchFamily="34" charset="0"/>
                <a:ea typeface="Open Sans" panose="020B0606030504020204" pitchFamily="34" charset="0"/>
                <a:cs typeface="Open Sans" panose="020B0606030504020204" pitchFamily="34" charset="0"/>
              </a:rPr>
              <a:t>Development Plan</a:t>
            </a:r>
          </a:p>
          <a:p>
            <a:endParaRPr lang="en-SG" altLang="en-US" b="1">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a:latin typeface="Open Sans" panose="020B0606030504020204" pitchFamily="34" charset="0"/>
                <a:ea typeface="Open Sans" panose="020B0606030504020204" pitchFamily="34" charset="0"/>
                <a:cs typeface="Open Sans" panose="020B0606030504020204" pitchFamily="34" charset="0"/>
              </a:rPr>
              <a:t>Proposed STDR Work:</a:t>
            </a:r>
            <a:endParaRPr lang="en-SG" altLang="en-US">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SG" altLang="en-US">
                <a:latin typeface="Open Sans" panose="020B0606030504020204" pitchFamily="34" charset="0"/>
                <a:ea typeface="Open Sans" panose="020B0606030504020204" pitchFamily="34" charset="0"/>
                <a:cs typeface="Open Sans" panose="020B0606030504020204" pitchFamily="34" charset="0"/>
              </a:rPr>
              <a:t>Describe the goals and objectives for this proposal, broken down into key milestones with </a:t>
            </a:r>
            <a:r>
              <a:rPr lang="en-SG" altLang="en-US" b="1" u="sng">
                <a:latin typeface="Open Sans" panose="020B0606030504020204" pitchFamily="34" charset="0"/>
                <a:ea typeface="Open Sans" panose="020B0606030504020204" pitchFamily="34" charset="0"/>
                <a:cs typeface="Open Sans" panose="020B0606030504020204" pitchFamily="34" charset="0"/>
              </a:rPr>
              <a:t>measurable</a:t>
            </a:r>
            <a:r>
              <a:rPr lang="en-SG" altLang="en-US">
                <a:latin typeface="Open Sans" panose="020B0606030504020204" pitchFamily="34" charset="0"/>
                <a:ea typeface="Open Sans" panose="020B0606030504020204" pitchFamily="34" charset="0"/>
                <a:cs typeface="Open Sans" panose="020B0606030504020204" pitchFamily="34" charset="0"/>
              </a:rPr>
              <a:t> go/no-go points</a:t>
            </a:r>
          </a:p>
          <a:p>
            <a:pPr marL="742950" lvl="1" indent="-285750">
              <a:buFont typeface="Arial" panose="020B0604020202020204" pitchFamily="34" charset="0"/>
              <a:buChar char="•"/>
            </a:pPr>
            <a:r>
              <a:rPr lang="en-SG" altLang="en-US">
                <a:latin typeface="Open Sans" panose="020B0606030504020204" pitchFamily="34" charset="0"/>
                <a:ea typeface="Open Sans" panose="020B0606030504020204" pitchFamily="34" charset="0"/>
                <a:cs typeface="Open Sans" panose="020B0606030504020204" pitchFamily="34" charset="0"/>
              </a:rPr>
              <a:t>Describe how these milestones will lead the project towards the value inflection points and one step closer towards translation</a:t>
            </a:r>
          </a:p>
          <a:p>
            <a:pPr marL="742950" lvl="1" indent="-285750">
              <a:buFont typeface="Arial" panose="020B0604020202020204" pitchFamily="34" charset="0"/>
              <a:buChar char="•"/>
            </a:pPr>
            <a:r>
              <a:rPr lang="en-SG" altLang="en-US" i="1">
                <a:latin typeface="Open Sans" panose="020B0606030504020204" pitchFamily="34" charset="0"/>
                <a:ea typeface="Open Sans" panose="020B0606030504020204" pitchFamily="34" charset="0"/>
                <a:cs typeface="Open Sans" panose="020B0606030504020204" pitchFamily="34" charset="0"/>
              </a:rPr>
              <a:t>[Note: The detailed project plan should be in the writeup]</a:t>
            </a:r>
          </a:p>
          <a:p>
            <a:pPr marL="285750" indent="-285750">
              <a:buFont typeface="Arial" panose="020B0604020202020204" pitchFamily="34" charset="0"/>
              <a:buChar char="•"/>
            </a:pPr>
            <a:endParaRPr lang="en-SG" altLang="en-US" b="1">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a:latin typeface="Open Sans" panose="020B0606030504020204" pitchFamily="34" charset="0"/>
                <a:ea typeface="Open Sans" panose="020B0606030504020204" pitchFamily="34" charset="0"/>
                <a:cs typeface="Open Sans" panose="020B0606030504020204" pitchFamily="34" charset="0"/>
              </a:rPr>
              <a:t>STDR Budget Breakdown:</a:t>
            </a:r>
            <a:endParaRPr lang="en-SG" altLang="en-US">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SG" altLang="en-US">
                <a:latin typeface="Open Sans" panose="020B0606030504020204" pitchFamily="34" charset="0"/>
                <a:ea typeface="Open Sans" panose="020B0606030504020204" pitchFamily="34" charset="0"/>
                <a:cs typeface="Open Sans" panose="020B0606030504020204" pitchFamily="34" charset="0"/>
              </a:rPr>
              <a:t>This should be broken down by milestones as much as possible. </a:t>
            </a:r>
          </a:p>
          <a:p>
            <a:pPr marL="742950" lvl="1" indent="-285750">
              <a:buFont typeface="Arial" panose="020B0604020202020204" pitchFamily="34" charset="0"/>
              <a:buChar char="•"/>
            </a:pPr>
            <a:endParaRPr lang="en-SG" altLang="en-US">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a:latin typeface="Open Sans" panose="020B0606030504020204" pitchFamily="34" charset="0"/>
                <a:ea typeface="Open Sans" panose="020B0606030504020204" pitchFamily="34" charset="0"/>
                <a:cs typeface="Open Sans" panose="020B0606030504020204" pitchFamily="34" charset="0"/>
              </a:rPr>
              <a:t>Long-Term Development Timeline</a:t>
            </a:r>
            <a:r>
              <a:rPr lang="en-SG" altLang="en-US">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a:latin typeface="Open Sans" panose="020B0606030504020204" pitchFamily="34" charset="0"/>
                <a:ea typeface="Open Sans" panose="020B0606030504020204" pitchFamily="34" charset="0"/>
                <a:cs typeface="Open Sans" panose="020B0606030504020204" pitchFamily="34" charset="0"/>
              </a:rPr>
              <a:t>What is the proposed timeline, including beyond STDR, on achieving key value inflection points?</a:t>
            </a:r>
          </a:p>
          <a:p>
            <a:pPr marL="742950" lvl="1" indent="-285750">
              <a:buFont typeface="Arial" panose="020B0604020202020204" pitchFamily="34" charset="0"/>
              <a:buChar char="•"/>
            </a:pPr>
            <a:r>
              <a:rPr lang="en-SG" altLang="en-US">
                <a:latin typeface="Open Sans" panose="020B0606030504020204" pitchFamily="34" charset="0"/>
                <a:ea typeface="Open Sans" panose="020B0606030504020204" pitchFamily="34" charset="0"/>
                <a:cs typeface="Open Sans" panose="020B0606030504020204" pitchFamily="34" charset="0"/>
              </a:rPr>
              <a:t>This should be summarised in a Gantt chart, starting from the proposed STDR work.</a:t>
            </a:r>
          </a:p>
        </p:txBody>
      </p:sp>
    </p:spTree>
    <p:extLst>
      <p:ext uri="{BB962C8B-B14F-4D97-AF65-F5344CB8AC3E}">
        <p14:creationId xmlns:p14="http://schemas.microsoft.com/office/powerpoint/2010/main" val="1992590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714500"/>
            <a:ext cx="12191999" cy="3429000"/>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3500">
                <a:solidFill>
                  <a:schemeClr val="bg1"/>
                </a:solidFill>
              </a:rPr>
              <a:t>Annex – Additional Slides</a:t>
            </a:r>
          </a:p>
          <a:p>
            <a:pPr algn="ctr"/>
            <a:r>
              <a:rPr lang="en-SG" sz="3600">
                <a:solidFill>
                  <a:schemeClr val="bg1"/>
                </a:solidFill>
              </a:rPr>
              <a:t>(Please keep to 10 slides limit)</a:t>
            </a:r>
          </a:p>
          <a:p>
            <a:pPr algn="ctr"/>
            <a:endParaRPr lang="en-SG" sz="3500">
              <a:solidFill>
                <a:schemeClr val="bg1"/>
              </a:solidFill>
            </a:endParaRPr>
          </a:p>
        </p:txBody>
      </p:sp>
    </p:spTree>
    <p:extLst>
      <p:ext uri="{BB962C8B-B14F-4D97-AF65-F5344CB8AC3E}">
        <p14:creationId xmlns:p14="http://schemas.microsoft.com/office/powerpoint/2010/main" val="4026415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a:solidFill>
                  <a:schemeClr val="bg1"/>
                </a:solidFill>
              </a:rPr>
              <a:t>Annex</a:t>
            </a:r>
          </a:p>
        </p:txBody>
      </p:sp>
      <p:sp>
        <p:nvSpPr>
          <p:cNvPr id="3" name="TextBox 2"/>
          <p:cNvSpPr txBox="1"/>
          <p:nvPr/>
        </p:nvSpPr>
        <p:spPr>
          <a:xfrm>
            <a:off x="314770" y="931491"/>
            <a:ext cx="11562460" cy="369332"/>
          </a:xfrm>
          <a:prstGeom prst="rect">
            <a:avLst/>
          </a:prstGeom>
          <a:noFill/>
        </p:spPr>
        <p:txBody>
          <a:bodyPr wrap="square" rtlCol="0">
            <a:spAutoFit/>
          </a:bodyPr>
          <a:lstStyle/>
          <a:p>
            <a:pPr marL="285750" indent="-285750">
              <a:buFont typeface="Arial" panose="020B0604020202020204" pitchFamily="34" charset="0"/>
              <a:buChar char="•"/>
            </a:pPr>
            <a:r>
              <a:rPr lang="en-SG">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Optional – For drawer slides</a:t>
            </a:r>
          </a:p>
        </p:txBody>
      </p:sp>
      <p:sp>
        <p:nvSpPr>
          <p:cNvPr id="17" name="Rectangle 7">
            <a:extLst>
              <a:ext uri="{FF2B5EF4-FFF2-40B4-BE49-F238E27FC236}">
                <a16:creationId xmlns:a16="http://schemas.microsoft.com/office/drawing/2014/main" id="{E887CCF5-04D6-4D09-A74B-DD2DD8A53C4B}"/>
              </a:ext>
            </a:extLst>
          </p:cNvPr>
          <p:cNvSpPr>
            <a:spLocks noChangeArrowheads="1"/>
          </p:cNvSpPr>
          <p:nvPr/>
        </p:nvSpPr>
        <p:spPr bwMode="auto">
          <a:xfrm>
            <a:off x="4701407" y="313188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33968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chemeClr val="accent2">
              <a:lumMod val="50000"/>
            </a:schemeClr>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a:solidFill>
                  <a:schemeClr val="bg1"/>
                </a:solidFill>
              </a:rPr>
              <a:t>Instructions to Applicants [2]</a:t>
            </a:r>
          </a:p>
        </p:txBody>
      </p:sp>
      <p:sp>
        <p:nvSpPr>
          <p:cNvPr id="2" name="TextBox 1"/>
          <p:cNvSpPr txBox="1"/>
          <p:nvPr/>
        </p:nvSpPr>
        <p:spPr>
          <a:xfrm>
            <a:off x="454788" y="751344"/>
            <a:ext cx="11282424" cy="4524315"/>
          </a:xfrm>
          <a:prstGeom prst="rect">
            <a:avLst/>
          </a:prstGeom>
          <a:noFill/>
        </p:spPr>
        <p:txBody>
          <a:bodyPr wrap="square" rtlCol="0">
            <a:spAutoFit/>
          </a:bodyPr>
          <a:lstStyle/>
          <a:p>
            <a:pPr algn="just"/>
            <a:r>
              <a:rPr lang="en-US" altLang="en-US" b="1" u="sng">
                <a:latin typeface="Open Sans" panose="020B0606030504020204" pitchFamily="34" charset="0"/>
                <a:ea typeface="Open Sans" panose="020B0606030504020204" pitchFamily="34" charset="0"/>
                <a:cs typeface="Open Sans" panose="020B0606030504020204" pitchFamily="34" charset="0"/>
              </a:rPr>
              <a:t>Pitch deck template</a:t>
            </a:r>
          </a:p>
          <a:p>
            <a:pPr algn="just"/>
            <a:endParaRPr lang="en-US" altLang="en-US">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altLang="en-US">
                <a:latin typeface="Open Sans" panose="020B0606030504020204" pitchFamily="34" charset="0"/>
                <a:ea typeface="Open Sans" panose="020B0606030504020204" pitchFamily="34" charset="0"/>
                <a:cs typeface="Open Sans" panose="020B0606030504020204" pitchFamily="34" charset="0"/>
              </a:rPr>
              <a:t>Please ensure that your presentation deck has </a:t>
            </a:r>
            <a:r>
              <a:rPr lang="en-US" altLang="en-US" b="1">
                <a:latin typeface="Open Sans" panose="020B0606030504020204" pitchFamily="34" charset="0"/>
                <a:ea typeface="Open Sans" panose="020B0606030504020204" pitchFamily="34" charset="0"/>
                <a:cs typeface="Open Sans" panose="020B0606030504020204" pitchFamily="34" charset="0"/>
              </a:rPr>
              <a:t>no more than </a:t>
            </a:r>
            <a:r>
              <a:rPr lang="en-US" altLang="en-US" b="1" u="sng">
                <a:latin typeface="Open Sans" panose="020B0606030504020204" pitchFamily="34" charset="0"/>
                <a:ea typeface="Open Sans" panose="020B0606030504020204" pitchFamily="34" charset="0"/>
                <a:cs typeface="Open Sans" panose="020B0606030504020204" pitchFamily="34" charset="0"/>
              </a:rPr>
              <a:t>10 slides</a:t>
            </a:r>
            <a:r>
              <a:rPr lang="en-US" altLang="en-US">
                <a:latin typeface="Open Sans" panose="020B0606030504020204" pitchFamily="34" charset="0"/>
                <a:ea typeface="Open Sans" panose="020B0606030504020204" pitchFamily="34" charset="0"/>
                <a:cs typeface="Open Sans" panose="020B0606030504020204" pitchFamily="34" charset="0"/>
              </a:rPr>
              <a:t> (excluding cover slides, acknowledgements and annex). Annex should not have more than 10 slides.</a:t>
            </a:r>
          </a:p>
          <a:p>
            <a:pPr marL="285750" indent="-285750" algn="just">
              <a:buFont typeface="Arial" panose="020B0604020202020204" pitchFamily="34" charset="0"/>
              <a:buChar char="•"/>
            </a:pPr>
            <a:endParaRPr lang="en-US" altLang="en-US">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altLang="en-US">
                <a:latin typeface="Open Sans" panose="020B0606030504020204" pitchFamily="34" charset="0"/>
                <a:ea typeface="Open Sans" panose="020B0606030504020204" pitchFamily="34" charset="0"/>
                <a:cs typeface="Open Sans" panose="020B0606030504020204" pitchFamily="34" charset="0"/>
              </a:rPr>
              <a:t>The questions in this template are to guide applicants in addressing key points that will help in the STDR Expert Review Panel’s evaluation of the programme.</a:t>
            </a:r>
          </a:p>
          <a:p>
            <a:pPr marL="285750" indent="-285750" algn="just">
              <a:buFont typeface="Arial" panose="020B0604020202020204" pitchFamily="34" charset="0"/>
              <a:buChar char="•"/>
            </a:pPr>
            <a:endParaRPr lang="en-US" altLang="en-US" b="1" u="sng">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altLang="en-US">
                <a:latin typeface="Open Sans" panose="020B0606030504020204" pitchFamily="34" charset="0"/>
                <a:ea typeface="Open Sans" panose="020B0606030504020204" pitchFamily="34" charset="0"/>
                <a:cs typeface="Open Sans" panose="020B0606030504020204" pitchFamily="34" charset="0"/>
              </a:rPr>
              <a:t>Please answer translation-related questions (i.e. freedom-to-operate in slide 13, and translation strategy in slide 14), to the best of your ability, depending on the stage of development of your programme. </a:t>
            </a:r>
          </a:p>
          <a:p>
            <a:pPr marL="285750" indent="-285750" algn="just">
              <a:buFont typeface="Arial" panose="020B0604020202020204" pitchFamily="34" charset="0"/>
              <a:buChar char="•"/>
            </a:pPr>
            <a:endParaRPr lang="en-US" altLang="en-US">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altLang="en-US">
                <a:latin typeface="Open Sans" panose="020B0606030504020204" pitchFamily="34" charset="0"/>
                <a:ea typeface="Open Sans" panose="020B0606030504020204" pitchFamily="34" charset="0"/>
                <a:cs typeface="Open Sans" panose="020B0606030504020204" pitchFamily="34" charset="0"/>
              </a:rPr>
              <a:t>Applicants are encouraged to approach their Innovation &amp; Enterprise Office (IEO) / Tech Transfer Office (TTO) for advice/help if necessary.</a:t>
            </a:r>
          </a:p>
          <a:p>
            <a:pPr algn="just"/>
            <a:endParaRPr lang="en-US" altLang="en-US">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altLang="en-US">
                <a:latin typeface="Open Sans" panose="020B0606030504020204" pitchFamily="34" charset="0"/>
                <a:ea typeface="Open Sans" panose="020B0606030504020204" pitchFamily="34" charset="0"/>
                <a:cs typeface="Open Sans" panose="020B0606030504020204" pitchFamily="34" charset="0"/>
              </a:rPr>
              <a:t>You may use your own slide design/templates, as long as the minimum font size is 14.</a:t>
            </a:r>
          </a:p>
        </p:txBody>
      </p:sp>
    </p:spTree>
    <p:extLst>
      <p:ext uri="{BB962C8B-B14F-4D97-AF65-F5344CB8AC3E}">
        <p14:creationId xmlns:p14="http://schemas.microsoft.com/office/powerpoint/2010/main" val="2162697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A6C4FE-F848-7793-989E-6F1EEB9E9E36}"/>
              </a:ext>
            </a:extLst>
          </p:cNvPr>
          <p:cNvSpPr>
            <a:spLocks noGrp="1"/>
          </p:cNvSpPr>
          <p:nvPr>
            <p:ph type="body" sz="quarter" idx="10"/>
          </p:nvPr>
        </p:nvSpPr>
        <p:spPr/>
        <p:txBody>
          <a:bodyPr/>
          <a:lstStyle/>
          <a:p>
            <a:r>
              <a:rPr lang="en-US"/>
              <a:t>Project Summary for Single Asset Projects [Not part of pitch deck]</a:t>
            </a:r>
            <a:endParaRPr lang="en-SG"/>
          </a:p>
        </p:txBody>
      </p:sp>
      <p:graphicFrame>
        <p:nvGraphicFramePr>
          <p:cNvPr id="4" name="Table 3">
            <a:extLst>
              <a:ext uri="{FF2B5EF4-FFF2-40B4-BE49-F238E27FC236}">
                <a16:creationId xmlns:a16="http://schemas.microsoft.com/office/drawing/2014/main" id="{4955B318-369B-7774-CBC0-B1B0C51DEFD4}"/>
              </a:ext>
            </a:extLst>
          </p:cNvPr>
          <p:cNvGraphicFramePr>
            <a:graphicFrameLocks noGrp="1"/>
          </p:cNvGraphicFramePr>
          <p:nvPr>
            <p:extLst>
              <p:ext uri="{D42A27DB-BD31-4B8C-83A1-F6EECF244321}">
                <p14:modId xmlns:p14="http://schemas.microsoft.com/office/powerpoint/2010/main" val="3153076133"/>
              </p:ext>
            </p:extLst>
          </p:nvPr>
        </p:nvGraphicFramePr>
        <p:xfrm>
          <a:off x="216969" y="1279027"/>
          <a:ext cx="11487351" cy="2059308"/>
        </p:xfrm>
        <a:graphic>
          <a:graphicData uri="http://schemas.openxmlformats.org/drawingml/2006/table">
            <a:tbl>
              <a:tblPr firstRow="1" firstCol="1" bandRow="1"/>
              <a:tblGrid>
                <a:gridCol w="4622289">
                  <a:extLst>
                    <a:ext uri="{9D8B030D-6E8A-4147-A177-3AD203B41FA5}">
                      <a16:colId xmlns:a16="http://schemas.microsoft.com/office/drawing/2014/main" val="87171267"/>
                    </a:ext>
                  </a:extLst>
                </a:gridCol>
                <a:gridCol w="6865062">
                  <a:extLst>
                    <a:ext uri="{9D8B030D-6E8A-4147-A177-3AD203B41FA5}">
                      <a16:colId xmlns:a16="http://schemas.microsoft.com/office/drawing/2014/main" val="3500296363"/>
                    </a:ext>
                  </a:extLst>
                </a:gridCol>
              </a:tblGrid>
              <a:tr h="101607">
                <a:tc>
                  <a:txBody>
                    <a:bodyPr/>
                    <a:lstStyle/>
                    <a:p>
                      <a:pPr algn="l">
                        <a:lnSpc>
                          <a:spcPct val="115000"/>
                        </a:lnSpc>
                        <a:spcAft>
                          <a:spcPts val="0"/>
                        </a:spcAft>
                      </a:pPr>
                      <a:r>
                        <a:rPr lang="en-GB" sz="1400" b="1">
                          <a:effectLst/>
                          <a:latin typeface="Open Sans" panose="020B0606030504020204" pitchFamily="34" charset="0"/>
                          <a:ea typeface="Open Sans" panose="020B0606030504020204" pitchFamily="34" charset="0"/>
                          <a:cs typeface="Open Sans" panose="020B0606030504020204" pitchFamily="34" charset="0"/>
                        </a:rPr>
                        <a:t>Title</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US"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23527650"/>
                  </a:ext>
                </a:extLst>
              </a:tr>
              <a:tr h="0">
                <a:tc>
                  <a:txBody>
                    <a:bodyPr/>
                    <a:lstStyle/>
                    <a:p>
                      <a:pPr algn="l">
                        <a:lnSpc>
                          <a:spcPct val="115000"/>
                        </a:lnSpc>
                        <a:spcAft>
                          <a:spcPts val="0"/>
                        </a:spcAft>
                      </a:pPr>
                      <a:r>
                        <a:rPr lang="en-GB" sz="1400" b="1">
                          <a:effectLst/>
                          <a:latin typeface="Open Sans" panose="020B0606030504020204" pitchFamily="34" charset="0"/>
                          <a:ea typeface="Open Sans" panose="020B0606030504020204" pitchFamily="34" charset="0"/>
                          <a:cs typeface="Open Sans" panose="020B0606030504020204" pitchFamily="34" charset="0"/>
                        </a:rPr>
                        <a:t>Lead PI (Institute)</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143980542"/>
                  </a:ext>
                </a:extLst>
              </a:tr>
              <a:tr h="0">
                <a:tc>
                  <a:txBody>
                    <a:bodyPr/>
                    <a:lstStyle/>
                    <a:p>
                      <a:pPr algn="l">
                        <a:lnSpc>
                          <a:spcPct val="115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Team members (Co-I, collaborators)</a:t>
                      </a:r>
                      <a:endParaRPr lang="en-SG" sz="1400" b="1">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49159584"/>
                  </a:ext>
                </a:extLst>
              </a:tr>
              <a:tr h="0">
                <a:tc>
                  <a:txBody>
                    <a:bodyPr/>
                    <a:lstStyle/>
                    <a:p>
                      <a:pPr algn="l">
                        <a:lnSpc>
                          <a:spcPct val="115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Duration (within 2 years)</a:t>
                      </a:r>
                      <a:endParaRPr lang="en-SG" sz="1400" b="1">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83822793"/>
                  </a:ext>
                </a:extLst>
              </a:tr>
              <a:tr h="0">
                <a:tc>
                  <a:txBody>
                    <a:bodyPr/>
                    <a:lstStyle/>
                    <a:p>
                      <a:pPr algn="l">
                        <a:lnSpc>
                          <a:spcPct val="115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Budget (broken down by phase, with indirect costs)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52925833"/>
                  </a:ext>
                </a:extLst>
              </a:tr>
              <a:tr h="0">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SG" sz="14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Single Asset/Lead</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E.g</a:t>
                      </a:r>
                      <a:r>
                        <a:rPr lang="en-US" sz="1400" b="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XX modality for targeting XX disease</a:t>
                      </a:r>
                      <a:endParaRPr lang="en-SG" sz="1400" b="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36603017"/>
                  </a:ext>
                </a:extLst>
              </a:tr>
            </a:tbl>
          </a:graphicData>
        </a:graphic>
      </p:graphicFrame>
      <p:graphicFrame>
        <p:nvGraphicFramePr>
          <p:cNvPr id="2" name="Table 1">
            <a:extLst>
              <a:ext uri="{FF2B5EF4-FFF2-40B4-BE49-F238E27FC236}">
                <a16:creationId xmlns:a16="http://schemas.microsoft.com/office/drawing/2014/main" id="{7F4177D0-8DE4-1532-1DC5-6E96A8BB8BEF}"/>
              </a:ext>
            </a:extLst>
          </p:cNvPr>
          <p:cNvGraphicFramePr>
            <a:graphicFrameLocks noGrp="1"/>
          </p:cNvGraphicFramePr>
          <p:nvPr>
            <p:extLst>
              <p:ext uri="{D42A27DB-BD31-4B8C-83A1-F6EECF244321}">
                <p14:modId xmlns:p14="http://schemas.microsoft.com/office/powerpoint/2010/main" val="1391137224"/>
              </p:ext>
            </p:extLst>
          </p:nvPr>
        </p:nvGraphicFramePr>
        <p:xfrm>
          <a:off x="216969" y="3701955"/>
          <a:ext cx="11487352" cy="2378894"/>
        </p:xfrm>
        <a:graphic>
          <a:graphicData uri="http://schemas.openxmlformats.org/drawingml/2006/table">
            <a:tbl>
              <a:tblPr firstRow="1" firstCol="1" bandRow="1"/>
              <a:tblGrid>
                <a:gridCol w="3265687">
                  <a:extLst>
                    <a:ext uri="{9D8B030D-6E8A-4147-A177-3AD203B41FA5}">
                      <a16:colId xmlns:a16="http://schemas.microsoft.com/office/drawing/2014/main" val="3078060337"/>
                    </a:ext>
                  </a:extLst>
                </a:gridCol>
                <a:gridCol w="8221665">
                  <a:extLst>
                    <a:ext uri="{9D8B030D-6E8A-4147-A177-3AD203B41FA5}">
                      <a16:colId xmlns:a16="http://schemas.microsoft.com/office/drawing/2014/main" val="1411835690"/>
                    </a:ext>
                  </a:extLst>
                </a:gridCol>
              </a:tblGrid>
              <a:tr h="392097">
                <a:tc>
                  <a:txBody>
                    <a:bodyPr/>
                    <a:lstStyle/>
                    <a:p>
                      <a:pPr algn="l">
                        <a:lnSpc>
                          <a:spcPct val="115000"/>
                        </a:lnSpc>
                        <a:spcAft>
                          <a:spcPts val="0"/>
                        </a:spcAft>
                      </a:pPr>
                      <a:r>
                        <a:rPr lang="en-GB" sz="1400" b="1">
                          <a:effectLst/>
                          <a:latin typeface="Open Sans" panose="020B0606030504020204" pitchFamily="34" charset="0"/>
                          <a:ea typeface="Open Sans" panose="020B0606030504020204" pitchFamily="34" charset="0"/>
                          <a:cs typeface="Open Sans" panose="020B0606030504020204" pitchFamily="34" charset="0"/>
                        </a:rPr>
                        <a:t>Stage of Development: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400" b="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[E.g. Target</a:t>
                      </a:r>
                      <a:r>
                        <a:rPr lang="en-GB" sz="1400" b="0" baseline="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 validation, Hit Generation, Hit-to-Lead, Lead Op, Preclinical, Others (pls specify)]</a:t>
                      </a:r>
                      <a:endParaRPr lang="en-SG" sz="1400" b="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74626364"/>
                  </a:ext>
                </a:extLst>
              </a:tr>
              <a:tr h="392097">
                <a:tc>
                  <a:txBody>
                    <a:bodyPr/>
                    <a:lstStyle/>
                    <a:p>
                      <a:pPr algn="l">
                        <a:lnSpc>
                          <a:spcPct val="115000"/>
                        </a:lnSpc>
                        <a:spcAft>
                          <a:spcPts val="0"/>
                        </a:spcAft>
                      </a:pPr>
                      <a:r>
                        <a:rPr lang="en-GB" sz="1400" b="1">
                          <a:effectLst/>
                          <a:latin typeface="Open Sans" panose="020B0606030504020204" pitchFamily="34" charset="0"/>
                          <a:ea typeface="Open Sans" panose="020B0606030504020204" pitchFamily="34" charset="0"/>
                          <a:cs typeface="Open Sans" panose="020B0606030504020204" pitchFamily="34" charset="0"/>
                        </a:rPr>
                        <a:t>Primary Indication:</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07887991"/>
                  </a:ext>
                </a:extLst>
              </a:tr>
              <a:tr h="392097">
                <a:tc>
                  <a:txBody>
                    <a:bodyPr/>
                    <a:lstStyle/>
                    <a:p>
                      <a:pPr algn="l">
                        <a:lnSpc>
                          <a:spcPct val="115000"/>
                        </a:lnSpc>
                        <a:spcAft>
                          <a:spcPts val="0"/>
                        </a:spcAft>
                      </a:pPr>
                      <a:r>
                        <a:rPr lang="en-GB" sz="1400" b="1">
                          <a:effectLst/>
                          <a:latin typeface="Open Sans" panose="020B0606030504020204" pitchFamily="34" charset="0"/>
                          <a:ea typeface="Open Sans" panose="020B0606030504020204" pitchFamily="34" charset="0"/>
                          <a:cs typeface="Open Sans" panose="020B0606030504020204" pitchFamily="34" charset="0"/>
                        </a:rPr>
                        <a:t>Target Class: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21134906"/>
                  </a:ext>
                </a:extLst>
              </a:tr>
              <a:tr h="392097">
                <a:tc>
                  <a:txBody>
                    <a:bodyPr/>
                    <a:lstStyle/>
                    <a:p>
                      <a:pPr algn="l">
                        <a:lnSpc>
                          <a:spcPct val="115000"/>
                        </a:lnSpc>
                        <a:spcAft>
                          <a:spcPts val="0"/>
                        </a:spcAft>
                      </a:pPr>
                      <a:r>
                        <a:rPr lang="en-GB" sz="1400" b="1">
                          <a:effectLst/>
                          <a:latin typeface="Open Sans" panose="020B0606030504020204" pitchFamily="34" charset="0"/>
                          <a:ea typeface="Open Sans" panose="020B0606030504020204" pitchFamily="34" charset="0"/>
                          <a:cs typeface="Open Sans" panose="020B0606030504020204" pitchFamily="34" charset="0"/>
                        </a:rPr>
                        <a:t>Target Name:</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7365215"/>
                  </a:ext>
                </a:extLst>
              </a:tr>
              <a:tr h="810506">
                <a:tc>
                  <a:txBody>
                    <a:bodyPr/>
                    <a:lstStyle/>
                    <a:p>
                      <a:pPr algn="l">
                        <a:lnSpc>
                          <a:spcPct val="115000"/>
                        </a:lnSpc>
                        <a:spcAft>
                          <a:spcPts val="0"/>
                        </a:spcAft>
                      </a:pPr>
                      <a:r>
                        <a:rPr lang="en-GB" sz="1400" b="1">
                          <a:effectLst/>
                          <a:latin typeface="Open Sans" panose="020B0606030504020204" pitchFamily="34" charset="0"/>
                          <a:ea typeface="Open Sans" panose="020B0606030504020204" pitchFamily="34" charset="0"/>
                          <a:cs typeface="Open Sans" panose="020B0606030504020204" pitchFamily="34" charset="0"/>
                        </a:rPr>
                        <a:t>Proposed Therapeutic Approach: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400" b="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[E.g. Chemical (i.e. small molecule), Antibody or</a:t>
                      </a:r>
                      <a:r>
                        <a:rPr lang="en-GB" sz="1400" b="0" baseline="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 antibody fragment, Cell therapy, Gene therapy (e.g. Nucleic acid therapeutics), Peptide or protein, Others (pls specify)]</a:t>
                      </a:r>
                      <a:endParaRPr lang="en-SG" sz="1400" b="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67528200"/>
                  </a:ext>
                </a:extLst>
              </a:tr>
            </a:tbl>
          </a:graphicData>
        </a:graphic>
      </p:graphicFrame>
      <p:sp>
        <p:nvSpPr>
          <p:cNvPr id="5" name="TextBox 4">
            <a:extLst>
              <a:ext uri="{FF2B5EF4-FFF2-40B4-BE49-F238E27FC236}">
                <a16:creationId xmlns:a16="http://schemas.microsoft.com/office/drawing/2014/main" id="{E11C8A0F-C88A-DFAB-69C6-6220AEBD6F17}"/>
              </a:ext>
            </a:extLst>
          </p:cNvPr>
          <p:cNvSpPr txBox="1"/>
          <p:nvPr/>
        </p:nvSpPr>
        <p:spPr>
          <a:xfrm>
            <a:off x="233718" y="777153"/>
            <a:ext cx="11285538" cy="769121"/>
          </a:xfrm>
          <a:prstGeom prst="rect">
            <a:avLst/>
          </a:prstGeom>
          <a:noFill/>
        </p:spPr>
        <p:txBody>
          <a:bodyPr wrap="square">
            <a:spAutoFit/>
          </a:bodyPr>
          <a:lstStyle/>
          <a:p>
            <a:pPr algn="just">
              <a:lnSpc>
                <a:spcPct val="115000"/>
              </a:lnSpc>
              <a:spcAft>
                <a:spcPts val="1000"/>
              </a:spcAft>
              <a:tabLst>
                <a:tab pos="450215" algn="l"/>
                <a:tab pos="4114800" algn="l"/>
              </a:tabLst>
            </a:pPr>
            <a:r>
              <a:rPr lang="en-AU" sz="1600" b="1">
                <a:effectLst/>
                <a:highlight>
                  <a:srgbClr val="FFFF00"/>
                </a:highlight>
                <a:latin typeface="Open Sans" panose="020B0606030504020204" pitchFamily="34" charset="0"/>
                <a:ea typeface="Open Sans" panose="020B0606030504020204" pitchFamily="34" charset="0"/>
                <a:cs typeface="Open Sans" panose="020B0606030504020204" pitchFamily="34" charset="0"/>
              </a:rPr>
              <a:t>Please fill in this section only if you have a single asset project.</a:t>
            </a:r>
            <a:endParaRPr lang="en-AU" sz="1600" b="1">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p>
            <a:pPr algn="just">
              <a:lnSpc>
                <a:spcPct val="115000"/>
              </a:lnSpc>
              <a:spcAft>
                <a:spcPts val="1000"/>
              </a:spcAft>
              <a:tabLst>
                <a:tab pos="450215" algn="l"/>
                <a:tab pos="4114800" algn="l"/>
              </a:tabLst>
            </a:pPr>
            <a:endParaRPr lang="en-SG" sz="1600" b="1">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28249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A6C4FE-F848-7793-989E-6F1EEB9E9E36}"/>
              </a:ext>
            </a:extLst>
          </p:cNvPr>
          <p:cNvSpPr>
            <a:spLocks noGrp="1"/>
          </p:cNvSpPr>
          <p:nvPr>
            <p:ph type="body" sz="quarter" idx="10"/>
          </p:nvPr>
        </p:nvSpPr>
        <p:spPr/>
        <p:txBody>
          <a:bodyPr/>
          <a:lstStyle/>
          <a:p>
            <a:r>
              <a:rPr lang="en-US"/>
              <a:t>Project Summary for Platform Projects [Not part of pitch deck]</a:t>
            </a:r>
            <a:endParaRPr lang="en-SG"/>
          </a:p>
        </p:txBody>
      </p:sp>
      <p:graphicFrame>
        <p:nvGraphicFramePr>
          <p:cNvPr id="2" name="Table 1">
            <a:extLst>
              <a:ext uri="{FF2B5EF4-FFF2-40B4-BE49-F238E27FC236}">
                <a16:creationId xmlns:a16="http://schemas.microsoft.com/office/drawing/2014/main" id="{7D117E5E-DA66-052A-0B75-FCA275802363}"/>
              </a:ext>
            </a:extLst>
          </p:cNvPr>
          <p:cNvGraphicFramePr>
            <a:graphicFrameLocks noGrp="1"/>
          </p:cNvGraphicFramePr>
          <p:nvPr>
            <p:extLst>
              <p:ext uri="{D42A27DB-BD31-4B8C-83A1-F6EECF244321}">
                <p14:modId xmlns:p14="http://schemas.microsoft.com/office/powerpoint/2010/main" val="4183481736"/>
              </p:ext>
            </p:extLst>
          </p:nvPr>
        </p:nvGraphicFramePr>
        <p:xfrm>
          <a:off x="216969" y="1279027"/>
          <a:ext cx="11487350" cy="2059308"/>
        </p:xfrm>
        <a:graphic>
          <a:graphicData uri="http://schemas.openxmlformats.org/drawingml/2006/table">
            <a:tbl>
              <a:tblPr firstRow="1" firstCol="1" bandRow="1"/>
              <a:tblGrid>
                <a:gridCol w="4398037">
                  <a:extLst>
                    <a:ext uri="{9D8B030D-6E8A-4147-A177-3AD203B41FA5}">
                      <a16:colId xmlns:a16="http://schemas.microsoft.com/office/drawing/2014/main" val="87171267"/>
                    </a:ext>
                  </a:extLst>
                </a:gridCol>
                <a:gridCol w="7089313">
                  <a:extLst>
                    <a:ext uri="{9D8B030D-6E8A-4147-A177-3AD203B41FA5}">
                      <a16:colId xmlns:a16="http://schemas.microsoft.com/office/drawing/2014/main" val="3500296363"/>
                    </a:ext>
                  </a:extLst>
                </a:gridCol>
              </a:tblGrid>
              <a:tr h="101607">
                <a:tc>
                  <a:txBody>
                    <a:bodyPr/>
                    <a:lstStyle/>
                    <a:p>
                      <a:pPr algn="l">
                        <a:lnSpc>
                          <a:spcPct val="115000"/>
                        </a:lnSpc>
                        <a:spcAft>
                          <a:spcPts val="0"/>
                        </a:spcAft>
                      </a:pPr>
                      <a:r>
                        <a:rPr lang="en-GB" sz="1400" b="1">
                          <a:effectLst/>
                          <a:latin typeface="Open Sans" panose="020B0606030504020204" pitchFamily="34" charset="0"/>
                          <a:ea typeface="Open Sans" panose="020B0606030504020204" pitchFamily="34" charset="0"/>
                          <a:cs typeface="Open Sans" panose="020B0606030504020204" pitchFamily="34" charset="0"/>
                        </a:rPr>
                        <a:t>Title</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US"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23527650"/>
                  </a:ext>
                </a:extLst>
              </a:tr>
              <a:tr h="0">
                <a:tc>
                  <a:txBody>
                    <a:bodyPr/>
                    <a:lstStyle/>
                    <a:p>
                      <a:pPr algn="l">
                        <a:lnSpc>
                          <a:spcPct val="115000"/>
                        </a:lnSpc>
                        <a:spcAft>
                          <a:spcPts val="0"/>
                        </a:spcAft>
                      </a:pPr>
                      <a:r>
                        <a:rPr lang="en-GB" sz="1400" b="1">
                          <a:effectLst/>
                          <a:latin typeface="Open Sans" panose="020B0606030504020204" pitchFamily="34" charset="0"/>
                          <a:ea typeface="Open Sans" panose="020B0606030504020204" pitchFamily="34" charset="0"/>
                          <a:cs typeface="Open Sans" panose="020B0606030504020204" pitchFamily="34" charset="0"/>
                        </a:rPr>
                        <a:t>Lead PI (Institute)</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143980542"/>
                  </a:ext>
                </a:extLst>
              </a:tr>
              <a:tr h="0">
                <a:tc>
                  <a:txBody>
                    <a:bodyPr/>
                    <a:lstStyle/>
                    <a:p>
                      <a:pPr algn="l">
                        <a:lnSpc>
                          <a:spcPct val="115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Team members (Co-I, collaborators)</a:t>
                      </a:r>
                      <a:endParaRPr lang="en-SG" sz="1400" b="1">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49159584"/>
                  </a:ext>
                </a:extLst>
              </a:tr>
              <a:tr h="0">
                <a:tc>
                  <a:txBody>
                    <a:bodyPr/>
                    <a:lstStyle/>
                    <a:p>
                      <a:pPr algn="l">
                        <a:lnSpc>
                          <a:spcPct val="115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Duration (within 2 years)</a:t>
                      </a:r>
                      <a:endParaRPr lang="en-SG" sz="1400" b="1">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83822793"/>
                  </a:ext>
                </a:extLst>
              </a:tr>
              <a:tr h="0">
                <a:tc>
                  <a:txBody>
                    <a:bodyPr/>
                    <a:lstStyle/>
                    <a:p>
                      <a:pPr algn="l">
                        <a:lnSpc>
                          <a:spcPct val="115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Budget (broken down by phase, with indirect costs)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52925833"/>
                  </a:ext>
                </a:extLst>
              </a:tr>
              <a:tr h="0">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SG" sz="14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Platform Technology </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E.g. Novel approach for therapeutics, or tools for manufacturing, discovery, delivery </a:t>
                      </a:r>
                      <a:endParaRPr lang="en-SG"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36603017"/>
                  </a:ext>
                </a:extLst>
              </a:tr>
            </a:tbl>
          </a:graphicData>
        </a:graphic>
      </p:graphicFrame>
      <p:sp>
        <p:nvSpPr>
          <p:cNvPr id="5" name="TextBox 4">
            <a:extLst>
              <a:ext uri="{FF2B5EF4-FFF2-40B4-BE49-F238E27FC236}">
                <a16:creationId xmlns:a16="http://schemas.microsoft.com/office/drawing/2014/main" id="{B4453B82-0618-CE9F-6396-48FFA6F83B91}"/>
              </a:ext>
            </a:extLst>
          </p:cNvPr>
          <p:cNvSpPr txBox="1"/>
          <p:nvPr/>
        </p:nvSpPr>
        <p:spPr>
          <a:xfrm>
            <a:off x="216969" y="735997"/>
            <a:ext cx="11693468" cy="769121"/>
          </a:xfrm>
          <a:prstGeom prst="rect">
            <a:avLst/>
          </a:prstGeom>
          <a:noFill/>
        </p:spPr>
        <p:txBody>
          <a:bodyPr wrap="square">
            <a:spAutoFit/>
          </a:bodyPr>
          <a:lstStyle/>
          <a:p>
            <a:pPr algn="just">
              <a:lnSpc>
                <a:spcPct val="115000"/>
              </a:lnSpc>
              <a:spcAft>
                <a:spcPts val="1000"/>
              </a:spcAft>
              <a:tabLst>
                <a:tab pos="450215" algn="l"/>
                <a:tab pos="4114800" algn="l"/>
              </a:tabLst>
            </a:pPr>
            <a:r>
              <a:rPr lang="en-AU" sz="1600" b="1">
                <a:effectLst/>
                <a:highlight>
                  <a:srgbClr val="FFFF00"/>
                </a:highlight>
                <a:latin typeface="Open Sans" panose="020B0606030504020204" pitchFamily="34" charset="0"/>
                <a:ea typeface="Open Sans" panose="020B0606030504020204" pitchFamily="34" charset="0"/>
                <a:cs typeface="Open Sans" panose="020B0606030504020204" pitchFamily="34" charset="0"/>
              </a:rPr>
              <a:t>Please fill in this section only if you have a therapeutic platform project.</a:t>
            </a:r>
            <a:endParaRPr lang="en-AU" sz="1600" b="1">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p>
            <a:pPr algn="just">
              <a:lnSpc>
                <a:spcPct val="115000"/>
              </a:lnSpc>
              <a:spcAft>
                <a:spcPts val="1000"/>
              </a:spcAft>
              <a:tabLst>
                <a:tab pos="450215" algn="l"/>
                <a:tab pos="4114800" algn="l"/>
              </a:tabLst>
            </a:pPr>
            <a:endParaRPr lang="en-SG" sz="1600" b="1">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4" name="Table 3">
            <a:extLst>
              <a:ext uri="{FF2B5EF4-FFF2-40B4-BE49-F238E27FC236}">
                <a16:creationId xmlns:a16="http://schemas.microsoft.com/office/drawing/2014/main" id="{C78F90E8-D1D0-FD9D-1489-EA108AA06DCD}"/>
              </a:ext>
            </a:extLst>
          </p:cNvPr>
          <p:cNvGraphicFramePr>
            <a:graphicFrameLocks noGrp="1"/>
          </p:cNvGraphicFramePr>
          <p:nvPr>
            <p:extLst>
              <p:ext uri="{D42A27DB-BD31-4B8C-83A1-F6EECF244321}">
                <p14:modId xmlns:p14="http://schemas.microsoft.com/office/powerpoint/2010/main" val="492718657"/>
              </p:ext>
            </p:extLst>
          </p:nvPr>
        </p:nvGraphicFramePr>
        <p:xfrm>
          <a:off x="216969" y="3655275"/>
          <a:ext cx="11487350" cy="2466728"/>
        </p:xfrm>
        <a:graphic>
          <a:graphicData uri="http://schemas.openxmlformats.org/drawingml/2006/table">
            <a:tbl>
              <a:tblPr firstRow="1" firstCol="1" bandRow="1"/>
              <a:tblGrid>
                <a:gridCol w="2631415">
                  <a:extLst>
                    <a:ext uri="{9D8B030D-6E8A-4147-A177-3AD203B41FA5}">
                      <a16:colId xmlns:a16="http://schemas.microsoft.com/office/drawing/2014/main" val="474665524"/>
                    </a:ext>
                  </a:extLst>
                </a:gridCol>
                <a:gridCol w="8855935">
                  <a:extLst>
                    <a:ext uri="{9D8B030D-6E8A-4147-A177-3AD203B41FA5}">
                      <a16:colId xmlns:a16="http://schemas.microsoft.com/office/drawing/2014/main" val="2123165836"/>
                    </a:ext>
                  </a:extLst>
                </a:gridCol>
              </a:tblGrid>
              <a:tr h="616682">
                <a:tc>
                  <a:txBody>
                    <a:bodyPr/>
                    <a:lstStyle/>
                    <a:p>
                      <a:pPr algn="l">
                        <a:lnSpc>
                          <a:spcPct val="115000"/>
                        </a:lnSpc>
                        <a:spcAft>
                          <a:spcPts val="0"/>
                        </a:spcAft>
                      </a:pPr>
                      <a:r>
                        <a:rPr lang="en-GB" sz="14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Problem statement (WHY)</a:t>
                      </a:r>
                      <a:endParaRPr lang="en-SG" sz="14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l" defTabSz="1219170" rtl="0" eaLnBrk="1" latinLnBrk="0" hangingPunct="1">
                        <a:lnSpc>
                          <a:spcPct val="115000"/>
                        </a:lnSpc>
                        <a:spcAft>
                          <a:spcPts val="0"/>
                        </a:spcAft>
                      </a:pPr>
                      <a:r>
                        <a:rPr lang="en-US" sz="1400" b="0" kern="12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726397522"/>
                  </a:ext>
                </a:extLst>
              </a:tr>
              <a:tr h="616682">
                <a:tc>
                  <a:txBody>
                    <a:bodyPr/>
                    <a:lstStyle/>
                    <a:p>
                      <a:pPr algn="l">
                        <a:lnSpc>
                          <a:spcPct val="115000"/>
                        </a:lnSpc>
                        <a:spcAft>
                          <a:spcPts val="0"/>
                        </a:spcAft>
                      </a:pPr>
                      <a:r>
                        <a:rPr lang="en-GB" sz="14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Project objective (WHAT)</a:t>
                      </a:r>
                      <a:endParaRPr lang="en-SG" sz="14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218417420"/>
                  </a:ext>
                </a:extLst>
              </a:tr>
              <a:tr h="616682">
                <a:tc>
                  <a:txBody>
                    <a:bodyPr/>
                    <a:lstStyle/>
                    <a:p>
                      <a:pPr algn="l">
                        <a:lnSpc>
                          <a:spcPct val="115000"/>
                        </a:lnSpc>
                        <a:spcAft>
                          <a:spcPts val="0"/>
                        </a:spcAft>
                      </a:pPr>
                      <a:r>
                        <a:rPr lang="en-US" sz="14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Deliverables (HOW)</a:t>
                      </a:r>
                      <a:endParaRPr lang="en-SG" sz="1400" b="1">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950379958"/>
                  </a:ext>
                </a:extLst>
              </a:tr>
              <a:tr h="616682">
                <a:tc>
                  <a:txBody>
                    <a:bodyPr/>
                    <a:lstStyle/>
                    <a:p>
                      <a:pPr algn="l">
                        <a:lnSpc>
                          <a:spcPct val="115000"/>
                        </a:lnSpc>
                        <a:spcAft>
                          <a:spcPts val="0"/>
                        </a:spcAft>
                      </a:pPr>
                      <a:r>
                        <a:rPr lang="en-US" sz="14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Translation strategy</a:t>
                      </a:r>
                      <a:endParaRPr lang="en-SG" sz="1400" b="1">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923667712"/>
                  </a:ext>
                </a:extLst>
              </a:tr>
            </a:tbl>
          </a:graphicData>
        </a:graphic>
      </p:graphicFrame>
    </p:spTree>
    <p:extLst>
      <p:ext uri="{BB962C8B-B14F-4D97-AF65-F5344CB8AC3E}">
        <p14:creationId xmlns:p14="http://schemas.microsoft.com/office/powerpoint/2010/main" val="4051057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a:solidFill>
                  <a:schemeClr val="bg1"/>
                </a:solidFill>
              </a:rPr>
              <a:t>Project Milestones and Deliverables</a:t>
            </a:r>
            <a:r>
              <a:rPr lang="en-US" sz="2400">
                <a:solidFill>
                  <a:schemeClr val="bg1"/>
                </a:solidFill>
              </a:rPr>
              <a:t> [Not part of pitch deck]</a:t>
            </a:r>
            <a:r>
              <a:rPr lang="en-SG" sz="2400">
                <a:solidFill>
                  <a:schemeClr val="bg1"/>
                </a:solidFill>
              </a:rPr>
              <a:t> </a:t>
            </a:r>
          </a:p>
        </p:txBody>
      </p:sp>
      <p:graphicFrame>
        <p:nvGraphicFramePr>
          <p:cNvPr id="5" name="Table 4">
            <a:extLst>
              <a:ext uri="{FF2B5EF4-FFF2-40B4-BE49-F238E27FC236}">
                <a16:creationId xmlns:a16="http://schemas.microsoft.com/office/drawing/2014/main" id="{3088C53E-6805-77A6-85DA-2ADBCA094880}"/>
              </a:ext>
            </a:extLst>
          </p:cNvPr>
          <p:cNvGraphicFramePr>
            <a:graphicFrameLocks noGrp="1"/>
          </p:cNvGraphicFramePr>
          <p:nvPr>
            <p:extLst>
              <p:ext uri="{D42A27DB-BD31-4B8C-83A1-F6EECF244321}">
                <p14:modId xmlns:p14="http://schemas.microsoft.com/office/powerpoint/2010/main" val="1673233831"/>
              </p:ext>
            </p:extLst>
          </p:nvPr>
        </p:nvGraphicFramePr>
        <p:xfrm>
          <a:off x="604480" y="2768993"/>
          <a:ext cx="8918259" cy="1331724"/>
        </p:xfrm>
        <a:graphic>
          <a:graphicData uri="http://schemas.openxmlformats.org/drawingml/2006/table">
            <a:tbl>
              <a:tblPr firstRow="1" firstCol="1" bandRow="1"/>
              <a:tblGrid>
                <a:gridCol w="6550979">
                  <a:extLst>
                    <a:ext uri="{9D8B030D-6E8A-4147-A177-3AD203B41FA5}">
                      <a16:colId xmlns:a16="http://schemas.microsoft.com/office/drawing/2014/main" val="1228234167"/>
                    </a:ext>
                  </a:extLst>
                </a:gridCol>
                <a:gridCol w="591820">
                  <a:extLst>
                    <a:ext uri="{9D8B030D-6E8A-4147-A177-3AD203B41FA5}">
                      <a16:colId xmlns:a16="http://schemas.microsoft.com/office/drawing/2014/main" val="1621530366"/>
                    </a:ext>
                  </a:extLst>
                </a:gridCol>
                <a:gridCol w="591820">
                  <a:extLst>
                    <a:ext uri="{9D8B030D-6E8A-4147-A177-3AD203B41FA5}">
                      <a16:colId xmlns:a16="http://schemas.microsoft.com/office/drawing/2014/main" val="4059115890"/>
                    </a:ext>
                  </a:extLst>
                </a:gridCol>
                <a:gridCol w="591820">
                  <a:extLst>
                    <a:ext uri="{9D8B030D-6E8A-4147-A177-3AD203B41FA5}">
                      <a16:colId xmlns:a16="http://schemas.microsoft.com/office/drawing/2014/main" val="316457803"/>
                    </a:ext>
                  </a:extLst>
                </a:gridCol>
                <a:gridCol w="591820">
                  <a:extLst>
                    <a:ext uri="{9D8B030D-6E8A-4147-A177-3AD203B41FA5}">
                      <a16:colId xmlns:a16="http://schemas.microsoft.com/office/drawing/2014/main" val="3956132751"/>
                    </a:ext>
                  </a:extLst>
                </a:gridCol>
              </a:tblGrid>
              <a:tr h="89399">
                <a:tc>
                  <a:txBody>
                    <a:bodyPr/>
                    <a:lstStyle/>
                    <a:p>
                      <a:pPr algn="just">
                        <a:lnSpc>
                          <a:spcPct val="115000"/>
                        </a:lnSpc>
                        <a:spcAft>
                          <a:spcPts val="0"/>
                        </a:spcAft>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Phase 1 Project Milestones/Deliverables</a:t>
                      </a:r>
                    </a:p>
                    <a:p>
                      <a:pPr algn="just">
                        <a:lnSpc>
                          <a:spcPct val="115000"/>
                        </a:lnSpc>
                        <a:spcAft>
                          <a:spcPts val="0"/>
                        </a:spcAft>
                      </a:pPr>
                      <a:r>
                        <a:rPr lang="en-SG" sz="1600" i="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&lt;Please add new rows, and add/delete columns as needed&gt;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Q1</a:t>
                      </a:r>
                      <a:endParaRPr lang="en-SG"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Q2</a:t>
                      </a:r>
                      <a:endParaRPr lang="en-SG"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Q3</a:t>
                      </a:r>
                      <a:endParaRPr lang="en-SG"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Q4</a:t>
                      </a:r>
                      <a:endParaRPr lang="en-SG"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2130161"/>
                  </a:ext>
                </a:extLst>
              </a:tr>
              <a:tr h="177165">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1:</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5344707"/>
                  </a:ext>
                </a:extLst>
              </a:tr>
              <a:tr h="177165">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2:</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75742829"/>
                  </a:ext>
                </a:extLst>
              </a:tr>
              <a:tr h="177165">
                <a:tc>
                  <a:txBody>
                    <a:bodyPr/>
                    <a:lstStyle/>
                    <a:p>
                      <a:pPr marL="0" marR="0" lvl="0" indent="0" algn="just" defTabSz="1219170" rtl="0" eaLnBrk="1" fontAlgn="auto" latinLnBrk="0" hangingPunct="1">
                        <a:lnSpc>
                          <a:spcPct val="115000"/>
                        </a:lnSpc>
                        <a:spcBef>
                          <a:spcPts val="0"/>
                        </a:spcBef>
                        <a:spcAft>
                          <a:spcPts val="0"/>
                        </a:spcAft>
                        <a:buClrTx/>
                        <a:buSzTx/>
                        <a:buFontTx/>
                        <a:buNone/>
                        <a:tabLst/>
                        <a:defRPr/>
                      </a:pPr>
                      <a:r>
                        <a:rPr lang="en-AU" sz="16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Go/No-Go milestone 1:</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5972230"/>
                  </a:ext>
                </a:extLst>
              </a:tr>
            </a:tbl>
          </a:graphicData>
        </a:graphic>
      </p:graphicFrame>
      <p:sp>
        <p:nvSpPr>
          <p:cNvPr id="2" name="TextBox 1">
            <a:extLst>
              <a:ext uri="{FF2B5EF4-FFF2-40B4-BE49-F238E27FC236}">
                <a16:creationId xmlns:a16="http://schemas.microsoft.com/office/drawing/2014/main" id="{D52B3B8C-4983-9F32-D551-651BA905FAF8}"/>
              </a:ext>
            </a:extLst>
          </p:cNvPr>
          <p:cNvSpPr txBox="1"/>
          <p:nvPr/>
        </p:nvSpPr>
        <p:spPr>
          <a:xfrm>
            <a:off x="360701" y="803123"/>
            <a:ext cx="11470597" cy="1490344"/>
          </a:xfrm>
          <a:prstGeom prst="rect">
            <a:avLst/>
          </a:prstGeom>
          <a:noFill/>
        </p:spPr>
        <p:txBody>
          <a:bodyPr wrap="square">
            <a:spAutoFit/>
          </a:bodyPr>
          <a:lstStyle/>
          <a:p>
            <a:pPr marL="285750" indent="-285750" algn="just">
              <a:lnSpc>
                <a:spcPct val="115000"/>
              </a:lnSpc>
              <a:buFont typeface="Arial" panose="020B0604020202020204" pitchFamily="34" charset="0"/>
              <a:buChar char="•"/>
              <a:tabLst>
                <a:tab pos="450215" algn="l"/>
                <a:tab pos="4114800" algn="l"/>
              </a:tabLst>
            </a:pPr>
            <a:r>
              <a:rPr lang="en-SG" sz="1600" dirty="0">
                <a:effectLst/>
                <a:latin typeface="Open Sans" panose="020B0606030504020204" pitchFamily="34" charset="0"/>
                <a:ea typeface="Open Sans" panose="020B0606030504020204" pitchFamily="34" charset="0"/>
                <a:cs typeface="Open Sans" panose="020B0606030504020204" pitchFamily="34" charset="0"/>
              </a:rPr>
              <a:t>As a general guide, STDR can award project funding up to a maximum of 2 years. </a:t>
            </a:r>
            <a:r>
              <a:rPr lang="en-AU" sz="1600" dirty="0">
                <a:effectLst/>
                <a:latin typeface="Open Sans" panose="020B0606030504020204" pitchFamily="34" charset="0"/>
                <a:ea typeface="Open Sans" panose="020B0606030504020204" pitchFamily="34" charset="0"/>
                <a:cs typeface="Open Sans" panose="020B0606030504020204" pitchFamily="34" charset="0"/>
              </a:rPr>
              <a:t>Applicants need not use the full duration and are encouraged to accelerate the project where reasonable.</a:t>
            </a:r>
          </a:p>
          <a:p>
            <a:pPr marL="285750" indent="-285750" algn="just">
              <a:lnSpc>
                <a:spcPct val="115000"/>
              </a:lnSpc>
              <a:buFont typeface="Arial" panose="020B0604020202020204" pitchFamily="34" charset="0"/>
              <a:buChar char="•"/>
              <a:tabLst>
                <a:tab pos="450215" algn="l"/>
                <a:tab pos="4114800" algn="l"/>
              </a:tabLst>
            </a:pPr>
            <a:r>
              <a:rPr lang="en-AU" sz="1600" dirty="0">
                <a:effectLst/>
                <a:latin typeface="Open Sans" panose="020B0606030504020204" pitchFamily="34" charset="0"/>
                <a:ea typeface="Open Sans" panose="020B0606030504020204" pitchFamily="34" charset="0"/>
                <a:cs typeface="Open Sans" panose="020B0606030504020204" pitchFamily="34" charset="0"/>
              </a:rPr>
              <a:t>This section should be separated </a:t>
            </a:r>
            <a:r>
              <a:rPr lang="en-AU" sz="1600" dirty="0">
                <a:latin typeface="Open Sans" panose="020B0606030504020204" pitchFamily="34" charset="0"/>
                <a:ea typeface="Open Sans" panose="020B0606030504020204" pitchFamily="34" charset="0"/>
                <a:cs typeface="Open Sans" panose="020B0606030504020204" pitchFamily="34" charset="0"/>
              </a:rPr>
              <a:t>into at least two</a:t>
            </a:r>
            <a:r>
              <a:rPr lang="en-AU" sz="1600" dirty="0">
                <a:effectLst/>
                <a:latin typeface="Open Sans" panose="020B0606030504020204" pitchFamily="34" charset="0"/>
                <a:ea typeface="Open Sans" panose="020B0606030504020204" pitchFamily="34" charset="0"/>
                <a:cs typeface="Open Sans" panose="020B0606030504020204" pitchFamily="34" charset="0"/>
              </a:rPr>
              <a:t> Phases, with clear identification of </a:t>
            </a:r>
            <a:r>
              <a:rPr lang="en-AU" sz="1600" b="1" u="sng" dirty="0">
                <a:effectLst/>
                <a:latin typeface="Open Sans" panose="020B0606030504020204" pitchFamily="34" charset="0"/>
                <a:ea typeface="Open Sans" panose="020B0606030504020204" pitchFamily="34" charset="0"/>
                <a:cs typeface="Open Sans" panose="020B0606030504020204" pitchFamily="34" charset="0"/>
              </a:rPr>
              <a:t>measurable</a:t>
            </a:r>
            <a:r>
              <a:rPr lang="en-AU" sz="1600" dirty="0">
                <a:effectLst/>
                <a:latin typeface="Open Sans" panose="020B0606030504020204" pitchFamily="34" charset="0"/>
                <a:ea typeface="Open Sans" panose="020B0606030504020204" pitchFamily="34" charset="0"/>
                <a:cs typeface="Open Sans" panose="020B0606030504020204" pitchFamily="34" charset="0"/>
              </a:rPr>
              <a:t> Go/No-Go milestones at the end of each Phase.</a:t>
            </a:r>
          </a:p>
          <a:p>
            <a:pPr marL="285750" indent="-285750" algn="just">
              <a:lnSpc>
                <a:spcPct val="115000"/>
              </a:lnSpc>
              <a:buFont typeface="Arial" panose="020B0604020202020204" pitchFamily="34" charset="0"/>
              <a:buChar char="•"/>
              <a:tabLst>
                <a:tab pos="450215" algn="l"/>
                <a:tab pos="4114800" algn="l"/>
              </a:tabLst>
            </a:pPr>
            <a:r>
              <a:rPr lang="en-SG" sz="1600" dirty="0">
                <a:effectLst/>
                <a:latin typeface="Open Sans" panose="020B0606030504020204" pitchFamily="34" charset="0"/>
                <a:ea typeface="Open Sans" panose="020B0606030504020204" pitchFamily="34" charset="0"/>
                <a:cs typeface="Open Sans" panose="020B0606030504020204" pitchFamily="34" charset="0"/>
              </a:rPr>
              <a:t>Projects will be assessed towards the end of each Phase to determine eligibility to unlock the next Phase of funding.</a:t>
            </a:r>
          </a:p>
        </p:txBody>
      </p:sp>
      <p:graphicFrame>
        <p:nvGraphicFramePr>
          <p:cNvPr id="3" name="Table 2">
            <a:extLst>
              <a:ext uri="{FF2B5EF4-FFF2-40B4-BE49-F238E27FC236}">
                <a16:creationId xmlns:a16="http://schemas.microsoft.com/office/drawing/2014/main" id="{1B0F3648-61FF-57F1-400B-C4BB28050F85}"/>
              </a:ext>
            </a:extLst>
          </p:cNvPr>
          <p:cNvGraphicFramePr>
            <a:graphicFrameLocks noGrp="1"/>
          </p:cNvGraphicFramePr>
          <p:nvPr>
            <p:extLst>
              <p:ext uri="{D42A27DB-BD31-4B8C-83A1-F6EECF244321}">
                <p14:modId xmlns:p14="http://schemas.microsoft.com/office/powerpoint/2010/main" val="4107984609"/>
              </p:ext>
            </p:extLst>
          </p:nvPr>
        </p:nvGraphicFramePr>
        <p:xfrm>
          <a:off x="604480" y="4576243"/>
          <a:ext cx="8918259" cy="1594551"/>
        </p:xfrm>
        <a:graphic>
          <a:graphicData uri="http://schemas.openxmlformats.org/drawingml/2006/table">
            <a:tbl>
              <a:tblPr firstRow="1" firstCol="1" bandRow="1"/>
              <a:tblGrid>
                <a:gridCol w="6550979">
                  <a:extLst>
                    <a:ext uri="{9D8B030D-6E8A-4147-A177-3AD203B41FA5}">
                      <a16:colId xmlns:a16="http://schemas.microsoft.com/office/drawing/2014/main" val="1228234167"/>
                    </a:ext>
                  </a:extLst>
                </a:gridCol>
                <a:gridCol w="591820">
                  <a:extLst>
                    <a:ext uri="{9D8B030D-6E8A-4147-A177-3AD203B41FA5}">
                      <a16:colId xmlns:a16="http://schemas.microsoft.com/office/drawing/2014/main" val="1621530366"/>
                    </a:ext>
                  </a:extLst>
                </a:gridCol>
                <a:gridCol w="591820">
                  <a:extLst>
                    <a:ext uri="{9D8B030D-6E8A-4147-A177-3AD203B41FA5}">
                      <a16:colId xmlns:a16="http://schemas.microsoft.com/office/drawing/2014/main" val="4059115890"/>
                    </a:ext>
                  </a:extLst>
                </a:gridCol>
                <a:gridCol w="591820">
                  <a:extLst>
                    <a:ext uri="{9D8B030D-6E8A-4147-A177-3AD203B41FA5}">
                      <a16:colId xmlns:a16="http://schemas.microsoft.com/office/drawing/2014/main" val="316457803"/>
                    </a:ext>
                  </a:extLst>
                </a:gridCol>
                <a:gridCol w="591820">
                  <a:extLst>
                    <a:ext uri="{9D8B030D-6E8A-4147-A177-3AD203B41FA5}">
                      <a16:colId xmlns:a16="http://schemas.microsoft.com/office/drawing/2014/main" val="3956132751"/>
                    </a:ext>
                  </a:extLst>
                </a:gridCol>
              </a:tblGrid>
              <a:tr h="260430">
                <a:tc>
                  <a:txBody>
                    <a:bodyPr/>
                    <a:lstStyle/>
                    <a:p>
                      <a:pPr algn="just">
                        <a:lnSpc>
                          <a:spcPct val="115000"/>
                        </a:lnSpc>
                        <a:spcAft>
                          <a:spcPts val="0"/>
                        </a:spcAft>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Phase 2 Project Milestones/Deliverables</a:t>
                      </a:r>
                    </a:p>
                    <a:p>
                      <a:pPr algn="just">
                        <a:lnSpc>
                          <a:spcPct val="115000"/>
                        </a:lnSpc>
                        <a:spcAft>
                          <a:spcPts val="0"/>
                        </a:spcAft>
                      </a:pPr>
                      <a:r>
                        <a:rPr lang="en-SG" sz="1600" i="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&lt;Please add new rows, and add/delete columns as needed&gt;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Q1</a:t>
                      </a:r>
                      <a:endParaRPr lang="en-SG"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Q2</a:t>
                      </a:r>
                      <a:endParaRPr lang="en-SG"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Q3</a:t>
                      </a:r>
                      <a:endParaRPr lang="en-SG"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Q4</a:t>
                      </a:r>
                      <a:endParaRPr lang="en-SG" sz="1600" b="1">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2130161"/>
                  </a:ext>
                </a:extLst>
              </a:tr>
              <a:tr h="256912">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3:</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763578"/>
                  </a:ext>
                </a:extLst>
              </a:tr>
              <a:tr h="177165">
                <a:tc>
                  <a:txBody>
                    <a:bodyPr/>
                    <a:lstStyle/>
                    <a:p>
                      <a:pPr algn="just">
                        <a:lnSpc>
                          <a:spcPct val="115000"/>
                        </a:lnSpc>
                        <a:spcAft>
                          <a:spcPts val="1000"/>
                        </a:spcAft>
                      </a:pPr>
                      <a:r>
                        <a:rPr lang="en-US"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4:</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3419526"/>
                  </a:ext>
                </a:extLst>
              </a:tr>
              <a:tr h="177165">
                <a:tc>
                  <a:txBody>
                    <a:bodyPr/>
                    <a:lstStyle/>
                    <a:p>
                      <a:pPr algn="just">
                        <a:lnSpc>
                          <a:spcPct val="115000"/>
                        </a:lnSpc>
                        <a:spcAft>
                          <a:spcPts val="1000"/>
                        </a:spcAft>
                      </a:pPr>
                      <a:r>
                        <a:rPr lang="en-US" sz="16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 1 </a:t>
                      </a:r>
                      <a:r>
                        <a:rPr lang="en-US"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(at end of project):</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44007570"/>
                  </a:ext>
                </a:extLst>
              </a:tr>
              <a:tr h="177165">
                <a:tc>
                  <a:txBody>
                    <a:bodyPr/>
                    <a:lstStyle/>
                    <a:p>
                      <a:pPr marL="0" marR="0" lvl="0" indent="0" algn="just" defTabSz="1219170" rtl="0" eaLnBrk="1" fontAlgn="auto" latinLnBrk="0" hangingPunct="1">
                        <a:lnSpc>
                          <a:spcPct val="115000"/>
                        </a:lnSpc>
                        <a:spcBef>
                          <a:spcPts val="0"/>
                        </a:spcBef>
                        <a:spcAft>
                          <a:spcPts val="1000"/>
                        </a:spcAft>
                        <a:buClrTx/>
                        <a:buSzTx/>
                        <a:buFontTx/>
                        <a:buNone/>
                        <a:tabLst/>
                        <a:defRPr/>
                      </a:pPr>
                      <a:r>
                        <a:rPr lang="en-US" sz="16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 2 </a:t>
                      </a:r>
                      <a:r>
                        <a:rPr lang="en-US"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(at end of project):</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3873056"/>
                  </a:ext>
                </a:extLst>
              </a:tr>
            </a:tbl>
          </a:graphicData>
        </a:graphic>
      </p:graphicFrame>
    </p:spTree>
    <p:extLst>
      <p:ext uri="{BB962C8B-B14F-4D97-AF65-F5344CB8AC3E}">
        <p14:creationId xmlns:p14="http://schemas.microsoft.com/office/powerpoint/2010/main" val="3095264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AB9F3CC-8988-023E-855B-C04D0E7573BD}"/>
              </a:ext>
            </a:extLst>
          </p:cNvPr>
          <p:cNvSpPr>
            <a:spLocks noGrp="1"/>
          </p:cNvSpPr>
          <p:nvPr>
            <p:ph type="body" sz="quarter" idx="10"/>
          </p:nvPr>
        </p:nvSpPr>
        <p:spPr/>
        <p:txBody>
          <a:bodyPr/>
          <a:lstStyle/>
          <a:p>
            <a:r>
              <a:rPr lang="en-US" sz="2400">
                <a:solidFill>
                  <a:schemeClr val="bg1"/>
                </a:solidFill>
              </a:rPr>
              <a:t>Indicative Budget [Not part of pitch deck]</a:t>
            </a:r>
            <a:r>
              <a:rPr lang="en-SG" sz="2400">
                <a:solidFill>
                  <a:schemeClr val="bg1"/>
                </a:solidFill>
              </a:rPr>
              <a:t> </a:t>
            </a:r>
          </a:p>
        </p:txBody>
      </p:sp>
      <p:graphicFrame>
        <p:nvGraphicFramePr>
          <p:cNvPr id="6" name="Table 5">
            <a:extLst>
              <a:ext uri="{FF2B5EF4-FFF2-40B4-BE49-F238E27FC236}">
                <a16:creationId xmlns:a16="http://schemas.microsoft.com/office/drawing/2014/main" id="{5E509929-C696-836E-9243-B7DD4101522E}"/>
              </a:ext>
            </a:extLst>
          </p:cNvPr>
          <p:cNvGraphicFramePr>
            <a:graphicFrameLocks noGrp="1"/>
          </p:cNvGraphicFramePr>
          <p:nvPr>
            <p:extLst>
              <p:ext uri="{D42A27DB-BD31-4B8C-83A1-F6EECF244321}">
                <p14:modId xmlns:p14="http://schemas.microsoft.com/office/powerpoint/2010/main" val="3212971548"/>
              </p:ext>
            </p:extLst>
          </p:nvPr>
        </p:nvGraphicFramePr>
        <p:xfrm>
          <a:off x="509518" y="2537634"/>
          <a:ext cx="10495281" cy="3910031"/>
        </p:xfrm>
        <a:graphic>
          <a:graphicData uri="http://schemas.openxmlformats.org/drawingml/2006/table">
            <a:tbl>
              <a:tblPr firstRow="1" firstCol="1" bandRow="1"/>
              <a:tblGrid>
                <a:gridCol w="3549602">
                  <a:extLst>
                    <a:ext uri="{9D8B030D-6E8A-4147-A177-3AD203B41FA5}">
                      <a16:colId xmlns:a16="http://schemas.microsoft.com/office/drawing/2014/main" val="3073583058"/>
                    </a:ext>
                  </a:extLst>
                </a:gridCol>
                <a:gridCol w="3549602">
                  <a:extLst>
                    <a:ext uri="{9D8B030D-6E8A-4147-A177-3AD203B41FA5}">
                      <a16:colId xmlns:a16="http://schemas.microsoft.com/office/drawing/2014/main" val="3372859439"/>
                    </a:ext>
                  </a:extLst>
                </a:gridCol>
                <a:gridCol w="3396077">
                  <a:extLst>
                    <a:ext uri="{9D8B030D-6E8A-4147-A177-3AD203B41FA5}">
                      <a16:colId xmlns:a16="http://schemas.microsoft.com/office/drawing/2014/main" val="50617512"/>
                    </a:ext>
                  </a:extLst>
                </a:gridCol>
              </a:tblGrid>
              <a:tr h="324000">
                <a:tc rowSpan="2">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Category</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Budget</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SG"/>
                    </a:p>
                  </a:txBody>
                  <a:tcPr/>
                </a:tc>
                <a:extLst>
                  <a:ext uri="{0D108BD9-81ED-4DB2-BD59-A6C34878D82A}">
                    <a16:rowId xmlns:a16="http://schemas.microsoft.com/office/drawing/2014/main" val="1467808012"/>
                  </a:ext>
                </a:extLst>
              </a:tr>
              <a:tr h="324000">
                <a:tc vMerge="1">
                  <a:txBody>
                    <a:bodyPr/>
                    <a:lstStyle/>
                    <a:p>
                      <a:endParaRPr lang="en-SG"/>
                    </a:p>
                  </a:txBody>
                  <a:tcPr/>
                </a:tc>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Phase 1</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Phase 2</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43981337"/>
                  </a:ext>
                </a:extLst>
              </a:tr>
              <a:tr h="324000">
                <a:tc>
                  <a:txBody>
                    <a:bodyPr/>
                    <a:lstStyle/>
                    <a:p>
                      <a:pPr algn="ctr">
                        <a:lnSpc>
                          <a:spcPct val="150000"/>
                        </a:lnSpc>
                        <a:spcAft>
                          <a:spcPts val="0"/>
                        </a:spcAft>
                      </a:pPr>
                      <a:r>
                        <a:rPr lang="en-US" sz="1400" i="1"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3098585772"/>
                  </a:ext>
                </a:extLst>
              </a:tr>
              <a:tr h="288000">
                <a:tc>
                  <a:txBody>
                    <a:bodyPr/>
                    <a:lstStyle/>
                    <a:p>
                      <a:pPr algn="ctr">
                        <a:lnSpc>
                          <a:spcPct val="150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Manpower</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5544052"/>
                  </a:ext>
                </a:extLst>
              </a:tr>
              <a:tr h="90805">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Equipment</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84861679"/>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Other Operating Expenses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u="none" strike="noStrike">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05758834"/>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Overseas Travel</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82646240"/>
                  </a:ext>
                </a:extLst>
              </a:tr>
              <a:tr h="31750">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Direct Costs (Total)</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38832247"/>
                  </a:ext>
                </a:extLst>
              </a:tr>
              <a:tr h="32400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2447694453"/>
                  </a:ext>
                </a:extLst>
              </a:tr>
              <a:tr h="286385">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Indirect Costs (30% of 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7142082"/>
                  </a:ext>
                </a:extLst>
              </a:tr>
              <a:tr h="32400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Total (direct + indirect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2095968118"/>
                  </a:ext>
                </a:extLst>
              </a:tr>
              <a:tr h="44450">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Budget for each Phase</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u="none" strike="noStrike">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u="sng">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30391095"/>
                  </a:ext>
                </a:extLst>
              </a:tr>
              <a:tr h="44450">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Total budget</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just">
                        <a:lnSpc>
                          <a:spcPct val="150000"/>
                        </a:lnSpc>
                        <a:spcAft>
                          <a:spcPts val="0"/>
                        </a:spcAft>
                      </a:pPr>
                      <a:r>
                        <a:rPr lang="en-US" sz="1400" u="none" strike="noStrike"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SG"/>
                    </a:p>
                  </a:txBody>
                  <a:tcPr/>
                </a:tc>
                <a:extLst>
                  <a:ext uri="{0D108BD9-81ED-4DB2-BD59-A6C34878D82A}">
                    <a16:rowId xmlns:a16="http://schemas.microsoft.com/office/drawing/2014/main" val="1340748035"/>
                  </a:ext>
                </a:extLst>
              </a:tr>
            </a:tbl>
          </a:graphicData>
        </a:graphic>
      </p:graphicFrame>
      <p:sp>
        <p:nvSpPr>
          <p:cNvPr id="2" name="TextBox 1">
            <a:extLst>
              <a:ext uri="{FF2B5EF4-FFF2-40B4-BE49-F238E27FC236}">
                <a16:creationId xmlns:a16="http://schemas.microsoft.com/office/drawing/2014/main" id="{DD267754-42EC-4575-1A74-214592CF47D9}"/>
              </a:ext>
            </a:extLst>
          </p:cNvPr>
          <p:cNvSpPr txBox="1"/>
          <p:nvPr/>
        </p:nvSpPr>
        <p:spPr>
          <a:xfrm>
            <a:off x="509519" y="704289"/>
            <a:ext cx="11194802" cy="1563313"/>
          </a:xfrm>
          <a:prstGeom prst="rect">
            <a:avLst/>
          </a:prstGeom>
          <a:noFill/>
        </p:spPr>
        <p:txBody>
          <a:bodyPr wrap="square">
            <a:spAutoFit/>
          </a:bodyPr>
          <a:lstStyle/>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 total of S$1M (including 30% indirect costs) may be awarded for Pilot funding, split into at least 2 or more Phases.</a:t>
            </a:r>
          </a:p>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As a general guide, applicants can allocate up to S$400K (including 30% indirect costs) for Phase 1, and S$600K (including 30% indirect costs) for Phase 2. </a:t>
            </a:r>
            <a:r>
              <a:rPr lang="en-US" sz="1400" dirty="0">
                <a:latin typeface="Open Sans" panose="020B0606030504020204" pitchFamily="34" charset="0"/>
                <a:ea typeface="Open Sans" panose="020B0606030504020204" pitchFamily="34" charset="0"/>
                <a:cs typeface="Open Sans" panose="020B0606030504020204" pitchFamily="34" charset="0"/>
              </a:rPr>
              <a:t>You may add more columns for additional Phases.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Additional funding, or alternate allocation of Phase 1 and 2 funds, may be requested on a case-by-case basis, and will be subject to evaluation by the STDR review panel.</a:t>
            </a:r>
          </a:p>
          <a:p>
            <a:pPr marL="285750" indent="-285750" algn="just">
              <a:lnSpc>
                <a:spcPct val="115000"/>
              </a:lnSpc>
              <a:buFont typeface="Arial" panose="020B0604020202020204" pitchFamily="34" charset="0"/>
              <a:buChar char="•"/>
            </a:pPr>
            <a:r>
              <a:rPr lang="en-US" sz="1400" dirty="0">
                <a:effectLst/>
                <a:latin typeface="Open Sans" panose="020B0606030504020204" pitchFamily="34" charset="0"/>
                <a:ea typeface="Open Sans" panose="020B0606030504020204" pitchFamily="34" charset="0"/>
                <a:cs typeface="Open Sans" panose="020B0606030504020204" pitchFamily="34" charset="0"/>
              </a:rPr>
              <a:t>Specify only basic details in this table and proceed to provide a detailed budget in the Excel template.</a:t>
            </a:r>
          </a:p>
        </p:txBody>
      </p:sp>
    </p:spTree>
    <p:extLst>
      <p:ext uri="{BB962C8B-B14F-4D97-AF65-F5344CB8AC3E}">
        <p14:creationId xmlns:p14="http://schemas.microsoft.com/office/powerpoint/2010/main" val="1395510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1399CC-1815-B792-D41A-AF2D1883C490}"/>
              </a:ext>
            </a:extLst>
          </p:cNvPr>
          <p:cNvSpPr>
            <a:spLocks noGrp="1"/>
          </p:cNvSpPr>
          <p:nvPr>
            <p:ph type="ctrTitle"/>
          </p:nvPr>
        </p:nvSpPr>
        <p:spPr>
          <a:xfrm>
            <a:off x="335330" y="1323679"/>
            <a:ext cx="4314857" cy="2478564"/>
          </a:xfrm>
        </p:spPr>
        <p:txBody>
          <a:bodyPr/>
          <a:lstStyle/>
          <a:p>
            <a:r>
              <a:rPr lang="en-SG" sz="2300" dirty="0"/>
              <a:t>SINGAPORE THERAPEUTICS DEVELOPMENT REVIEW (STDR)</a:t>
            </a:r>
            <a:br>
              <a:rPr lang="en-SG" sz="2300" dirty="0"/>
            </a:br>
            <a:br>
              <a:rPr lang="en-SG" sz="2300" dirty="0"/>
            </a:br>
            <a:r>
              <a:rPr lang="en-SG" sz="2300" dirty="0"/>
              <a:t>&lt;Project Title&gt;</a:t>
            </a:r>
            <a:br>
              <a:rPr lang="en-SG" sz="2000" dirty="0"/>
            </a:br>
            <a:endParaRPr lang="en-US" sz="2000" dirty="0"/>
          </a:p>
        </p:txBody>
      </p:sp>
      <p:sp>
        <p:nvSpPr>
          <p:cNvPr id="7" name="Text Placeholder 6">
            <a:extLst>
              <a:ext uri="{FF2B5EF4-FFF2-40B4-BE49-F238E27FC236}">
                <a16:creationId xmlns:a16="http://schemas.microsoft.com/office/drawing/2014/main" id="{EE0A3EDB-4FFA-31E0-DAE4-62601F6C6BB9}"/>
              </a:ext>
            </a:extLst>
          </p:cNvPr>
          <p:cNvSpPr>
            <a:spLocks noGrp="1"/>
          </p:cNvSpPr>
          <p:nvPr>
            <p:ph type="body" sz="quarter" idx="67"/>
          </p:nvPr>
        </p:nvSpPr>
        <p:spPr>
          <a:xfrm>
            <a:off x="335331" y="4050880"/>
            <a:ext cx="4098151" cy="1969770"/>
          </a:xfrm>
        </p:spPr>
        <p:txBody>
          <a:bodyPr/>
          <a:lstStyle/>
          <a:p>
            <a:pPr>
              <a:lnSpc>
                <a:spcPct val="100000"/>
              </a:lnSpc>
              <a:defRPr/>
            </a:pPr>
            <a:r>
              <a:rPr lang="en-SG" sz="1600"/>
              <a:t>Lead PI: &lt; Lead PI/ Institute&gt;</a:t>
            </a:r>
          </a:p>
          <a:p>
            <a:pPr>
              <a:lnSpc>
                <a:spcPct val="100000"/>
              </a:lnSpc>
              <a:defRPr/>
            </a:pPr>
            <a:endParaRPr lang="en-SG" sz="1600"/>
          </a:p>
          <a:p>
            <a:pPr>
              <a:lnSpc>
                <a:spcPct val="100000"/>
              </a:lnSpc>
              <a:defRPr/>
            </a:pPr>
            <a:r>
              <a:rPr lang="en-SG" sz="1600"/>
              <a:t>CO-IS/Collaborators: </a:t>
            </a:r>
          </a:p>
          <a:p>
            <a:pPr>
              <a:lnSpc>
                <a:spcPct val="100000"/>
              </a:lnSpc>
              <a:defRPr/>
            </a:pPr>
            <a:r>
              <a:rPr lang="en-SG" sz="1600"/>
              <a:t>&lt;CO-I/Collaborators Institute&gt;</a:t>
            </a:r>
          </a:p>
          <a:p>
            <a:pPr>
              <a:lnSpc>
                <a:spcPct val="100000"/>
              </a:lnSpc>
              <a:defRPr/>
            </a:pPr>
            <a:endParaRPr lang="en-SG"/>
          </a:p>
          <a:p>
            <a:pPr>
              <a:defRPr/>
            </a:pPr>
            <a:r>
              <a:rPr lang="en-SG" sz="1600"/>
              <a:t>&lt;DD MM YYYY&gt;</a:t>
            </a:r>
            <a:endParaRPr kumimoji="0" lang="en-SG" sz="1600" b="1" i="0" u="none" strike="noStrike" kern="1200" cap="all" spc="0" normalizeH="0" baseline="0" noProof="0">
              <a:ln>
                <a:noFill/>
              </a:ln>
              <a:solidFill>
                <a:sysClr val="window" lastClr="FFFFFF">
                  <a:lumMod val="95000"/>
                </a:sysClr>
              </a:solidFill>
              <a:effectLst/>
              <a:uLnTx/>
              <a:uFillTx/>
              <a:latin typeface="Open Sans"/>
              <a:ea typeface="+mj-ea"/>
              <a:cs typeface="Open Sans"/>
            </a:endParaRPr>
          </a:p>
          <a:p>
            <a:pPr>
              <a:lnSpc>
                <a:spcPct val="100000"/>
              </a:lnSpc>
              <a:defRPr/>
            </a:pPr>
            <a:endParaRPr lang="en-SG" sz="1600"/>
          </a:p>
          <a:p>
            <a:endParaRPr lang="en-US"/>
          </a:p>
        </p:txBody>
      </p:sp>
      <p:pic>
        <p:nvPicPr>
          <p:cNvPr id="10" name="Picture 9" descr="A logo for a company&#10;&#10;Description automatically generated">
            <a:extLst>
              <a:ext uri="{FF2B5EF4-FFF2-40B4-BE49-F238E27FC236}">
                <a16:creationId xmlns:a16="http://schemas.microsoft.com/office/drawing/2014/main" id="{D055D5D6-918A-A0FF-E118-925F8E4FAD7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435" y="148608"/>
            <a:ext cx="3014318" cy="997266"/>
          </a:xfrm>
          <a:prstGeom prst="rect">
            <a:avLst/>
          </a:prstGeom>
        </p:spPr>
      </p:pic>
      <p:pic>
        <p:nvPicPr>
          <p:cNvPr id="6" name="Picture 5">
            <a:extLst>
              <a:ext uri="{FF2B5EF4-FFF2-40B4-BE49-F238E27FC236}">
                <a16:creationId xmlns:a16="http://schemas.microsoft.com/office/drawing/2014/main" id="{BD7BE5A2-53D7-A948-35CF-FE8AF80B7C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69907" y="6246040"/>
            <a:ext cx="1066219" cy="391501"/>
          </a:xfrm>
          <a:prstGeom prst="rect">
            <a:avLst/>
          </a:prstGeom>
        </p:spPr>
      </p:pic>
      <p:pic>
        <p:nvPicPr>
          <p:cNvPr id="11" name="Picture 10">
            <a:extLst>
              <a:ext uri="{FF2B5EF4-FFF2-40B4-BE49-F238E27FC236}">
                <a16:creationId xmlns:a16="http://schemas.microsoft.com/office/drawing/2014/main" id="{3B333F36-E652-65EC-9D4C-5355DF63B57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5122" y="6123246"/>
            <a:ext cx="1417472" cy="539086"/>
          </a:xfrm>
          <a:prstGeom prst="rect">
            <a:avLst/>
          </a:prstGeom>
        </p:spPr>
      </p:pic>
      <p:pic>
        <p:nvPicPr>
          <p:cNvPr id="12" name="Picture 11">
            <a:extLst>
              <a:ext uri="{FF2B5EF4-FFF2-40B4-BE49-F238E27FC236}">
                <a16:creationId xmlns:a16="http://schemas.microsoft.com/office/drawing/2014/main" id="{CC994B03-C45F-7AA9-FE5F-65D8850EBCB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82704" y="6266432"/>
            <a:ext cx="1651831" cy="343600"/>
          </a:xfrm>
          <a:prstGeom prst="rect">
            <a:avLst/>
          </a:prstGeom>
        </p:spPr>
      </p:pic>
      <p:pic>
        <p:nvPicPr>
          <p:cNvPr id="13" name="Picture 12" descr="Logo&#10;&#10;Description automatically generated">
            <a:extLst>
              <a:ext uri="{FF2B5EF4-FFF2-40B4-BE49-F238E27FC236}">
                <a16:creationId xmlns:a16="http://schemas.microsoft.com/office/drawing/2014/main" id="{4E600135-C0BA-8D3D-46D6-42C063EE378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75978" y="6219216"/>
            <a:ext cx="1194677" cy="454504"/>
          </a:xfrm>
          <a:prstGeom prst="rect">
            <a:avLst/>
          </a:prstGeom>
        </p:spPr>
      </p:pic>
    </p:spTree>
    <p:extLst>
      <p:ext uri="{BB962C8B-B14F-4D97-AF65-F5344CB8AC3E}">
        <p14:creationId xmlns:p14="http://schemas.microsoft.com/office/powerpoint/2010/main" val="772682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21AF037B-FE8C-BF21-3D90-A05F799FB91C}"/>
              </a:ext>
            </a:extLst>
          </p:cNvPr>
          <p:cNvSpPr txBox="1"/>
          <p:nvPr/>
        </p:nvSpPr>
        <p:spPr>
          <a:xfrm>
            <a:off x="78930" y="521294"/>
            <a:ext cx="11798300" cy="584775"/>
          </a:xfrm>
          <a:prstGeom prst="rect">
            <a:avLst/>
          </a:prstGeom>
          <a:noFill/>
        </p:spPr>
        <p:txBody>
          <a:bodyPr wrap="square">
            <a:spAutoFit/>
          </a:bodyPr>
          <a:lstStyle/>
          <a:p>
            <a:pPr algn="ctr"/>
            <a:r>
              <a:rPr lang="en-SG" sz="1600" i="1">
                <a:latin typeface="Open Sans" panose="020B0606030504020204" pitchFamily="34" charset="0"/>
                <a:ea typeface="Open Sans" panose="020B0606030504020204" pitchFamily="34" charset="0"/>
                <a:cs typeface="Open Sans" panose="020B0606030504020204" pitchFamily="34" charset="0"/>
              </a:rPr>
              <a:t>Note: You may expand a section across multiple slides, combine two or more sections on one slide, </a:t>
            </a:r>
          </a:p>
          <a:p>
            <a:pPr algn="ctr"/>
            <a:r>
              <a:rPr lang="en-SG" sz="1600" i="1">
                <a:latin typeface="Open Sans" panose="020B0606030504020204" pitchFamily="34" charset="0"/>
                <a:ea typeface="Open Sans" panose="020B0606030504020204" pitchFamily="34" charset="0"/>
                <a:cs typeface="Open Sans" panose="020B0606030504020204" pitchFamily="34" charset="0"/>
              </a:rPr>
              <a:t>or reorder the sections as appropriate.</a:t>
            </a:r>
          </a:p>
        </p:txBody>
      </p:sp>
      <p:sp>
        <p:nvSpPr>
          <p:cNvPr id="4" name="TextBox 3">
            <a:extLst>
              <a:ext uri="{FF2B5EF4-FFF2-40B4-BE49-F238E27FC236}">
                <a16:creationId xmlns:a16="http://schemas.microsoft.com/office/drawing/2014/main" id="{010D025E-7F86-7A57-6EF0-E6F0031EDEFC}"/>
              </a:ext>
            </a:extLst>
          </p:cNvPr>
          <p:cNvSpPr txBox="1"/>
          <p:nvPr/>
        </p:nvSpPr>
        <p:spPr>
          <a:xfrm>
            <a:off x="314770" y="1293927"/>
            <a:ext cx="11389546" cy="3970318"/>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Opening Statement</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Why will your work be significant and impactful?</a:t>
            </a:r>
            <a:endParaRPr lang="en-US" altLang="en-US" strike="sngStrike"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r>
              <a:rPr lang="en-US" altLang="en-US" b="1" u="sng" dirty="0">
                <a:latin typeface="Open Sans" panose="020B0606030504020204" pitchFamily="34" charset="0"/>
                <a:ea typeface="Open Sans" panose="020B0606030504020204" pitchFamily="34" charset="0"/>
                <a:cs typeface="Open Sans" panose="020B0606030504020204" pitchFamily="34" charset="0"/>
              </a:rPr>
              <a:t>Unmet Need</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 Single Assets: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disease indications are you aiming to address?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Why is there an unmet need in this indication?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Include clinician inputs where possible/relevant</a:t>
            </a:r>
          </a:p>
          <a:p>
            <a:pPr marL="800100" lvl="1" indent="-34290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 Therapeutic Platforms: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What is the deficiency or gap in current approaches that you aim to address with your platform?</a:t>
            </a:r>
          </a:p>
        </p:txBody>
      </p:sp>
    </p:spTree>
    <p:extLst>
      <p:ext uri="{BB962C8B-B14F-4D97-AF65-F5344CB8AC3E}">
        <p14:creationId xmlns:p14="http://schemas.microsoft.com/office/powerpoint/2010/main" val="231501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a:solidFill>
                  <a:schemeClr val="bg1"/>
                </a:solidFill>
              </a:rPr>
              <a:t>Pitch Deck Guiding Questions (Please keep to 10 slides limit)</a:t>
            </a:r>
          </a:p>
        </p:txBody>
      </p:sp>
      <p:sp>
        <p:nvSpPr>
          <p:cNvPr id="4" name="TextBox 3">
            <a:extLst>
              <a:ext uri="{FF2B5EF4-FFF2-40B4-BE49-F238E27FC236}">
                <a16:creationId xmlns:a16="http://schemas.microsoft.com/office/drawing/2014/main" id="{2B241C66-09BB-C82F-D427-7A8F2D8AAB80}"/>
              </a:ext>
            </a:extLst>
          </p:cNvPr>
          <p:cNvSpPr txBox="1"/>
          <p:nvPr/>
        </p:nvSpPr>
        <p:spPr>
          <a:xfrm>
            <a:off x="78930" y="521294"/>
            <a:ext cx="11798300" cy="584775"/>
          </a:xfrm>
          <a:prstGeom prst="rect">
            <a:avLst/>
          </a:prstGeom>
          <a:noFill/>
        </p:spPr>
        <p:txBody>
          <a:bodyPr wrap="square">
            <a:spAutoFit/>
          </a:bodyPr>
          <a:lstStyle/>
          <a:p>
            <a:pPr algn="ctr"/>
            <a:r>
              <a:rPr lang="en-SG" sz="1600" i="1">
                <a:latin typeface="Open Sans" panose="020B0606030504020204" pitchFamily="34" charset="0"/>
                <a:ea typeface="Open Sans" panose="020B0606030504020204" pitchFamily="34" charset="0"/>
                <a:cs typeface="Open Sans" panose="020B0606030504020204" pitchFamily="34" charset="0"/>
              </a:rPr>
              <a:t>Note: You may expand a section across multiple slides, combine two or more sections on one slide, </a:t>
            </a:r>
          </a:p>
          <a:p>
            <a:pPr algn="ctr"/>
            <a:r>
              <a:rPr lang="en-SG" sz="1600" i="1">
                <a:latin typeface="Open Sans" panose="020B0606030504020204" pitchFamily="34" charset="0"/>
                <a:ea typeface="Open Sans" panose="020B0606030504020204" pitchFamily="34" charset="0"/>
                <a:cs typeface="Open Sans" panose="020B0606030504020204" pitchFamily="34" charset="0"/>
              </a:rPr>
              <a:t>or reorder the sections as appropriate.</a:t>
            </a:r>
          </a:p>
        </p:txBody>
      </p:sp>
      <p:sp>
        <p:nvSpPr>
          <p:cNvPr id="5" name="TextBox 4">
            <a:extLst>
              <a:ext uri="{FF2B5EF4-FFF2-40B4-BE49-F238E27FC236}">
                <a16:creationId xmlns:a16="http://schemas.microsoft.com/office/drawing/2014/main" id="{638D2700-949C-989E-CF19-14013B8E8803}"/>
              </a:ext>
            </a:extLst>
          </p:cNvPr>
          <p:cNvSpPr txBox="1"/>
          <p:nvPr/>
        </p:nvSpPr>
        <p:spPr>
          <a:xfrm>
            <a:off x="314770" y="1293927"/>
            <a:ext cx="11389549" cy="2308324"/>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Proposed Solution</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your proposed solution?</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single assets: What is the mechanism of action?</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therapeutic platforms: What is the fundamental science behind the technology?</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How does your proposed solution address the unmet need?</a:t>
            </a:r>
          </a:p>
          <a:p>
            <a:pPr lvl="1"/>
            <a:endParaRPr lang="en-SG" altLang="en-US" i="1" dirty="0">
              <a:latin typeface="Open Sans" panose="020B0606030504020204" pitchFamily="34" charset="0"/>
              <a:ea typeface="Open Sans" panose="020B0606030504020204" pitchFamily="34" charset="0"/>
              <a:cs typeface="Open Sans" panose="020B0606030504020204" pitchFamily="34" charset="0"/>
            </a:endParaRPr>
          </a:p>
          <a:p>
            <a:r>
              <a:rPr lang="en-SG" altLang="en-US" i="1" dirty="0">
                <a:latin typeface="Open Sans" panose="020B0606030504020204" pitchFamily="34" charset="0"/>
                <a:ea typeface="Open Sans" panose="020B0606030504020204" pitchFamily="34" charset="0"/>
                <a:cs typeface="Open Sans" panose="020B0606030504020204" pitchFamily="34" charset="0"/>
              </a:rPr>
              <a:t>[Note: Detailed data should be in the writeup instead]</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58400671"/>
      </p:ext>
    </p:extLst>
  </p:cSld>
  <p:clrMapOvr>
    <a:masterClrMapping/>
  </p:clrMapOvr>
</p:sld>
</file>

<file path=ppt/theme/theme1.xml><?xml version="1.0" encoding="utf-8"?>
<a:theme xmlns:a="http://schemas.openxmlformats.org/drawingml/2006/main" name="STDR PPT Template 10202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rgbClr val="FF0000"/>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0be71ad-36af-4c17-93f2-49f777c0a45b" xsi:nil="true"/>
    <lcf76f155ced4ddcb4097134ff3c332f xmlns="cf58d3f6-ac2b-4b1b-8b74-66c9f03df9a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B0597E2D1D1B489B958B1514A96ED4" ma:contentTypeVersion="11" ma:contentTypeDescription="Create a new document." ma:contentTypeScope="" ma:versionID="a6443271e15c1967eaf947b6efa55078">
  <xsd:schema xmlns:xsd="http://www.w3.org/2001/XMLSchema" xmlns:xs="http://www.w3.org/2001/XMLSchema" xmlns:p="http://schemas.microsoft.com/office/2006/metadata/properties" xmlns:ns2="cf58d3f6-ac2b-4b1b-8b74-66c9f03df9a9" xmlns:ns3="b0be71ad-36af-4c17-93f2-49f777c0a45b" targetNamespace="http://schemas.microsoft.com/office/2006/metadata/properties" ma:root="true" ma:fieldsID="a69a3893f081cf40c1d4ce47118ab222" ns2:_="" ns3:_="">
    <xsd:import namespace="cf58d3f6-ac2b-4b1b-8b74-66c9f03df9a9"/>
    <xsd:import namespace="b0be71ad-36af-4c17-93f2-49f777c0a4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f58d3f6-ac2b-4b1b-8b74-66c9f03df9a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b1ff4019-fa99-4329-98e7-f3e88d10e8ea"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0be71ad-36af-4c17-93f2-49f777c0a45b"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eb242c65-5d10-47a8-b220-610f35ecfd3a}" ma:internalName="TaxCatchAll" ma:showField="CatchAllData" ma:web="b0be71ad-36af-4c17-93f2-49f777c0a4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2BFE13-914A-4943-9B71-F7E58D88A4BF}">
  <ds:schemaRefs>
    <ds:schemaRef ds:uri="http://schemas.microsoft.com/sharepoint/v3/contenttype/forms"/>
  </ds:schemaRefs>
</ds:datastoreItem>
</file>

<file path=customXml/itemProps2.xml><?xml version="1.0" encoding="utf-8"?>
<ds:datastoreItem xmlns:ds="http://schemas.openxmlformats.org/officeDocument/2006/customXml" ds:itemID="{6A4E8882-B689-4B62-B03B-9468728E47A4}">
  <ds:schemaRefs>
    <ds:schemaRef ds:uri="b0be71ad-36af-4c17-93f2-49f777c0a45b"/>
    <ds:schemaRef ds:uri="cf58d3f6-ac2b-4b1b-8b74-66c9f03df9a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DB8AEA4-2B59-4CBA-97DF-BBEEB0E73D99}">
  <ds:schemaRefs>
    <ds:schemaRef ds:uri="b0be71ad-36af-4c17-93f2-49f777c0a45b"/>
    <ds:schemaRef ds:uri="cf58d3f6-ac2b-4b1b-8b74-66c9f03df9a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14</TotalTime>
  <Words>2536</Words>
  <Application>Microsoft Office PowerPoint</Application>
  <PresentationFormat>Widescreen</PresentationFormat>
  <Paragraphs>297</Paragraphs>
  <Slides>17</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Open Sans</vt:lpstr>
      <vt:lpstr>Open Sans 1</vt:lpstr>
      <vt:lpstr>Open Sans 2</vt:lpstr>
      <vt:lpstr>STDR PPT Template 102024</vt:lpstr>
      <vt:lpstr>PowerPoint Presentation</vt:lpstr>
      <vt:lpstr>PowerPoint Presentation</vt:lpstr>
      <vt:lpstr>PowerPoint Presentation</vt:lpstr>
      <vt:lpstr>PowerPoint Presentation</vt:lpstr>
      <vt:lpstr>PowerPoint Presentation</vt:lpstr>
      <vt:lpstr>PowerPoint Presentation</vt:lpstr>
      <vt:lpstr>SINGAPORE THERAPEUTICS DEVELOPMENT REVIEW (STDR)  &lt;Project Title&gt;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Singapore therapeutics development review 2020  Local review panel meeting</dc:title>
  <dc:creator>Shalini Suku Maran</dc:creator>
  <cp:lastModifiedBy>Kylie Yong</cp:lastModifiedBy>
  <cp:revision>4</cp:revision>
  <dcterms:created xsi:type="dcterms:W3CDTF">2020-07-24T01:33:49Z</dcterms:created>
  <dcterms:modified xsi:type="dcterms:W3CDTF">2026-07-27T01:30:37Z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0x010100EBB0597E2D1D1B489B958B1514A96ED4</vt:lpwstr>
  </property>
  <property fmtid="{D5CDD505-2E9C-101B-9397-08002B2CF9AE}" pid="3" name="MediaServiceImageTags">
    <vt:lpwstr/>
  </property>
</Properties>
</file>