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D7AA9-3393-4772-A1C1-79ABC339DA39}" type="datetimeFigureOut">
              <a:rPr lang="en-SG" smtClean="0"/>
              <a:t>16/8/2021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94E59-6CF9-402D-81D1-09C5918E1A9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25601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1AE88-1804-436D-A385-A0ED3A7BC3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2FC1C0-4B59-4B66-A190-E5EACCACF9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5E520-3BC8-48C5-90CB-2AA4540E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28BDF-35BE-462A-A7C6-0E555C662366}" type="datetime1">
              <a:rPr lang="en-SG" smtClean="0"/>
              <a:t>16/8/2021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D9904-D4D8-4AC8-946C-C8118539B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FE0CE-1411-4482-BBB9-80146679F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23863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9976A-A284-4F4F-8C9A-C65C32294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6012F7-F7A0-4FA4-9734-56C4713B4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690CF-582C-4196-8C10-CB9AB6394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FA71D-E86B-40F5-811D-565E53EA49F5}" type="datetime1">
              <a:rPr lang="en-SG" smtClean="0"/>
              <a:t>16/8/2021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81797-B08C-4CB5-948E-BB4454D19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A6ED7-31DF-4838-89C0-25C9970E3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738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5E0771-FBCB-45DC-A5F7-C4B8059E8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811E19-275A-47B7-A0BE-CF411EB6A4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FC975-3184-4AB9-8BF1-9BC10CF6A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B2A16-CA74-4398-ADC7-2EADF1C78C89}" type="datetime1">
              <a:rPr lang="en-SG" smtClean="0"/>
              <a:t>16/8/2021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C7F68-DF8B-4E17-A0C3-9183422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144C8-A556-4D5C-9CD4-472C543B8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25647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21CCB-64FF-48A4-AF37-1540FDE6C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9ABEA-8DC1-4CC9-B6C4-AC1515FDB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78F6D-5E72-49A2-A9E2-F987013D3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5CEFE-A846-4531-9865-C22B9E931D23}" type="datetime1">
              <a:rPr lang="en-SG" smtClean="0"/>
              <a:t>16/8/2021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83203-29E4-434F-B4CF-67C38D91E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20F61-4D4F-43FB-BBA6-CC6AED12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5976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7CF8-F225-42BE-93B0-10AF680C5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31A8C-B971-4EEA-828F-D0A4DE69B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DDDA3-B7EC-465A-9C39-47C793990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D3E7-52A7-4161-9524-0F009DD706AE}" type="datetime1">
              <a:rPr lang="en-SG" smtClean="0"/>
              <a:t>16/8/2021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E946F-C658-4341-B253-A13EC78BC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3FFDA-3524-4FA4-B7F1-A35B6E4E2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57716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54604-31F9-4197-93D6-A2BD6B24A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ED008-0F53-4E22-80B3-0E567EE94E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5E7580-457D-44C9-99AB-3A3EF59A3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2C1197-F5CF-48B8-B742-8D6593CDF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03B9-688F-4865-A330-5FF34DEF835B}" type="datetime1">
              <a:rPr lang="en-SG" smtClean="0"/>
              <a:t>16/8/2021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04A807-9F67-49FF-AAD9-B43764B5F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BE5032-7649-4A84-B94C-CCB5C1543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08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D459B-F8AE-4C7F-8A7E-5CD34822E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D7EE0-0226-4EE4-BAD1-F5F3EE5B7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AFF14-53AC-4EBD-BD33-D0434B86F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8985B7-CA50-4005-B4F7-70A99D8F9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04B6C4-5850-4BCB-93C1-50058D5E09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1F6AFA-DBBF-4422-9DD1-6479C98B2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CF2DD-935F-449D-B111-AF8569F26A6C}" type="datetime1">
              <a:rPr lang="en-SG" smtClean="0"/>
              <a:t>16/8/2021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165D35-7704-4B25-8F3A-062402ED3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395B5C-6415-4B87-B450-2629B09AB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12474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74C83-D734-4FBF-92B8-D0679A188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6D32C2-5DE4-47ED-8238-06CE552E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1802-A9C1-4C7A-B505-6585DA2CF892}" type="datetime1">
              <a:rPr lang="en-SG" smtClean="0"/>
              <a:t>16/8/2021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F35515-3A19-4702-9C4C-0238ED37E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F5C6D-5E97-499E-8332-68F993529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9127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5EB4C3-C62A-485E-A718-753F706DD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3D9C-FD7A-4407-A1FB-5A09DD45772A}" type="datetime1">
              <a:rPr lang="en-SG" smtClean="0"/>
              <a:t>16/8/2021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FFC6D7-C870-4439-AA71-C6B07A55E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DEF598-E049-42BC-B63D-ED33A78B5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4728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3DB61-F3BF-4D69-8ED2-44337F778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87418-DFB1-416C-8B22-DA5970D5B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4F8F9-EECD-4949-94E6-06B12C693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E22976-539B-4ECF-A7C2-866C39122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36CD-7F4D-4794-A4A7-8ABD208F81B4}" type="datetime1">
              <a:rPr lang="en-SG" smtClean="0"/>
              <a:t>16/8/2021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95001-4E88-4BDC-818B-658270534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B2221-9619-4152-9229-E8243019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738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79A2B-104E-4DD6-8DA4-2D6FF8890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95D1A3-7C15-447D-9C66-22133B3101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A62DC4-972C-470A-92F4-308739FF7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11373-7C80-47F4-BBB0-8C9108320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0607-B33D-4A26-8B46-2F2429CB9A4A}" type="datetime1">
              <a:rPr lang="en-SG" smtClean="0"/>
              <a:t>16/8/2021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2E57D-1617-4F3F-B38B-E59E7051A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D3AE0E-C96C-45C5-A3C4-2544EF1BC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2774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18CD81-328C-492A-A5B0-6FD004C5E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B9BACD-AEF7-42D4-825F-DF4BEF05B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2FD90-34F8-44F9-9C50-203DF9C4C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9675C-E771-43D2-AEEA-0728D5A18D69}" type="datetime1">
              <a:rPr lang="en-SG" smtClean="0"/>
              <a:t>16/8/2021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F28CB-8548-4C67-A216-F5481CE9AA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52B8B-A8C7-4861-8C1E-FF007A195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AB0F9-EA9C-4944-AE65-DBEE33B503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9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79AC9B2-C6DC-4584-AE2C-04C6A45EDF51}"/>
              </a:ext>
            </a:extLst>
          </p:cNvPr>
          <p:cNvSpPr txBox="1">
            <a:spLocks/>
          </p:cNvSpPr>
          <p:nvPr/>
        </p:nvSpPr>
        <p:spPr>
          <a:xfrm>
            <a:off x="703704" y="221199"/>
            <a:ext cx="10384512" cy="54868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SG" sz="1600" b="1" dirty="0">
                <a:latin typeface="Arial" panose="020B0604020202020204" pitchFamily="34" charset="0"/>
                <a:cs typeface="Arial" panose="020B0604020202020204" pitchFamily="34" charset="0"/>
              </a:rPr>
              <a:t>SINGAPORE FOOD STORY THEME 2 INDUSTRY ALIGNMENT FUND – PRE-POSITIONING PROGRAMME </a:t>
            </a:r>
            <a:br>
              <a:rPr lang="en-SG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G" sz="1600" b="1" dirty="0">
                <a:latin typeface="Arial" panose="020B0604020202020204" pitchFamily="34" charset="0"/>
                <a:cs typeface="Arial" panose="020B0604020202020204" pitchFamily="34" charset="0"/>
              </a:rPr>
              <a:t>LETTER OF INTENT 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FCE7819E-04A1-4074-95B8-76EEE05286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7241468"/>
              </p:ext>
            </p:extLst>
          </p:nvPr>
        </p:nvGraphicFramePr>
        <p:xfrm>
          <a:off x="703704" y="894378"/>
          <a:ext cx="10384512" cy="5069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7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6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748829882"/>
                    </a:ext>
                  </a:extLst>
                </a:gridCol>
                <a:gridCol w="1306483">
                  <a:extLst>
                    <a:ext uri="{9D8B030D-6E8A-4147-A177-3AD203B41FA5}">
                      <a16:colId xmlns:a16="http://schemas.microsoft.com/office/drawing/2014/main" val="3688297577"/>
                    </a:ext>
                  </a:extLst>
                </a:gridCol>
                <a:gridCol w="11417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3948">
                  <a:extLst>
                    <a:ext uri="{9D8B030D-6E8A-4147-A177-3AD203B41FA5}">
                      <a16:colId xmlns:a16="http://schemas.microsoft.com/office/drawing/2014/main" val="1932028529"/>
                    </a:ext>
                  </a:extLst>
                </a:gridCol>
                <a:gridCol w="3513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Cycle</a:t>
                      </a:r>
                      <a:r>
                        <a:rPr lang="en-GB" sz="1200" b="1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No. </a:t>
                      </a:r>
                      <a:endParaRPr lang="en-GB" sz="12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SG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LOI No.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SG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For IA to complete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SG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G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SG" sz="1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e.g.</a:t>
                      </a:r>
                      <a:r>
                        <a:rPr lang="en-SG" sz="1000" b="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SG" sz="1000" b="0" baseline="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MedTech</a:t>
                      </a:r>
                      <a:r>
                        <a:rPr lang="en-SG" sz="1000" b="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Diagnostic,</a:t>
                      </a:r>
                      <a:endParaRPr lang="en-SG" sz="1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Title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sz="10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386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Corresponding PI(s) / Host</a:t>
                      </a:r>
                      <a:r>
                        <a:rPr lang="en-GB" sz="1200" b="1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Institution (HI)</a:t>
                      </a:r>
                      <a:endParaRPr lang="en-GB" sz="12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SG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 the name</a:t>
                      </a:r>
                      <a:r>
                        <a:rPr lang="en-SG" sz="10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institution of the</a:t>
                      </a:r>
                      <a:r>
                        <a:rPr lang="en-SG" sz="1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PI(s)</a:t>
                      </a:r>
                      <a:endParaRPr lang="en-GB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Co-I(s) / 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Collaborator(s)</a:t>
                      </a:r>
                      <a:endParaRPr lang="en-SG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sz="1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 the name</a:t>
                      </a:r>
                      <a:r>
                        <a:rPr lang="en-SG" sz="10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institution of the</a:t>
                      </a:r>
                      <a:r>
                        <a:rPr lang="en-SG" sz="1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Co-PI(s) / Collaborator(s),</a:t>
                      </a:r>
                      <a:r>
                        <a:rPr lang="en-SG" sz="10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if any</a:t>
                      </a:r>
                      <a:endParaRPr lang="en-SG" sz="10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9706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Duration of Project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en-GB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months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SG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Proposed IAF-PP Funding </a:t>
                      </a:r>
                    </a:p>
                    <a:p>
                      <a:r>
                        <a:rPr lang="en-SG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(direct costs only)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S$</a:t>
                      </a:r>
                      <a:endParaRPr lang="en-SG" sz="10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5792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Objectives and Deliverables</a:t>
                      </a:r>
                      <a:endParaRPr lang="en-GB" sz="1200" b="1" baseline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(maximum 3 bullet points)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4048">
                <a:tc>
                  <a:txBody>
                    <a:bodyPr/>
                    <a:lstStyle/>
                    <a:p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Industry Partners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 the name</a:t>
                      </a:r>
                      <a:r>
                        <a:rPr lang="en-SG" sz="10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industry partners. Indicate if they are confirmed or potential partners</a:t>
                      </a:r>
                      <a:endParaRPr lang="en-SG" sz="10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6059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Competitive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Landscape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lang="en-SG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(maximum 3 bullet points)</a:t>
                      </a:r>
                    </a:p>
                    <a:p>
                      <a:r>
                        <a:rPr lang="en-SG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Address the global competitive landscape, and explain how the </a:t>
                      </a:r>
                      <a:r>
                        <a:rPr lang="en-US" sz="1000" b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set Singapore apart from competitors. </a:t>
                      </a:r>
                      <a:endParaRPr lang="en-SG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SG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Provide an assessment of the local landscape in Singapore.</a:t>
                      </a:r>
                    </a:p>
                    <a:p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en-US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Describe </a:t>
                      </a: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the</a:t>
                      </a:r>
                      <a:r>
                        <a:rPr lang="en-US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baseline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synergizes and brings together similar capabilities and/or develop new capabilities.</a:t>
                      </a:r>
                    </a:p>
                    <a:p>
                      <a:endParaRPr lang="en-US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6C3551B-BFA2-46A5-A7E1-D58F030F3FC0}"/>
              </a:ext>
            </a:extLst>
          </p:cNvPr>
          <p:cNvSpPr/>
          <p:nvPr/>
        </p:nvSpPr>
        <p:spPr>
          <a:xfrm>
            <a:off x="703704" y="6088120"/>
            <a:ext cx="87849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SG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keep to a maximum of </a:t>
            </a:r>
            <a:r>
              <a:rPr lang="en-SG" sz="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en-SG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SG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 for this LOI. Use Arial font size 10.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SG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append email(s) documenting </a:t>
            </a:r>
            <a:r>
              <a:rPr lang="en-SG" sz="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endorsement</a:t>
            </a:r>
            <a:r>
              <a:rPr lang="en-SG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from Research Office of </a:t>
            </a:r>
            <a:r>
              <a:rPr lang="en-SG" sz="8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Corresponding PI’s</a:t>
            </a:r>
            <a:r>
              <a:rPr lang="en-SG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institution in your submission. </a:t>
            </a:r>
            <a:r>
              <a:rPr lang="en-SG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(mandatory)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SG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Supplementary information (e.g., background on industry and technology, project plans and budgets) may be appended as slides where necessary, but limit to </a:t>
            </a:r>
            <a:r>
              <a:rPr lang="en-SG" sz="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</a:t>
            </a:r>
            <a:r>
              <a:rPr lang="en-SG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additional slides only.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Additional information submitted beyond the slide count and beyond the information requested may be disregarded from the LOI assessment.</a:t>
            </a:r>
            <a:endParaRPr lang="en-SG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9DABD7-91A8-4B3D-B9CD-66C49E5385B6}"/>
              </a:ext>
            </a:extLst>
          </p:cNvPr>
          <p:cNvSpPr txBox="1"/>
          <p:nvPr/>
        </p:nvSpPr>
        <p:spPr>
          <a:xfrm>
            <a:off x="5375920" y="6525344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  <a:endParaRPr lang="en-SG" sz="105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766A3E-24E5-4531-BC9E-170BBD072097}"/>
              </a:ext>
            </a:extLst>
          </p:cNvPr>
          <p:cNvSpPr txBox="1"/>
          <p:nvPr/>
        </p:nvSpPr>
        <p:spPr>
          <a:xfrm>
            <a:off x="9594574" y="-21868"/>
            <a:ext cx="2597426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SFS IAF-PP (MTC/HHP Domain)</a:t>
            </a:r>
            <a:endParaRPr lang="en-SG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2733DE9-2DC8-4C8D-9216-8FDF8F94A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8163" y="6410749"/>
            <a:ext cx="2743200" cy="365125"/>
          </a:xfrm>
        </p:spPr>
        <p:txBody>
          <a:bodyPr/>
          <a:lstStyle/>
          <a:p>
            <a:fld id="{708AB0F9-EA9C-4944-AE65-DBEE33B50301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9538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26321C1B-6596-476E-B1EE-363A4585BE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3508958"/>
              </p:ext>
            </p:extLst>
          </p:nvPr>
        </p:nvGraphicFramePr>
        <p:xfrm>
          <a:off x="832477" y="907317"/>
          <a:ext cx="10096478" cy="5290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3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37427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Relevance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Industry 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(maximum 3 bullet points)</a:t>
                      </a:r>
                    </a:p>
                    <a:p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Indicate how the proposed </a:t>
                      </a:r>
                      <a:r>
                        <a:rPr lang="en-US" sz="1000" b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could:</a:t>
                      </a:r>
                      <a:endParaRPr lang="en-SG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Catalyse</a:t>
                      </a: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development of leading edge technology or a new industry sector(s) in Singapore;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 the potential to scale up or to cut across different industry clusters;</a:t>
                      </a:r>
                      <a:r>
                        <a:rPr lang="en-US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</a:t>
                      </a:r>
                      <a:endParaRPr lang="en-US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Generate economic and health impact in 3-5 years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7213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Potential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 Capture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Indicate how the proposed </a:t>
                      </a:r>
                      <a:r>
                        <a:rPr lang="en-US" sz="1000" b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could:</a:t>
                      </a:r>
                      <a:endParaRPr lang="en-SG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</a:t>
                      </a:r>
                      <a:r>
                        <a:rPr lang="en-US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novel products/ services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Help to shape public policies/ practices to impact lives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new good jobs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6213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Funding Sources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(if any) for this proposed programme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funding source(s)</a:t>
                      </a:r>
                      <a:r>
                        <a:rPr lang="en-US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Funding quantum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Funding duration</a:t>
                      </a:r>
                      <a:endParaRPr lang="en-US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24874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6806D858-8D8D-482D-849B-EB6B37036413}"/>
              </a:ext>
            </a:extLst>
          </p:cNvPr>
          <p:cNvSpPr txBox="1">
            <a:spLocks/>
          </p:cNvSpPr>
          <p:nvPr/>
        </p:nvSpPr>
        <p:spPr>
          <a:xfrm>
            <a:off x="705206" y="216024"/>
            <a:ext cx="10653487" cy="5486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SG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SINGAPORE FOOD STORY THEME 2 INDUSTRY ALIGNMENT FUND – PRE-POSITIONING PROGRAMME</a:t>
            </a:r>
            <a:br>
              <a:rPr lang="en-SG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G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LETTER OF INTENT </a:t>
            </a:r>
            <a:endParaRPr lang="en-SG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9B12E3-EA77-4141-B617-6A88C576AE47}"/>
              </a:ext>
            </a:extLst>
          </p:cNvPr>
          <p:cNvSpPr txBox="1"/>
          <p:nvPr/>
        </p:nvSpPr>
        <p:spPr>
          <a:xfrm>
            <a:off x="5375920" y="6525344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  <a:endParaRPr lang="en-SG" sz="105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B63DF-08C5-433E-8D06-C3FA7DE47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2662" y="6391377"/>
            <a:ext cx="2743200" cy="365125"/>
          </a:xfrm>
        </p:spPr>
        <p:txBody>
          <a:bodyPr/>
          <a:lstStyle/>
          <a:p>
            <a:fld id="{708AB0F9-EA9C-4944-AE65-DBEE33B50301}" type="slidenum">
              <a:rPr lang="en-SG" smtClean="0"/>
              <a:t>2</a:t>
            </a:fld>
            <a:endParaRPr lang="en-S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482F7F-AC41-4AC1-B36C-D08BC320BFA2}"/>
              </a:ext>
            </a:extLst>
          </p:cNvPr>
          <p:cNvSpPr txBox="1"/>
          <p:nvPr/>
        </p:nvSpPr>
        <p:spPr>
          <a:xfrm>
            <a:off x="9594574" y="-21868"/>
            <a:ext cx="2597426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SFS IAF-PP (MTC/HHP Domain)</a:t>
            </a:r>
            <a:endParaRPr lang="en-SG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827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E83636C7-BCB5-4190-A452-7F82F9AC5C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0680473"/>
              </p:ext>
            </p:extLst>
          </p:nvPr>
        </p:nvGraphicFramePr>
        <p:xfrm>
          <a:off x="811438" y="2910404"/>
          <a:ext cx="10236366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3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2408">
                <a:tc>
                  <a:txBody>
                    <a:bodyPr/>
                    <a:lstStyle/>
                    <a:p>
                      <a:r>
                        <a:rPr lang="en-GB" sz="1200" b="1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Methodology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 brief</a:t>
                      </a:r>
                      <a:r>
                        <a:rPr lang="en-US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outline of project methodology and plans. If more space is needed for elaboration, please detail in supplementary slides (up to </a:t>
                      </a:r>
                      <a:r>
                        <a:rPr lang="en-US" sz="1000" b="0" u="sng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five</a:t>
                      </a:r>
                      <a:r>
                        <a:rPr lang="en-US" sz="100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additional slides allowed)</a:t>
                      </a:r>
                      <a:endParaRPr lang="en-US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1857CC70-438B-4B84-8BCE-14A7F89D202F}"/>
              </a:ext>
            </a:extLst>
          </p:cNvPr>
          <p:cNvSpPr txBox="1">
            <a:spLocks/>
          </p:cNvSpPr>
          <p:nvPr/>
        </p:nvSpPr>
        <p:spPr>
          <a:xfrm>
            <a:off x="805875" y="174100"/>
            <a:ext cx="10326316" cy="5486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SG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SINGAPORE FOOD STORY THEME 2 INDUSTRY ALIGNMENT FUND – PRE-POSITIONING PROGRAMME</a:t>
            </a:r>
            <a:br>
              <a:rPr lang="en-SG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G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LETTER OF INTENT </a:t>
            </a:r>
            <a:endParaRPr lang="en-SG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E898A98-AD70-4361-8C22-C12E5316C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668671"/>
              </p:ext>
            </p:extLst>
          </p:nvPr>
        </p:nvGraphicFramePr>
        <p:xfrm>
          <a:off x="780068" y="966188"/>
          <a:ext cx="10195728" cy="1681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1844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Proposed IAF-PP Funding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(S$ mil)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In-kind Contribution </a:t>
                      </a:r>
                    </a:p>
                    <a:p>
                      <a:pPr algn="ctr"/>
                      <a:r>
                        <a:rPr lang="en-GB" sz="1100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 HI, if applicable</a:t>
                      </a:r>
                    </a:p>
                    <a:p>
                      <a:pPr algn="ctr"/>
                      <a:r>
                        <a:rPr lang="en-GB" sz="1100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(S$ mil)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Projected Industry R&amp;D Spending in SG by Industry Partner(s), if applicable</a:t>
                      </a:r>
                    </a:p>
                    <a:p>
                      <a:pPr algn="ctr"/>
                      <a:r>
                        <a:rPr lang="en-GB" sz="1100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(S$ mil)</a:t>
                      </a:r>
                    </a:p>
                    <a:p>
                      <a:pPr algn="ctr"/>
                      <a:r>
                        <a:rPr lang="en-GB" sz="1100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*Note: Gearing Ratios for Grant Call ranges from 0.5-0.75. </a:t>
                      </a:r>
                      <a:endParaRPr lang="en-SG" sz="11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470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 Costs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baseline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470"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Overheads*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470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Grand 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7114B127-8D0A-48A9-BFB3-1F99F12960E3}"/>
              </a:ext>
            </a:extLst>
          </p:cNvPr>
          <p:cNvSpPr/>
          <p:nvPr/>
        </p:nvSpPr>
        <p:spPr>
          <a:xfrm>
            <a:off x="780068" y="2642910"/>
            <a:ext cx="187904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000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20% of direct research costs</a:t>
            </a:r>
            <a:endParaRPr lang="en-SG" sz="1000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E9A4FB-4550-4801-B2EC-29B5FA054567}"/>
              </a:ext>
            </a:extLst>
          </p:cNvPr>
          <p:cNvSpPr txBox="1"/>
          <p:nvPr/>
        </p:nvSpPr>
        <p:spPr>
          <a:xfrm>
            <a:off x="4495076" y="6582812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  <a:endParaRPr lang="en-SG" sz="105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890680-46CA-4B9E-80CD-3F89844E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0717" y="6362070"/>
            <a:ext cx="2743200" cy="365125"/>
          </a:xfrm>
        </p:spPr>
        <p:txBody>
          <a:bodyPr/>
          <a:lstStyle/>
          <a:p>
            <a:fld id="{708AB0F9-EA9C-4944-AE65-DBEE33B50301}" type="slidenum">
              <a:rPr lang="en-SG" smtClean="0"/>
              <a:t>3</a:t>
            </a:fld>
            <a:endParaRPr lang="en-SG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1D2CB-AEC2-4FB8-9E30-BE3D3F8970C2}"/>
              </a:ext>
            </a:extLst>
          </p:cNvPr>
          <p:cNvSpPr txBox="1"/>
          <p:nvPr/>
        </p:nvSpPr>
        <p:spPr>
          <a:xfrm>
            <a:off x="9594574" y="-21868"/>
            <a:ext cx="2597426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SFS IAF-PP (MTC/HHP Domain)</a:t>
            </a:r>
            <a:endParaRPr lang="en-SG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944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2DA73BAA8551419E77B640F39D3F5D" ma:contentTypeVersion="6" ma:contentTypeDescription="Create a new document." ma:contentTypeScope="" ma:versionID="21c58f6b325cf0e9268961e2972608ab">
  <xsd:schema xmlns:xsd="http://www.w3.org/2001/XMLSchema" xmlns:xs="http://www.w3.org/2001/XMLSchema" xmlns:p="http://schemas.microsoft.com/office/2006/metadata/properties" xmlns:ns2="29cd325b-2eee-4c5d-9db9-3a6710214490" xmlns:ns3="8f380673-f5d0-4d30-88c7-34c2a6233ab8" targetNamespace="http://schemas.microsoft.com/office/2006/metadata/properties" ma:root="true" ma:fieldsID="8b8e6628b342892ff5b2f6532106b444" ns2:_="" ns3:_="">
    <xsd:import namespace="29cd325b-2eee-4c5d-9db9-3a6710214490"/>
    <xsd:import namespace="8f380673-f5d0-4d30-88c7-34c2a6233ab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p4a88d1dd77d4cb8a736582c2d3c5e4a" minOccurs="0"/>
                <xsd:element ref="ns2:TaxCatchAll" minOccurs="0"/>
                <xsd:element ref="ns3:cb38fe7aa1c5445ebcca08ecfde264d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d325b-2eee-4c5d-9db9-3a67102144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CatchAll" ma:index="11" nillable="true" ma:displayName="Taxonomy Catch All Column" ma:hidden="true" ma:list="{3f75ea47-4b25-40cf-90b4-58a1cc895f21}" ma:internalName="TaxCatchAll" ma:showField="CatchAllData" ma:web="29cd325b-2eee-4c5d-9db9-3a67102144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380673-f5d0-4d30-88c7-34c2a6233ab8" elementFormDefault="qualified">
    <xsd:import namespace="http://schemas.microsoft.com/office/2006/documentManagement/types"/>
    <xsd:import namespace="http://schemas.microsoft.com/office/infopath/2007/PartnerControls"/>
    <xsd:element name="p4a88d1dd77d4cb8a736582c2d3c5e4a" ma:index="10" ma:taxonomy="true" ma:internalName="p4a88d1dd77d4cb8a736582c2d3c5e4a" ma:taxonomyFieldName="Security_x0020_Classification" ma:displayName="Security Classification" ma:default="-1;#Official Open|2bae7c29-0188-4e7d-8c62-1a438b954f8b" ma:fieldId="{94a88d1d-d77d-4cb8-a736-582c2d3c5e4a}" ma:sspId="974cb554-9eb7-495d-b1d8-159d1abb80f5" ma:termSetId="b44889cd-d78c-4551-b063-7a7a1cb7ed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b38fe7aa1c5445ebcca08ecfde264dd" ma:index="13" ma:taxonomy="true" ma:internalName="cb38fe7aa1c5445ebcca08ecfde264dd" ma:taxonomyFieldName="Sensitive_x0020_Category" ma:displayName="Sensitive Category" ma:default="-1;#Non-Sensitive|a6c191f4-2dd3-46ec-8289-9409bff4fe86" ma:fieldId="{cb38fe7a-a1c5-445e-bcca-08ecfde264dd}" ma:sspId="974cb554-9eb7-495d-b1d8-159d1abb80f5" ma:termSetId="557ecf87-9d5f-4a78-a4ea-1caff5fb2a6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b38fe7aa1c5445ebcca08ecfde264dd xmlns="8f380673-f5d0-4d30-88c7-34c2a6233ab8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Non-Sensitive</TermName>
          <TermId xmlns="http://schemas.microsoft.com/office/infopath/2007/PartnerControls">a6c191f4-2dd3-46ec-8289-9409bff4fe86</TermId>
        </TermInfo>
      </Terms>
    </cb38fe7aa1c5445ebcca08ecfde264dd>
    <p4a88d1dd77d4cb8a736582c2d3c5e4a xmlns="8f380673-f5d0-4d30-88c7-34c2a6233ab8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 Open</TermName>
          <TermId xmlns="http://schemas.microsoft.com/office/infopath/2007/PartnerControls">2bae7c29-0188-4e7d-8c62-1a438b954f8b</TermId>
        </TermInfo>
      </Terms>
    </p4a88d1dd77d4cb8a736582c2d3c5e4a>
    <TaxCatchAll xmlns="29cd325b-2eee-4c5d-9db9-3a6710214490">
      <Value>2</Value>
      <Value>1</Value>
    </TaxCatchAll>
  </documentManagement>
</p:properties>
</file>

<file path=customXml/itemProps1.xml><?xml version="1.0" encoding="utf-8"?>
<ds:datastoreItem xmlns:ds="http://schemas.openxmlformats.org/officeDocument/2006/customXml" ds:itemID="{E26C8268-CBF7-4064-9132-260A9BE97795}"/>
</file>

<file path=customXml/itemProps2.xml><?xml version="1.0" encoding="utf-8"?>
<ds:datastoreItem xmlns:ds="http://schemas.openxmlformats.org/officeDocument/2006/customXml" ds:itemID="{7A41AEA0-6A0E-4305-82A0-13896945AD27}"/>
</file>

<file path=customXml/itemProps3.xml><?xml version="1.0" encoding="utf-8"?>
<ds:datastoreItem xmlns:ds="http://schemas.openxmlformats.org/officeDocument/2006/customXml" ds:itemID="{186C0E9A-A73A-4940-9480-3418975031E8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548</Words>
  <Application>Microsoft Office PowerPoint</Application>
  <PresentationFormat>Widescreen</PresentationFormat>
  <Paragraphs>71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Wong Ying Lei</dc:creator>
  <cp:lastModifiedBy>Wong Ying Lei</cp:lastModifiedBy>
  <cp:revision>2</cp:revision>
  <dcterms:created xsi:type="dcterms:W3CDTF">2021-08-16T03:16:28Z</dcterms:created>
  <dcterms:modified xsi:type="dcterms:W3CDTF">2021-08-16T12:40:37Z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0x0101008A2DA73BAA8551419E77B640F39D3F5D</vt:lpwstr>
  </property>
  <property fmtid="{D5CDD505-2E9C-101B-9397-08002B2CF9AE}" pid="3" name="Sensitive Category">
    <vt:lpwstr>2;#Non-Sensitive|a6c191f4-2dd3-46ec-8289-9409bff4fe86</vt:lpwstr>
  </property>
  <property fmtid="{D5CDD505-2E9C-101B-9397-08002B2CF9AE}" pid="4" name="Security Classification">
    <vt:lpwstr>1;#Official Open|2bae7c29-0188-4e7d-8c62-1a438b954f8b</vt:lpwstr>
  </property>
</Properties>
</file>