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theme/theme1.xml" ContentType="application/vnd.openxmlformats-officedocument.theme+xml"/>
  <Override PartName="/ppt/diagrams/colors3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10013" r:id="rId3"/>
    <p:sldId id="10025" r:id="rId4"/>
    <p:sldId id="10026" r:id="rId5"/>
    <p:sldId id="258" r:id="rId6"/>
    <p:sldId id="10027" r:id="rId7"/>
    <p:sldId id="10018" r:id="rId8"/>
    <p:sldId id="10020" r:id="rId9"/>
    <p:sldId id="10028" r:id="rId10"/>
    <p:sldId id="10029" r:id="rId11"/>
    <p:sldId id="100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ng Ying Lei" initials="WYL" lastIdx="2" clrIdx="0">
    <p:extLst>
      <p:ext uri="{19B8F6BF-5375-455C-9EA6-DF929625EA0E}">
        <p15:presenceInfo xmlns:p15="http://schemas.microsoft.com/office/powerpoint/2012/main" userId="S::wongyle@hq.a-star.edu.sg::3dad3791-b713-4949-b6ce-8f93cbe0de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291F17-825F-4412-9EFF-FD39313160B6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6513889E-9CD7-474E-8B3C-312D343AA7A5}">
      <dgm:prSet phldrT="[Text]"/>
      <dgm:spPr/>
      <dgm:t>
        <a:bodyPr/>
        <a:lstStyle/>
        <a:p>
          <a:r>
            <a:rPr lang="en-US" dirty="0"/>
            <a:t>SFS T2 IAF-PP Cycle 2 Grant Call Open</a:t>
          </a:r>
          <a:br>
            <a:rPr lang="en-US" dirty="0"/>
          </a:br>
          <a:r>
            <a:rPr lang="en-US" dirty="0"/>
            <a:t>20 Aug 2021 – 5 Nov 2021</a:t>
          </a:r>
          <a:endParaRPr lang="en-SG" dirty="0"/>
        </a:p>
      </dgm:t>
    </dgm:pt>
    <dgm:pt modelId="{DD118896-FFDD-4761-BA55-4AC87B385327}" type="parTrans" cxnId="{09F293C7-61A6-4FC4-86FC-D78B76B97F5A}">
      <dgm:prSet/>
      <dgm:spPr/>
      <dgm:t>
        <a:bodyPr/>
        <a:lstStyle/>
        <a:p>
          <a:endParaRPr lang="en-SG"/>
        </a:p>
      </dgm:t>
    </dgm:pt>
    <dgm:pt modelId="{F736CD84-3048-4F5A-A57D-3CE058C991BF}" type="sibTrans" cxnId="{09F293C7-61A6-4FC4-86FC-D78B76B97F5A}">
      <dgm:prSet/>
      <dgm:spPr/>
      <dgm:t>
        <a:bodyPr/>
        <a:lstStyle/>
        <a:p>
          <a:endParaRPr lang="en-SG"/>
        </a:p>
      </dgm:t>
    </dgm:pt>
    <dgm:pt modelId="{A65D24CC-C83A-4D49-AC3B-EFBF6256E66D}">
      <dgm:prSet phldrT="[Text]"/>
      <dgm:spPr/>
      <dgm:t>
        <a:bodyPr/>
        <a:lstStyle/>
        <a:p>
          <a:r>
            <a:rPr lang="en-US" dirty="0"/>
            <a:t>LOI submission deadline</a:t>
          </a:r>
          <a:br>
            <a:rPr lang="en-US" dirty="0"/>
          </a:br>
          <a:r>
            <a:rPr lang="en-US" dirty="0"/>
            <a:t>20 Sep 2021</a:t>
          </a:r>
          <a:endParaRPr lang="en-SG" dirty="0"/>
        </a:p>
      </dgm:t>
    </dgm:pt>
    <dgm:pt modelId="{94D78195-B733-4131-9F1F-EC7A2F0BBC42}" type="parTrans" cxnId="{050726C1-6E59-4F7D-9638-C29C94FCA5D8}">
      <dgm:prSet/>
      <dgm:spPr/>
      <dgm:t>
        <a:bodyPr/>
        <a:lstStyle/>
        <a:p>
          <a:endParaRPr lang="en-SG"/>
        </a:p>
      </dgm:t>
    </dgm:pt>
    <dgm:pt modelId="{02995D15-D677-463D-A236-A254C5CA3695}" type="sibTrans" cxnId="{050726C1-6E59-4F7D-9638-C29C94FCA5D8}">
      <dgm:prSet/>
      <dgm:spPr/>
      <dgm:t>
        <a:bodyPr/>
        <a:lstStyle/>
        <a:p>
          <a:endParaRPr lang="en-SG"/>
        </a:p>
      </dgm:t>
    </dgm:pt>
    <dgm:pt modelId="{72043805-CF8E-4769-9D26-1DEF4DDB9334}">
      <dgm:prSet phldrT="[Text]"/>
      <dgm:spPr/>
      <dgm:t>
        <a:bodyPr/>
        <a:lstStyle/>
        <a:p>
          <a:r>
            <a:rPr lang="en-US" dirty="0"/>
            <a:t>LOI due diligence check by SFS JPO &amp; Review by SFS TSEP</a:t>
          </a:r>
          <a:br>
            <a:rPr lang="en-US" dirty="0"/>
          </a:br>
          <a:r>
            <a:rPr lang="en-US" dirty="0"/>
            <a:t>21 Sep 2021 – 1 Oct 2021</a:t>
          </a:r>
          <a:endParaRPr lang="en-SG" dirty="0"/>
        </a:p>
      </dgm:t>
    </dgm:pt>
    <dgm:pt modelId="{E61376FC-6E19-4EA7-BDB2-4B855154F897}" type="sibTrans" cxnId="{9AA05218-5522-4F2C-8DCB-C56F4A7C76AC}">
      <dgm:prSet/>
      <dgm:spPr/>
      <dgm:t>
        <a:bodyPr/>
        <a:lstStyle/>
        <a:p>
          <a:endParaRPr lang="en-SG"/>
        </a:p>
      </dgm:t>
    </dgm:pt>
    <dgm:pt modelId="{2D53F9A9-B550-4F8C-988C-38656A3B3C91}" type="parTrans" cxnId="{9AA05218-5522-4F2C-8DCB-C56F4A7C76AC}">
      <dgm:prSet/>
      <dgm:spPr/>
      <dgm:t>
        <a:bodyPr/>
        <a:lstStyle/>
        <a:p>
          <a:endParaRPr lang="en-SG"/>
        </a:p>
      </dgm:t>
    </dgm:pt>
    <dgm:pt modelId="{A58A7FBF-819C-437C-A96A-303889B5D55E}" type="pres">
      <dgm:prSet presAssocID="{32291F17-825F-4412-9EFF-FD39313160B6}" presName="Name0" presStyleCnt="0">
        <dgm:presLayoutVars>
          <dgm:dir/>
          <dgm:resizeHandles val="exact"/>
        </dgm:presLayoutVars>
      </dgm:prSet>
      <dgm:spPr/>
    </dgm:pt>
    <dgm:pt modelId="{B4641E05-4658-4C68-9413-D2C87276265E}" type="pres">
      <dgm:prSet presAssocID="{6513889E-9CD7-474E-8B3C-312D343AA7A5}" presName="composite" presStyleCnt="0"/>
      <dgm:spPr/>
    </dgm:pt>
    <dgm:pt modelId="{B10CE874-BCD7-4E48-A3BF-0A954AEEDC0A}" type="pres">
      <dgm:prSet presAssocID="{6513889E-9CD7-474E-8B3C-312D343AA7A5}" presName="bgChev" presStyleLbl="node1" presStyleIdx="0" presStyleCnt="3"/>
      <dgm:spPr/>
    </dgm:pt>
    <dgm:pt modelId="{6FCC8183-F7CF-4356-A3A4-526C9AC24F2B}" type="pres">
      <dgm:prSet presAssocID="{6513889E-9CD7-474E-8B3C-312D343AA7A5}" presName="txNode" presStyleLbl="fgAcc1" presStyleIdx="0" presStyleCnt="3">
        <dgm:presLayoutVars>
          <dgm:bulletEnabled val="1"/>
        </dgm:presLayoutVars>
      </dgm:prSet>
      <dgm:spPr/>
    </dgm:pt>
    <dgm:pt modelId="{E15A6A84-D13E-4ADC-BDD7-DAF34A4B142D}" type="pres">
      <dgm:prSet presAssocID="{F736CD84-3048-4F5A-A57D-3CE058C991BF}" presName="compositeSpace" presStyleCnt="0"/>
      <dgm:spPr/>
    </dgm:pt>
    <dgm:pt modelId="{A5EC2868-07FF-40FA-8500-09D4ED28E709}" type="pres">
      <dgm:prSet presAssocID="{A65D24CC-C83A-4D49-AC3B-EFBF6256E66D}" presName="composite" presStyleCnt="0"/>
      <dgm:spPr/>
    </dgm:pt>
    <dgm:pt modelId="{4BAE5E42-FDF7-47BD-B96B-D3A5C0465979}" type="pres">
      <dgm:prSet presAssocID="{A65D24CC-C83A-4D49-AC3B-EFBF6256E66D}" presName="bgChev" presStyleLbl="node1" presStyleIdx="1" presStyleCnt="3"/>
      <dgm:spPr/>
    </dgm:pt>
    <dgm:pt modelId="{B5E74030-9C2B-44CC-9209-D87E3C9C9596}" type="pres">
      <dgm:prSet presAssocID="{A65D24CC-C83A-4D49-AC3B-EFBF6256E66D}" presName="txNode" presStyleLbl="fgAcc1" presStyleIdx="1" presStyleCnt="3">
        <dgm:presLayoutVars>
          <dgm:bulletEnabled val="1"/>
        </dgm:presLayoutVars>
      </dgm:prSet>
      <dgm:spPr/>
    </dgm:pt>
    <dgm:pt modelId="{C519A130-6E2E-4616-B691-1AAE117B7CEE}" type="pres">
      <dgm:prSet presAssocID="{02995D15-D677-463D-A236-A254C5CA3695}" presName="compositeSpace" presStyleCnt="0"/>
      <dgm:spPr/>
    </dgm:pt>
    <dgm:pt modelId="{3FA7B82A-C42E-47F2-86F4-BD960C876C89}" type="pres">
      <dgm:prSet presAssocID="{72043805-CF8E-4769-9D26-1DEF4DDB9334}" presName="composite" presStyleCnt="0"/>
      <dgm:spPr/>
    </dgm:pt>
    <dgm:pt modelId="{8E3165AD-B50E-48DB-AD48-528EACBB4229}" type="pres">
      <dgm:prSet presAssocID="{72043805-CF8E-4769-9D26-1DEF4DDB9334}" presName="bgChev" presStyleLbl="node1" presStyleIdx="2" presStyleCnt="3"/>
      <dgm:spPr/>
    </dgm:pt>
    <dgm:pt modelId="{B1F9632E-25A6-4BD6-9CF5-CD81C1814385}" type="pres">
      <dgm:prSet presAssocID="{72043805-CF8E-4769-9D26-1DEF4DDB9334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9AA05218-5522-4F2C-8DCB-C56F4A7C76AC}" srcId="{32291F17-825F-4412-9EFF-FD39313160B6}" destId="{72043805-CF8E-4769-9D26-1DEF4DDB9334}" srcOrd="2" destOrd="0" parTransId="{2D53F9A9-B550-4F8C-988C-38656A3B3C91}" sibTransId="{E61376FC-6E19-4EA7-BDB2-4B855154F897}"/>
    <dgm:cxn modelId="{DBD6871D-8AC1-4D7F-9437-B04744DB61B7}" type="presOf" srcId="{32291F17-825F-4412-9EFF-FD39313160B6}" destId="{A58A7FBF-819C-437C-A96A-303889B5D55E}" srcOrd="0" destOrd="0" presId="urn:microsoft.com/office/officeart/2005/8/layout/chevronAccent+Icon"/>
    <dgm:cxn modelId="{86DA5D7F-0666-4553-BC59-0285FBC9C43B}" type="presOf" srcId="{A65D24CC-C83A-4D49-AC3B-EFBF6256E66D}" destId="{B5E74030-9C2B-44CC-9209-D87E3C9C9596}" srcOrd="0" destOrd="0" presId="urn:microsoft.com/office/officeart/2005/8/layout/chevronAccent+Icon"/>
    <dgm:cxn modelId="{07EACA93-D306-4CC4-8AD5-C75716359CA9}" type="presOf" srcId="{6513889E-9CD7-474E-8B3C-312D343AA7A5}" destId="{6FCC8183-F7CF-4356-A3A4-526C9AC24F2B}" srcOrd="0" destOrd="0" presId="urn:microsoft.com/office/officeart/2005/8/layout/chevronAccent+Icon"/>
    <dgm:cxn modelId="{B17876A8-A43B-4017-BFA1-A8714E0079E0}" type="presOf" srcId="{72043805-CF8E-4769-9D26-1DEF4DDB9334}" destId="{B1F9632E-25A6-4BD6-9CF5-CD81C1814385}" srcOrd="0" destOrd="0" presId="urn:microsoft.com/office/officeart/2005/8/layout/chevronAccent+Icon"/>
    <dgm:cxn modelId="{050726C1-6E59-4F7D-9638-C29C94FCA5D8}" srcId="{32291F17-825F-4412-9EFF-FD39313160B6}" destId="{A65D24CC-C83A-4D49-AC3B-EFBF6256E66D}" srcOrd="1" destOrd="0" parTransId="{94D78195-B733-4131-9F1F-EC7A2F0BBC42}" sibTransId="{02995D15-D677-463D-A236-A254C5CA3695}"/>
    <dgm:cxn modelId="{09F293C7-61A6-4FC4-86FC-D78B76B97F5A}" srcId="{32291F17-825F-4412-9EFF-FD39313160B6}" destId="{6513889E-9CD7-474E-8B3C-312D343AA7A5}" srcOrd="0" destOrd="0" parTransId="{DD118896-FFDD-4761-BA55-4AC87B385327}" sibTransId="{F736CD84-3048-4F5A-A57D-3CE058C991BF}"/>
    <dgm:cxn modelId="{1E626F4C-583E-4EF5-ACCB-0F913BD8199C}" type="presParOf" srcId="{A58A7FBF-819C-437C-A96A-303889B5D55E}" destId="{B4641E05-4658-4C68-9413-D2C87276265E}" srcOrd="0" destOrd="0" presId="urn:microsoft.com/office/officeart/2005/8/layout/chevronAccent+Icon"/>
    <dgm:cxn modelId="{EAD5755E-B9F6-4200-B16B-51EA232B102D}" type="presParOf" srcId="{B4641E05-4658-4C68-9413-D2C87276265E}" destId="{B10CE874-BCD7-4E48-A3BF-0A954AEEDC0A}" srcOrd="0" destOrd="0" presId="urn:microsoft.com/office/officeart/2005/8/layout/chevronAccent+Icon"/>
    <dgm:cxn modelId="{13625F4B-C2FC-4CF2-AFF5-B2C8F2556AA3}" type="presParOf" srcId="{B4641E05-4658-4C68-9413-D2C87276265E}" destId="{6FCC8183-F7CF-4356-A3A4-526C9AC24F2B}" srcOrd="1" destOrd="0" presId="urn:microsoft.com/office/officeart/2005/8/layout/chevronAccent+Icon"/>
    <dgm:cxn modelId="{C81E280C-694C-4EFC-BB73-843D785F65C8}" type="presParOf" srcId="{A58A7FBF-819C-437C-A96A-303889B5D55E}" destId="{E15A6A84-D13E-4ADC-BDD7-DAF34A4B142D}" srcOrd="1" destOrd="0" presId="urn:microsoft.com/office/officeart/2005/8/layout/chevronAccent+Icon"/>
    <dgm:cxn modelId="{32E1A835-882B-4322-ADCD-D42890C38039}" type="presParOf" srcId="{A58A7FBF-819C-437C-A96A-303889B5D55E}" destId="{A5EC2868-07FF-40FA-8500-09D4ED28E709}" srcOrd="2" destOrd="0" presId="urn:microsoft.com/office/officeart/2005/8/layout/chevronAccent+Icon"/>
    <dgm:cxn modelId="{F4EEE9CD-6F20-4A29-8F2A-4A3924FD858C}" type="presParOf" srcId="{A5EC2868-07FF-40FA-8500-09D4ED28E709}" destId="{4BAE5E42-FDF7-47BD-B96B-D3A5C0465979}" srcOrd="0" destOrd="0" presId="urn:microsoft.com/office/officeart/2005/8/layout/chevronAccent+Icon"/>
    <dgm:cxn modelId="{769B4BA8-607A-48EB-A501-59ABA0D02D6F}" type="presParOf" srcId="{A5EC2868-07FF-40FA-8500-09D4ED28E709}" destId="{B5E74030-9C2B-44CC-9209-D87E3C9C9596}" srcOrd="1" destOrd="0" presId="urn:microsoft.com/office/officeart/2005/8/layout/chevronAccent+Icon"/>
    <dgm:cxn modelId="{0235F6EA-CB57-4F8A-B85E-96AEDADAC586}" type="presParOf" srcId="{A58A7FBF-819C-437C-A96A-303889B5D55E}" destId="{C519A130-6E2E-4616-B691-1AAE117B7CEE}" srcOrd="3" destOrd="0" presId="urn:microsoft.com/office/officeart/2005/8/layout/chevronAccent+Icon"/>
    <dgm:cxn modelId="{92AEF045-0820-4F33-B19D-B013F675596F}" type="presParOf" srcId="{A58A7FBF-819C-437C-A96A-303889B5D55E}" destId="{3FA7B82A-C42E-47F2-86F4-BD960C876C89}" srcOrd="4" destOrd="0" presId="urn:microsoft.com/office/officeart/2005/8/layout/chevronAccent+Icon"/>
    <dgm:cxn modelId="{790ECF98-8DDD-43CB-B6EA-2F1431BA5940}" type="presParOf" srcId="{3FA7B82A-C42E-47F2-86F4-BD960C876C89}" destId="{8E3165AD-B50E-48DB-AD48-528EACBB4229}" srcOrd="0" destOrd="0" presId="urn:microsoft.com/office/officeart/2005/8/layout/chevronAccent+Icon"/>
    <dgm:cxn modelId="{C1C5FC62-780B-41C2-99DC-15B0D3272301}" type="presParOf" srcId="{3FA7B82A-C42E-47F2-86F4-BD960C876C89}" destId="{B1F9632E-25A6-4BD6-9CF5-CD81C1814385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A8E9C4-216A-474A-A204-34EE75D92DC5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033EC7D5-0CF8-4A19-87E9-052152BE3E2A}">
      <dgm:prSet phldrT="[Text]" custT="1"/>
      <dgm:spPr/>
      <dgm:t>
        <a:bodyPr/>
        <a:lstStyle/>
        <a:p>
          <a:r>
            <a:rPr lang="en-US" sz="1400" dirty="0"/>
            <a:t>LOI review meeting by SFS SC </a:t>
          </a:r>
          <a:br>
            <a:rPr lang="en-US" sz="1400" dirty="0"/>
          </a:br>
          <a:r>
            <a:rPr lang="en-US" sz="1400" dirty="0"/>
            <a:t>Week of 4 Oct 2021 (TBC)</a:t>
          </a:r>
          <a:endParaRPr lang="en-SG" sz="1400" dirty="0"/>
        </a:p>
      </dgm:t>
    </dgm:pt>
    <dgm:pt modelId="{DE26981A-A71E-41AE-80E8-9BDBA11715B6}" type="parTrans" cxnId="{F0E1DFEF-3C43-45B0-AAE2-D8556EEBF78F}">
      <dgm:prSet/>
      <dgm:spPr/>
      <dgm:t>
        <a:bodyPr/>
        <a:lstStyle/>
        <a:p>
          <a:endParaRPr lang="en-SG" sz="1400"/>
        </a:p>
      </dgm:t>
    </dgm:pt>
    <dgm:pt modelId="{8207C3AD-0714-4849-8DEE-82A9C1C91F16}" type="sibTrans" cxnId="{F0E1DFEF-3C43-45B0-AAE2-D8556EEBF78F}">
      <dgm:prSet/>
      <dgm:spPr/>
      <dgm:t>
        <a:bodyPr/>
        <a:lstStyle/>
        <a:p>
          <a:endParaRPr lang="en-SG" sz="1400"/>
        </a:p>
      </dgm:t>
    </dgm:pt>
    <dgm:pt modelId="{994C2135-BE27-4BE2-93A8-1B5F094A557B}">
      <dgm:prSet phldrT="[Text]" custT="1"/>
      <dgm:spPr/>
      <dgm:t>
        <a:bodyPr/>
        <a:lstStyle/>
        <a:p>
          <a:r>
            <a:rPr lang="en-US" sz="1400" dirty="0"/>
            <a:t>LOI outcome release </a:t>
          </a:r>
          <a:br>
            <a:rPr lang="en-US" sz="1400" dirty="0"/>
          </a:br>
          <a:r>
            <a:rPr lang="en-US" sz="1400" b="1" dirty="0">
              <a:solidFill>
                <a:srgbClr val="FF0000"/>
              </a:solidFill>
            </a:rPr>
            <a:t>7 Oct 2021</a:t>
          </a:r>
          <a:endParaRPr lang="en-SG" sz="1400" b="1" dirty="0">
            <a:solidFill>
              <a:srgbClr val="FF0000"/>
            </a:solidFill>
          </a:endParaRPr>
        </a:p>
      </dgm:t>
    </dgm:pt>
    <dgm:pt modelId="{5202E52B-70F8-4D5F-87DF-95C92196CE80}" type="parTrans" cxnId="{102B05B2-E1B5-475E-8BF8-C93AC4D5E675}">
      <dgm:prSet/>
      <dgm:spPr/>
      <dgm:t>
        <a:bodyPr/>
        <a:lstStyle/>
        <a:p>
          <a:endParaRPr lang="en-SG" sz="1400"/>
        </a:p>
      </dgm:t>
    </dgm:pt>
    <dgm:pt modelId="{E3A53BAC-E691-4432-89A1-7DCF562105D0}" type="sibTrans" cxnId="{102B05B2-E1B5-475E-8BF8-C93AC4D5E675}">
      <dgm:prSet/>
      <dgm:spPr/>
      <dgm:t>
        <a:bodyPr/>
        <a:lstStyle/>
        <a:p>
          <a:endParaRPr lang="en-SG" sz="1400"/>
        </a:p>
      </dgm:t>
    </dgm:pt>
    <dgm:pt modelId="{BA47BDD2-F054-4C9A-A6B8-2BA3446248FD}" type="pres">
      <dgm:prSet presAssocID="{F2A8E9C4-216A-474A-A204-34EE75D92DC5}" presName="Name0" presStyleCnt="0">
        <dgm:presLayoutVars>
          <dgm:dir/>
          <dgm:resizeHandles val="exact"/>
        </dgm:presLayoutVars>
      </dgm:prSet>
      <dgm:spPr/>
    </dgm:pt>
    <dgm:pt modelId="{500E6CF9-67CE-4278-B1E6-3F58F4F853BC}" type="pres">
      <dgm:prSet presAssocID="{033EC7D5-0CF8-4A19-87E9-052152BE3E2A}" presName="composite" presStyleCnt="0"/>
      <dgm:spPr/>
    </dgm:pt>
    <dgm:pt modelId="{E35BDB0D-A5DE-452B-93EF-2B126C614DB1}" type="pres">
      <dgm:prSet presAssocID="{033EC7D5-0CF8-4A19-87E9-052152BE3E2A}" presName="bgChev" presStyleLbl="node1" presStyleIdx="0" presStyleCnt="2"/>
      <dgm:spPr/>
    </dgm:pt>
    <dgm:pt modelId="{AA8DBD07-A6EF-46B0-9D02-E4AE412DD279}" type="pres">
      <dgm:prSet presAssocID="{033EC7D5-0CF8-4A19-87E9-052152BE3E2A}" presName="txNode" presStyleLbl="fgAcc1" presStyleIdx="0" presStyleCnt="2">
        <dgm:presLayoutVars>
          <dgm:bulletEnabled val="1"/>
        </dgm:presLayoutVars>
      </dgm:prSet>
      <dgm:spPr/>
    </dgm:pt>
    <dgm:pt modelId="{DB6DE27A-4667-4A09-9C16-DB5BF653A331}" type="pres">
      <dgm:prSet presAssocID="{8207C3AD-0714-4849-8DEE-82A9C1C91F16}" presName="compositeSpace" presStyleCnt="0"/>
      <dgm:spPr/>
    </dgm:pt>
    <dgm:pt modelId="{536E3399-C9CF-4108-B16C-5DBC81873B5D}" type="pres">
      <dgm:prSet presAssocID="{994C2135-BE27-4BE2-93A8-1B5F094A557B}" presName="composite" presStyleCnt="0"/>
      <dgm:spPr/>
    </dgm:pt>
    <dgm:pt modelId="{0F55269A-33F0-4AC2-8C9F-FE67223B0FB4}" type="pres">
      <dgm:prSet presAssocID="{994C2135-BE27-4BE2-93A8-1B5F094A557B}" presName="bgChev" presStyleLbl="node1" presStyleIdx="1" presStyleCnt="2"/>
      <dgm:spPr/>
    </dgm:pt>
    <dgm:pt modelId="{1D0193F0-81B6-4A79-9FCE-0E2EAFCCE54F}" type="pres">
      <dgm:prSet presAssocID="{994C2135-BE27-4BE2-93A8-1B5F094A557B}" presName="txNode" presStyleLbl="fgAcc1" presStyleIdx="1" presStyleCnt="2">
        <dgm:presLayoutVars>
          <dgm:bulletEnabled val="1"/>
        </dgm:presLayoutVars>
      </dgm:prSet>
      <dgm:spPr/>
    </dgm:pt>
  </dgm:ptLst>
  <dgm:cxnLst>
    <dgm:cxn modelId="{7F67AF54-1B56-486F-A150-790A0AB17F95}" type="presOf" srcId="{994C2135-BE27-4BE2-93A8-1B5F094A557B}" destId="{1D0193F0-81B6-4A79-9FCE-0E2EAFCCE54F}" srcOrd="0" destOrd="0" presId="urn:microsoft.com/office/officeart/2005/8/layout/chevronAccent+Icon"/>
    <dgm:cxn modelId="{61354B55-0769-43EA-9B71-79F8C46010D0}" type="presOf" srcId="{F2A8E9C4-216A-474A-A204-34EE75D92DC5}" destId="{BA47BDD2-F054-4C9A-A6B8-2BA3446248FD}" srcOrd="0" destOrd="0" presId="urn:microsoft.com/office/officeart/2005/8/layout/chevronAccent+Icon"/>
    <dgm:cxn modelId="{C0AC3393-B12B-4F06-B171-72EF2A85DCAD}" type="presOf" srcId="{033EC7D5-0CF8-4A19-87E9-052152BE3E2A}" destId="{AA8DBD07-A6EF-46B0-9D02-E4AE412DD279}" srcOrd="0" destOrd="0" presId="urn:microsoft.com/office/officeart/2005/8/layout/chevronAccent+Icon"/>
    <dgm:cxn modelId="{102B05B2-E1B5-475E-8BF8-C93AC4D5E675}" srcId="{F2A8E9C4-216A-474A-A204-34EE75D92DC5}" destId="{994C2135-BE27-4BE2-93A8-1B5F094A557B}" srcOrd="1" destOrd="0" parTransId="{5202E52B-70F8-4D5F-87DF-95C92196CE80}" sibTransId="{E3A53BAC-E691-4432-89A1-7DCF562105D0}"/>
    <dgm:cxn modelId="{F0E1DFEF-3C43-45B0-AAE2-D8556EEBF78F}" srcId="{F2A8E9C4-216A-474A-A204-34EE75D92DC5}" destId="{033EC7D5-0CF8-4A19-87E9-052152BE3E2A}" srcOrd="0" destOrd="0" parTransId="{DE26981A-A71E-41AE-80E8-9BDBA11715B6}" sibTransId="{8207C3AD-0714-4849-8DEE-82A9C1C91F16}"/>
    <dgm:cxn modelId="{7D3CFDDB-E516-4D14-9570-7F315DEE2197}" type="presParOf" srcId="{BA47BDD2-F054-4C9A-A6B8-2BA3446248FD}" destId="{500E6CF9-67CE-4278-B1E6-3F58F4F853BC}" srcOrd="0" destOrd="0" presId="urn:microsoft.com/office/officeart/2005/8/layout/chevronAccent+Icon"/>
    <dgm:cxn modelId="{AA2F4ED9-42F0-48F0-8205-C26E1AE2833A}" type="presParOf" srcId="{500E6CF9-67CE-4278-B1E6-3F58F4F853BC}" destId="{E35BDB0D-A5DE-452B-93EF-2B126C614DB1}" srcOrd="0" destOrd="0" presId="urn:microsoft.com/office/officeart/2005/8/layout/chevronAccent+Icon"/>
    <dgm:cxn modelId="{EA6BFA97-028E-4F94-BA79-EDACEA957473}" type="presParOf" srcId="{500E6CF9-67CE-4278-B1E6-3F58F4F853BC}" destId="{AA8DBD07-A6EF-46B0-9D02-E4AE412DD279}" srcOrd="1" destOrd="0" presId="urn:microsoft.com/office/officeart/2005/8/layout/chevronAccent+Icon"/>
    <dgm:cxn modelId="{A5B80645-0CC7-4552-9A63-CA3174AAB0DD}" type="presParOf" srcId="{BA47BDD2-F054-4C9A-A6B8-2BA3446248FD}" destId="{DB6DE27A-4667-4A09-9C16-DB5BF653A331}" srcOrd="1" destOrd="0" presId="urn:microsoft.com/office/officeart/2005/8/layout/chevronAccent+Icon"/>
    <dgm:cxn modelId="{B512ED19-6E7C-4BE8-81B5-4D1225B8F27C}" type="presParOf" srcId="{BA47BDD2-F054-4C9A-A6B8-2BA3446248FD}" destId="{536E3399-C9CF-4108-B16C-5DBC81873B5D}" srcOrd="2" destOrd="0" presId="urn:microsoft.com/office/officeart/2005/8/layout/chevronAccent+Icon"/>
    <dgm:cxn modelId="{76D5420C-EDAF-453F-9FD4-D31FA03190A9}" type="presParOf" srcId="{536E3399-C9CF-4108-B16C-5DBC81873B5D}" destId="{0F55269A-33F0-4AC2-8C9F-FE67223B0FB4}" srcOrd="0" destOrd="0" presId="urn:microsoft.com/office/officeart/2005/8/layout/chevronAccent+Icon"/>
    <dgm:cxn modelId="{42998952-AE4A-4AD2-AC6B-FD49C8355E1E}" type="presParOf" srcId="{536E3399-C9CF-4108-B16C-5DBC81873B5D}" destId="{1D0193F0-81B6-4A79-9FCE-0E2EAFCCE54F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291F17-825F-4412-9EFF-FD39313160B6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6513889E-9CD7-474E-8B3C-312D343AA7A5}">
      <dgm:prSet phldrT="[Text]"/>
      <dgm:spPr/>
      <dgm:t>
        <a:bodyPr/>
        <a:lstStyle/>
        <a:p>
          <a:r>
            <a:rPr lang="en-US" dirty="0"/>
            <a:t>Full Proposal Submission</a:t>
          </a:r>
          <a:br>
            <a:rPr lang="en-US" dirty="0"/>
          </a:br>
          <a:r>
            <a:rPr lang="en-US" b="1" dirty="0">
              <a:solidFill>
                <a:srgbClr val="FF0000"/>
              </a:solidFill>
            </a:rPr>
            <a:t>5 Nov 2021</a:t>
          </a:r>
          <a:endParaRPr lang="en-SG" b="1" dirty="0">
            <a:solidFill>
              <a:srgbClr val="FF0000"/>
            </a:solidFill>
          </a:endParaRPr>
        </a:p>
      </dgm:t>
    </dgm:pt>
    <dgm:pt modelId="{F736CD84-3048-4F5A-A57D-3CE058C991BF}" type="sibTrans" cxnId="{09F293C7-61A6-4FC4-86FC-D78B76B97F5A}">
      <dgm:prSet/>
      <dgm:spPr/>
      <dgm:t>
        <a:bodyPr/>
        <a:lstStyle/>
        <a:p>
          <a:endParaRPr lang="en-SG"/>
        </a:p>
      </dgm:t>
    </dgm:pt>
    <dgm:pt modelId="{DD118896-FFDD-4761-BA55-4AC87B385327}" type="parTrans" cxnId="{09F293C7-61A6-4FC4-86FC-D78B76B97F5A}">
      <dgm:prSet/>
      <dgm:spPr/>
      <dgm:t>
        <a:bodyPr/>
        <a:lstStyle/>
        <a:p>
          <a:endParaRPr lang="en-SG"/>
        </a:p>
      </dgm:t>
    </dgm:pt>
    <dgm:pt modelId="{A65D24CC-C83A-4D49-AC3B-EFBF6256E66D}">
      <dgm:prSet phldrT="[Text]"/>
      <dgm:spPr/>
      <dgm:t>
        <a:bodyPr/>
        <a:lstStyle/>
        <a:p>
          <a:r>
            <a:rPr lang="en-US" dirty="0"/>
            <a:t>SFS External Peer Review </a:t>
          </a:r>
          <a:br>
            <a:rPr lang="en-US" dirty="0"/>
          </a:br>
          <a:r>
            <a:rPr lang="en-US" dirty="0"/>
            <a:t>8 Nov 2021 – 3 Dec 2021</a:t>
          </a:r>
          <a:endParaRPr lang="en-SG" dirty="0"/>
        </a:p>
      </dgm:t>
    </dgm:pt>
    <dgm:pt modelId="{02995D15-D677-463D-A236-A254C5CA3695}" type="sibTrans" cxnId="{050726C1-6E59-4F7D-9638-C29C94FCA5D8}">
      <dgm:prSet/>
      <dgm:spPr/>
      <dgm:t>
        <a:bodyPr/>
        <a:lstStyle/>
        <a:p>
          <a:endParaRPr lang="en-SG"/>
        </a:p>
      </dgm:t>
    </dgm:pt>
    <dgm:pt modelId="{94D78195-B733-4131-9F1F-EC7A2F0BBC42}" type="parTrans" cxnId="{050726C1-6E59-4F7D-9638-C29C94FCA5D8}">
      <dgm:prSet/>
      <dgm:spPr/>
      <dgm:t>
        <a:bodyPr/>
        <a:lstStyle/>
        <a:p>
          <a:endParaRPr lang="en-SG"/>
        </a:p>
      </dgm:t>
    </dgm:pt>
    <dgm:pt modelId="{72043805-CF8E-4769-9D26-1DEF4DDB9334}">
      <dgm:prSet phldrT="[Text]"/>
      <dgm:spPr/>
      <dgm:t>
        <a:bodyPr/>
        <a:lstStyle/>
        <a:p>
          <a:r>
            <a:rPr lang="en-US" dirty="0"/>
            <a:t>SFS SC Full Proposal Review, Clarifications, Final Support</a:t>
          </a:r>
          <a:br>
            <a:rPr lang="en-US" dirty="0"/>
          </a:br>
          <a:r>
            <a:rPr lang="en-US" dirty="0"/>
            <a:t>13 Dec 2021 – 31 Dec 202</a:t>
          </a:r>
          <a:endParaRPr lang="en-SG" dirty="0"/>
        </a:p>
      </dgm:t>
    </dgm:pt>
    <dgm:pt modelId="{E61376FC-6E19-4EA7-BDB2-4B855154F897}" type="sibTrans" cxnId="{9AA05218-5522-4F2C-8DCB-C56F4A7C76AC}">
      <dgm:prSet/>
      <dgm:spPr/>
      <dgm:t>
        <a:bodyPr/>
        <a:lstStyle/>
        <a:p>
          <a:endParaRPr lang="en-SG"/>
        </a:p>
      </dgm:t>
    </dgm:pt>
    <dgm:pt modelId="{2D53F9A9-B550-4F8C-988C-38656A3B3C91}" type="parTrans" cxnId="{9AA05218-5522-4F2C-8DCB-C56F4A7C76AC}">
      <dgm:prSet/>
      <dgm:spPr/>
      <dgm:t>
        <a:bodyPr/>
        <a:lstStyle/>
        <a:p>
          <a:endParaRPr lang="en-SG"/>
        </a:p>
      </dgm:t>
    </dgm:pt>
    <dgm:pt modelId="{92EE9A1D-5E71-4C21-892C-015605C6B53B}">
      <dgm:prSet phldrT="[Text]"/>
      <dgm:spPr/>
      <dgm:t>
        <a:bodyPr/>
        <a:lstStyle/>
        <a:p>
          <a:r>
            <a:rPr lang="en-US" dirty="0"/>
            <a:t>Full Proposal Endorsement by IAF-PP SOC </a:t>
          </a:r>
          <a:br>
            <a:rPr lang="en-US" dirty="0"/>
          </a:br>
          <a:r>
            <a:rPr lang="en-US" dirty="0"/>
            <a:t>1 Jan 2022 – 28 Jan 2022</a:t>
          </a:r>
          <a:endParaRPr lang="en-SG" dirty="0"/>
        </a:p>
      </dgm:t>
    </dgm:pt>
    <dgm:pt modelId="{93353565-C9CF-4556-A680-965D9C520A79}" type="parTrans" cxnId="{24B3A36E-940C-46ED-9474-EADFFDA7875A}">
      <dgm:prSet/>
      <dgm:spPr/>
      <dgm:t>
        <a:bodyPr/>
        <a:lstStyle/>
        <a:p>
          <a:endParaRPr lang="en-SG"/>
        </a:p>
      </dgm:t>
    </dgm:pt>
    <dgm:pt modelId="{5A8A498C-49E4-4AF0-9B88-8B090C85752D}" type="sibTrans" cxnId="{24B3A36E-940C-46ED-9474-EADFFDA7875A}">
      <dgm:prSet/>
      <dgm:spPr/>
      <dgm:t>
        <a:bodyPr/>
        <a:lstStyle/>
        <a:p>
          <a:endParaRPr lang="en-SG"/>
        </a:p>
      </dgm:t>
    </dgm:pt>
    <dgm:pt modelId="{A58A7FBF-819C-437C-A96A-303889B5D55E}" type="pres">
      <dgm:prSet presAssocID="{32291F17-825F-4412-9EFF-FD39313160B6}" presName="Name0" presStyleCnt="0">
        <dgm:presLayoutVars>
          <dgm:dir/>
          <dgm:resizeHandles val="exact"/>
        </dgm:presLayoutVars>
      </dgm:prSet>
      <dgm:spPr/>
    </dgm:pt>
    <dgm:pt modelId="{B4641E05-4658-4C68-9413-D2C87276265E}" type="pres">
      <dgm:prSet presAssocID="{6513889E-9CD7-474E-8B3C-312D343AA7A5}" presName="composite" presStyleCnt="0"/>
      <dgm:spPr/>
    </dgm:pt>
    <dgm:pt modelId="{B10CE874-BCD7-4E48-A3BF-0A954AEEDC0A}" type="pres">
      <dgm:prSet presAssocID="{6513889E-9CD7-474E-8B3C-312D343AA7A5}" presName="bgChev" presStyleLbl="node1" presStyleIdx="0" presStyleCnt="4"/>
      <dgm:spPr/>
    </dgm:pt>
    <dgm:pt modelId="{6FCC8183-F7CF-4356-A3A4-526C9AC24F2B}" type="pres">
      <dgm:prSet presAssocID="{6513889E-9CD7-474E-8B3C-312D343AA7A5}" presName="txNode" presStyleLbl="fgAcc1" presStyleIdx="0" presStyleCnt="4">
        <dgm:presLayoutVars>
          <dgm:bulletEnabled val="1"/>
        </dgm:presLayoutVars>
      </dgm:prSet>
      <dgm:spPr/>
    </dgm:pt>
    <dgm:pt modelId="{E15A6A84-D13E-4ADC-BDD7-DAF34A4B142D}" type="pres">
      <dgm:prSet presAssocID="{F736CD84-3048-4F5A-A57D-3CE058C991BF}" presName="compositeSpace" presStyleCnt="0"/>
      <dgm:spPr/>
    </dgm:pt>
    <dgm:pt modelId="{A5EC2868-07FF-40FA-8500-09D4ED28E709}" type="pres">
      <dgm:prSet presAssocID="{A65D24CC-C83A-4D49-AC3B-EFBF6256E66D}" presName="composite" presStyleCnt="0"/>
      <dgm:spPr/>
    </dgm:pt>
    <dgm:pt modelId="{4BAE5E42-FDF7-47BD-B96B-D3A5C0465979}" type="pres">
      <dgm:prSet presAssocID="{A65D24CC-C83A-4D49-AC3B-EFBF6256E66D}" presName="bgChev" presStyleLbl="node1" presStyleIdx="1" presStyleCnt="4"/>
      <dgm:spPr/>
    </dgm:pt>
    <dgm:pt modelId="{B5E74030-9C2B-44CC-9209-D87E3C9C9596}" type="pres">
      <dgm:prSet presAssocID="{A65D24CC-C83A-4D49-AC3B-EFBF6256E66D}" presName="txNode" presStyleLbl="fgAcc1" presStyleIdx="1" presStyleCnt="4" custLinFactNeighborX="-388" custLinFactNeighborY="548">
        <dgm:presLayoutVars>
          <dgm:bulletEnabled val="1"/>
        </dgm:presLayoutVars>
      </dgm:prSet>
      <dgm:spPr/>
    </dgm:pt>
    <dgm:pt modelId="{C519A130-6E2E-4616-B691-1AAE117B7CEE}" type="pres">
      <dgm:prSet presAssocID="{02995D15-D677-463D-A236-A254C5CA3695}" presName="compositeSpace" presStyleCnt="0"/>
      <dgm:spPr/>
    </dgm:pt>
    <dgm:pt modelId="{3FA7B82A-C42E-47F2-86F4-BD960C876C89}" type="pres">
      <dgm:prSet presAssocID="{72043805-CF8E-4769-9D26-1DEF4DDB9334}" presName="composite" presStyleCnt="0"/>
      <dgm:spPr/>
    </dgm:pt>
    <dgm:pt modelId="{8E3165AD-B50E-48DB-AD48-528EACBB4229}" type="pres">
      <dgm:prSet presAssocID="{72043805-CF8E-4769-9D26-1DEF4DDB9334}" presName="bgChev" presStyleLbl="node1" presStyleIdx="2" presStyleCnt="4"/>
      <dgm:spPr/>
    </dgm:pt>
    <dgm:pt modelId="{B1F9632E-25A6-4BD6-9CF5-CD81C1814385}" type="pres">
      <dgm:prSet presAssocID="{72043805-CF8E-4769-9D26-1DEF4DDB9334}" presName="txNode" presStyleLbl="fgAcc1" presStyleIdx="2" presStyleCnt="4">
        <dgm:presLayoutVars>
          <dgm:bulletEnabled val="1"/>
        </dgm:presLayoutVars>
      </dgm:prSet>
      <dgm:spPr/>
    </dgm:pt>
    <dgm:pt modelId="{53BC5DF3-1FD0-43BC-8C64-7DA845F1C9B7}" type="pres">
      <dgm:prSet presAssocID="{E61376FC-6E19-4EA7-BDB2-4B855154F897}" presName="compositeSpace" presStyleCnt="0"/>
      <dgm:spPr/>
    </dgm:pt>
    <dgm:pt modelId="{ADA87106-4D97-4CC2-AAD5-862A325122DD}" type="pres">
      <dgm:prSet presAssocID="{92EE9A1D-5E71-4C21-892C-015605C6B53B}" presName="composite" presStyleCnt="0"/>
      <dgm:spPr/>
    </dgm:pt>
    <dgm:pt modelId="{5A44D53B-6407-4A25-84E7-4C802EE3E556}" type="pres">
      <dgm:prSet presAssocID="{92EE9A1D-5E71-4C21-892C-015605C6B53B}" presName="bgChev" presStyleLbl="node1" presStyleIdx="3" presStyleCnt="4"/>
      <dgm:spPr/>
    </dgm:pt>
    <dgm:pt modelId="{EB413E77-5054-46EF-8049-4D1F548005A1}" type="pres">
      <dgm:prSet presAssocID="{92EE9A1D-5E71-4C21-892C-015605C6B53B}" presName="txNode" presStyleLbl="fgAcc1" presStyleIdx="3" presStyleCnt="4">
        <dgm:presLayoutVars>
          <dgm:bulletEnabled val="1"/>
        </dgm:presLayoutVars>
      </dgm:prSet>
      <dgm:spPr/>
    </dgm:pt>
  </dgm:ptLst>
  <dgm:cxnLst>
    <dgm:cxn modelId="{9AA05218-5522-4F2C-8DCB-C56F4A7C76AC}" srcId="{32291F17-825F-4412-9EFF-FD39313160B6}" destId="{72043805-CF8E-4769-9D26-1DEF4DDB9334}" srcOrd="2" destOrd="0" parTransId="{2D53F9A9-B550-4F8C-988C-38656A3B3C91}" sibTransId="{E61376FC-6E19-4EA7-BDB2-4B855154F897}"/>
    <dgm:cxn modelId="{DBD6871D-8AC1-4D7F-9437-B04744DB61B7}" type="presOf" srcId="{32291F17-825F-4412-9EFF-FD39313160B6}" destId="{A58A7FBF-819C-437C-A96A-303889B5D55E}" srcOrd="0" destOrd="0" presId="urn:microsoft.com/office/officeart/2005/8/layout/chevronAccent+Icon"/>
    <dgm:cxn modelId="{2120732F-DB4E-4055-B164-FB640EFB4F69}" type="presOf" srcId="{92EE9A1D-5E71-4C21-892C-015605C6B53B}" destId="{EB413E77-5054-46EF-8049-4D1F548005A1}" srcOrd="0" destOrd="0" presId="urn:microsoft.com/office/officeart/2005/8/layout/chevronAccent+Icon"/>
    <dgm:cxn modelId="{24B3A36E-940C-46ED-9474-EADFFDA7875A}" srcId="{32291F17-825F-4412-9EFF-FD39313160B6}" destId="{92EE9A1D-5E71-4C21-892C-015605C6B53B}" srcOrd="3" destOrd="0" parTransId="{93353565-C9CF-4556-A680-965D9C520A79}" sibTransId="{5A8A498C-49E4-4AF0-9B88-8B090C85752D}"/>
    <dgm:cxn modelId="{86DA5D7F-0666-4553-BC59-0285FBC9C43B}" type="presOf" srcId="{A65D24CC-C83A-4D49-AC3B-EFBF6256E66D}" destId="{B5E74030-9C2B-44CC-9209-D87E3C9C9596}" srcOrd="0" destOrd="0" presId="urn:microsoft.com/office/officeart/2005/8/layout/chevronAccent+Icon"/>
    <dgm:cxn modelId="{07EACA93-D306-4CC4-8AD5-C75716359CA9}" type="presOf" srcId="{6513889E-9CD7-474E-8B3C-312D343AA7A5}" destId="{6FCC8183-F7CF-4356-A3A4-526C9AC24F2B}" srcOrd="0" destOrd="0" presId="urn:microsoft.com/office/officeart/2005/8/layout/chevronAccent+Icon"/>
    <dgm:cxn modelId="{B17876A8-A43B-4017-BFA1-A8714E0079E0}" type="presOf" srcId="{72043805-CF8E-4769-9D26-1DEF4DDB9334}" destId="{B1F9632E-25A6-4BD6-9CF5-CD81C1814385}" srcOrd="0" destOrd="0" presId="urn:microsoft.com/office/officeart/2005/8/layout/chevronAccent+Icon"/>
    <dgm:cxn modelId="{050726C1-6E59-4F7D-9638-C29C94FCA5D8}" srcId="{32291F17-825F-4412-9EFF-FD39313160B6}" destId="{A65D24CC-C83A-4D49-AC3B-EFBF6256E66D}" srcOrd="1" destOrd="0" parTransId="{94D78195-B733-4131-9F1F-EC7A2F0BBC42}" sibTransId="{02995D15-D677-463D-A236-A254C5CA3695}"/>
    <dgm:cxn modelId="{09F293C7-61A6-4FC4-86FC-D78B76B97F5A}" srcId="{32291F17-825F-4412-9EFF-FD39313160B6}" destId="{6513889E-9CD7-474E-8B3C-312D343AA7A5}" srcOrd="0" destOrd="0" parTransId="{DD118896-FFDD-4761-BA55-4AC87B385327}" sibTransId="{F736CD84-3048-4F5A-A57D-3CE058C991BF}"/>
    <dgm:cxn modelId="{1E626F4C-583E-4EF5-ACCB-0F913BD8199C}" type="presParOf" srcId="{A58A7FBF-819C-437C-A96A-303889B5D55E}" destId="{B4641E05-4658-4C68-9413-D2C87276265E}" srcOrd="0" destOrd="0" presId="urn:microsoft.com/office/officeart/2005/8/layout/chevronAccent+Icon"/>
    <dgm:cxn modelId="{EAD5755E-B9F6-4200-B16B-51EA232B102D}" type="presParOf" srcId="{B4641E05-4658-4C68-9413-D2C87276265E}" destId="{B10CE874-BCD7-4E48-A3BF-0A954AEEDC0A}" srcOrd="0" destOrd="0" presId="urn:microsoft.com/office/officeart/2005/8/layout/chevronAccent+Icon"/>
    <dgm:cxn modelId="{13625F4B-C2FC-4CF2-AFF5-B2C8F2556AA3}" type="presParOf" srcId="{B4641E05-4658-4C68-9413-D2C87276265E}" destId="{6FCC8183-F7CF-4356-A3A4-526C9AC24F2B}" srcOrd="1" destOrd="0" presId="urn:microsoft.com/office/officeart/2005/8/layout/chevronAccent+Icon"/>
    <dgm:cxn modelId="{C81E280C-694C-4EFC-BB73-843D785F65C8}" type="presParOf" srcId="{A58A7FBF-819C-437C-A96A-303889B5D55E}" destId="{E15A6A84-D13E-4ADC-BDD7-DAF34A4B142D}" srcOrd="1" destOrd="0" presId="urn:microsoft.com/office/officeart/2005/8/layout/chevronAccent+Icon"/>
    <dgm:cxn modelId="{32E1A835-882B-4322-ADCD-D42890C38039}" type="presParOf" srcId="{A58A7FBF-819C-437C-A96A-303889B5D55E}" destId="{A5EC2868-07FF-40FA-8500-09D4ED28E709}" srcOrd="2" destOrd="0" presId="urn:microsoft.com/office/officeart/2005/8/layout/chevronAccent+Icon"/>
    <dgm:cxn modelId="{F4EEE9CD-6F20-4A29-8F2A-4A3924FD858C}" type="presParOf" srcId="{A5EC2868-07FF-40FA-8500-09D4ED28E709}" destId="{4BAE5E42-FDF7-47BD-B96B-D3A5C0465979}" srcOrd="0" destOrd="0" presId="urn:microsoft.com/office/officeart/2005/8/layout/chevronAccent+Icon"/>
    <dgm:cxn modelId="{769B4BA8-607A-48EB-A501-59ABA0D02D6F}" type="presParOf" srcId="{A5EC2868-07FF-40FA-8500-09D4ED28E709}" destId="{B5E74030-9C2B-44CC-9209-D87E3C9C9596}" srcOrd="1" destOrd="0" presId="urn:microsoft.com/office/officeart/2005/8/layout/chevronAccent+Icon"/>
    <dgm:cxn modelId="{0235F6EA-CB57-4F8A-B85E-96AEDADAC586}" type="presParOf" srcId="{A58A7FBF-819C-437C-A96A-303889B5D55E}" destId="{C519A130-6E2E-4616-B691-1AAE117B7CEE}" srcOrd="3" destOrd="0" presId="urn:microsoft.com/office/officeart/2005/8/layout/chevronAccent+Icon"/>
    <dgm:cxn modelId="{92AEF045-0820-4F33-B19D-B013F675596F}" type="presParOf" srcId="{A58A7FBF-819C-437C-A96A-303889B5D55E}" destId="{3FA7B82A-C42E-47F2-86F4-BD960C876C89}" srcOrd="4" destOrd="0" presId="urn:microsoft.com/office/officeart/2005/8/layout/chevronAccent+Icon"/>
    <dgm:cxn modelId="{790ECF98-8DDD-43CB-B6EA-2F1431BA5940}" type="presParOf" srcId="{3FA7B82A-C42E-47F2-86F4-BD960C876C89}" destId="{8E3165AD-B50E-48DB-AD48-528EACBB4229}" srcOrd="0" destOrd="0" presId="urn:microsoft.com/office/officeart/2005/8/layout/chevronAccent+Icon"/>
    <dgm:cxn modelId="{C1C5FC62-780B-41C2-99DC-15B0D3272301}" type="presParOf" srcId="{3FA7B82A-C42E-47F2-86F4-BD960C876C89}" destId="{B1F9632E-25A6-4BD6-9CF5-CD81C1814385}" srcOrd="1" destOrd="0" presId="urn:microsoft.com/office/officeart/2005/8/layout/chevronAccent+Icon"/>
    <dgm:cxn modelId="{21A4247A-A6CF-4066-94B4-EC55F4366D44}" type="presParOf" srcId="{A58A7FBF-819C-437C-A96A-303889B5D55E}" destId="{53BC5DF3-1FD0-43BC-8C64-7DA845F1C9B7}" srcOrd="5" destOrd="0" presId="urn:microsoft.com/office/officeart/2005/8/layout/chevronAccent+Icon"/>
    <dgm:cxn modelId="{0A817ED8-05BD-4771-92FE-7312B4E84E9A}" type="presParOf" srcId="{A58A7FBF-819C-437C-A96A-303889B5D55E}" destId="{ADA87106-4D97-4CC2-AAD5-862A325122DD}" srcOrd="6" destOrd="0" presId="urn:microsoft.com/office/officeart/2005/8/layout/chevronAccent+Icon"/>
    <dgm:cxn modelId="{316CD17F-103C-47B2-9482-98E779A96C21}" type="presParOf" srcId="{ADA87106-4D97-4CC2-AAD5-862A325122DD}" destId="{5A44D53B-6407-4A25-84E7-4C802EE3E556}" srcOrd="0" destOrd="0" presId="urn:microsoft.com/office/officeart/2005/8/layout/chevronAccent+Icon"/>
    <dgm:cxn modelId="{562B3B14-05EA-4E5E-91B7-80046D737148}" type="presParOf" srcId="{ADA87106-4D97-4CC2-AAD5-862A325122DD}" destId="{EB413E77-5054-46EF-8049-4D1F548005A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A8E9C4-216A-474A-A204-34EE75D92DC5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033EC7D5-0CF8-4A19-87E9-052152BE3E2A}">
      <dgm:prSet phldrT="[Text]" custT="1"/>
      <dgm:spPr/>
      <dgm:t>
        <a:bodyPr/>
        <a:lstStyle/>
        <a:p>
          <a:r>
            <a:rPr lang="en-US" sz="1400" dirty="0"/>
            <a:t>Budget Review</a:t>
          </a:r>
          <a:br>
            <a:rPr lang="en-US" sz="1400" dirty="0"/>
          </a:br>
          <a:r>
            <a:rPr lang="en-US" sz="1400" dirty="0"/>
            <a:t>13 Dec 2021 – 28 Jan 2022</a:t>
          </a:r>
          <a:endParaRPr lang="en-SG" sz="1400" dirty="0"/>
        </a:p>
      </dgm:t>
    </dgm:pt>
    <dgm:pt modelId="{DE26981A-A71E-41AE-80E8-9BDBA11715B6}" type="parTrans" cxnId="{F0E1DFEF-3C43-45B0-AAE2-D8556EEBF78F}">
      <dgm:prSet/>
      <dgm:spPr/>
      <dgm:t>
        <a:bodyPr/>
        <a:lstStyle/>
        <a:p>
          <a:endParaRPr lang="en-SG" sz="1400"/>
        </a:p>
      </dgm:t>
    </dgm:pt>
    <dgm:pt modelId="{8207C3AD-0714-4849-8DEE-82A9C1C91F16}" type="sibTrans" cxnId="{F0E1DFEF-3C43-45B0-AAE2-D8556EEBF78F}">
      <dgm:prSet/>
      <dgm:spPr/>
      <dgm:t>
        <a:bodyPr/>
        <a:lstStyle/>
        <a:p>
          <a:endParaRPr lang="en-SG" sz="1400"/>
        </a:p>
      </dgm:t>
    </dgm:pt>
    <dgm:pt modelId="{994C2135-BE27-4BE2-93A8-1B5F094A557B}">
      <dgm:prSet phldrT="[Text]" custT="1"/>
      <dgm:spPr/>
      <dgm:t>
        <a:bodyPr/>
        <a:lstStyle/>
        <a:p>
          <a:r>
            <a:rPr lang="en-US" sz="1400" dirty="0"/>
            <a:t>Issuance of LOA </a:t>
          </a:r>
          <a:br>
            <a:rPr lang="en-US" sz="1400" dirty="0"/>
          </a:br>
          <a:r>
            <a:rPr lang="en-US" sz="1400" b="1" dirty="0">
              <a:solidFill>
                <a:srgbClr val="FF0000"/>
              </a:solidFill>
            </a:rPr>
            <a:t>March 2022</a:t>
          </a:r>
          <a:endParaRPr lang="en-SG" sz="1400" b="1" dirty="0">
            <a:solidFill>
              <a:srgbClr val="FF0000"/>
            </a:solidFill>
          </a:endParaRPr>
        </a:p>
      </dgm:t>
    </dgm:pt>
    <dgm:pt modelId="{5202E52B-70F8-4D5F-87DF-95C92196CE80}" type="parTrans" cxnId="{102B05B2-E1B5-475E-8BF8-C93AC4D5E675}">
      <dgm:prSet/>
      <dgm:spPr/>
      <dgm:t>
        <a:bodyPr/>
        <a:lstStyle/>
        <a:p>
          <a:endParaRPr lang="en-SG" sz="1400"/>
        </a:p>
      </dgm:t>
    </dgm:pt>
    <dgm:pt modelId="{E3A53BAC-E691-4432-89A1-7DCF562105D0}" type="sibTrans" cxnId="{102B05B2-E1B5-475E-8BF8-C93AC4D5E675}">
      <dgm:prSet/>
      <dgm:spPr/>
      <dgm:t>
        <a:bodyPr/>
        <a:lstStyle/>
        <a:p>
          <a:endParaRPr lang="en-SG" sz="1400"/>
        </a:p>
      </dgm:t>
    </dgm:pt>
    <dgm:pt modelId="{9FDA2F71-C4F4-4419-AEA5-250375875262}">
      <dgm:prSet phldrT="[Text]" custT="1"/>
      <dgm:spPr/>
      <dgm:t>
        <a:bodyPr/>
        <a:lstStyle/>
        <a:p>
          <a:r>
            <a:rPr lang="en-US" sz="1400" dirty="0"/>
            <a:t>Budget Memo Endorsement by A*CE and Approval by A* </a:t>
          </a:r>
          <a:r>
            <a:rPr lang="en-US" sz="1400" dirty="0" err="1"/>
            <a:t>Chmn</a:t>
          </a:r>
          <a:br>
            <a:rPr lang="en-US" sz="1400" dirty="0"/>
          </a:br>
          <a:r>
            <a:rPr lang="en-US" sz="1400" dirty="0"/>
            <a:t>Feb 2022</a:t>
          </a:r>
          <a:endParaRPr lang="en-SG" sz="1400" dirty="0"/>
        </a:p>
      </dgm:t>
    </dgm:pt>
    <dgm:pt modelId="{46E1CC9B-D2D0-4EE3-8F3D-C6780815D9D7}" type="parTrans" cxnId="{77806153-DED2-4C9A-835E-00BF0486E46D}">
      <dgm:prSet/>
      <dgm:spPr/>
      <dgm:t>
        <a:bodyPr/>
        <a:lstStyle/>
        <a:p>
          <a:endParaRPr lang="en-SG"/>
        </a:p>
      </dgm:t>
    </dgm:pt>
    <dgm:pt modelId="{45BE1694-9141-43DA-B306-796339965F0B}" type="sibTrans" cxnId="{77806153-DED2-4C9A-835E-00BF0486E46D}">
      <dgm:prSet/>
      <dgm:spPr/>
      <dgm:t>
        <a:bodyPr/>
        <a:lstStyle/>
        <a:p>
          <a:endParaRPr lang="en-SG"/>
        </a:p>
      </dgm:t>
    </dgm:pt>
    <dgm:pt modelId="{4557B901-D31F-4EB4-A5A4-5EACE3561050}">
      <dgm:prSet phldrT="[Text]" custT="1"/>
      <dgm:spPr/>
      <dgm:t>
        <a:bodyPr/>
        <a:lstStyle/>
        <a:p>
          <a:r>
            <a:rPr lang="en-US" sz="1400" b="0" dirty="0">
              <a:solidFill>
                <a:schemeClr val="tx1"/>
              </a:solidFill>
            </a:rPr>
            <a:t>Project Start Date</a:t>
          </a:r>
          <a:br>
            <a:rPr lang="en-US" sz="1400" b="0" dirty="0">
              <a:solidFill>
                <a:schemeClr val="tx1"/>
              </a:solidFill>
            </a:rPr>
          </a:br>
          <a:r>
            <a:rPr lang="en-US" sz="1400" b="0" dirty="0">
              <a:solidFill>
                <a:schemeClr val="tx1"/>
              </a:solidFill>
            </a:rPr>
            <a:t>April 2022</a:t>
          </a:r>
          <a:endParaRPr lang="en-SG" sz="1400" b="0" dirty="0">
            <a:solidFill>
              <a:schemeClr val="tx1"/>
            </a:solidFill>
          </a:endParaRPr>
        </a:p>
      </dgm:t>
    </dgm:pt>
    <dgm:pt modelId="{BD363814-1F39-4000-AF10-8EF7C0A83019}" type="parTrans" cxnId="{62D1D703-5636-437F-9F84-76DE68C2DB66}">
      <dgm:prSet/>
      <dgm:spPr/>
      <dgm:t>
        <a:bodyPr/>
        <a:lstStyle/>
        <a:p>
          <a:endParaRPr lang="en-SG"/>
        </a:p>
      </dgm:t>
    </dgm:pt>
    <dgm:pt modelId="{294B05D9-95F2-4EC5-A018-7861292BA4A3}" type="sibTrans" cxnId="{62D1D703-5636-437F-9F84-76DE68C2DB66}">
      <dgm:prSet/>
      <dgm:spPr/>
      <dgm:t>
        <a:bodyPr/>
        <a:lstStyle/>
        <a:p>
          <a:endParaRPr lang="en-SG"/>
        </a:p>
      </dgm:t>
    </dgm:pt>
    <dgm:pt modelId="{BA47BDD2-F054-4C9A-A6B8-2BA3446248FD}" type="pres">
      <dgm:prSet presAssocID="{F2A8E9C4-216A-474A-A204-34EE75D92DC5}" presName="Name0" presStyleCnt="0">
        <dgm:presLayoutVars>
          <dgm:dir/>
          <dgm:resizeHandles val="exact"/>
        </dgm:presLayoutVars>
      </dgm:prSet>
      <dgm:spPr/>
    </dgm:pt>
    <dgm:pt modelId="{500E6CF9-67CE-4278-B1E6-3F58F4F853BC}" type="pres">
      <dgm:prSet presAssocID="{033EC7D5-0CF8-4A19-87E9-052152BE3E2A}" presName="composite" presStyleCnt="0"/>
      <dgm:spPr/>
    </dgm:pt>
    <dgm:pt modelId="{E35BDB0D-A5DE-452B-93EF-2B126C614DB1}" type="pres">
      <dgm:prSet presAssocID="{033EC7D5-0CF8-4A19-87E9-052152BE3E2A}" presName="bgChev" presStyleLbl="node1" presStyleIdx="0" presStyleCnt="4"/>
      <dgm:spPr/>
    </dgm:pt>
    <dgm:pt modelId="{AA8DBD07-A6EF-46B0-9D02-E4AE412DD279}" type="pres">
      <dgm:prSet presAssocID="{033EC7D5-0CF8-4A19-87E9-052152BE3E2A}" presName="txNode" presStyleLbl="fgAcc1" presStyleIdx="0" presStyleCnt="4">
        <dgm:presLayoutVars>
          <dgm:bulletEnabled val="1"/>
        </dgm:presLayoutVars>
      </dgm:prSet>
      <dgm:spPr/>
    </dgm:pt>
    <dgm:pt modelId="{DB6DE27A-4667-4A09-9C16-DB5BF653A331}" type="pres">
      <dgm:prSet presAssocID="{8207C3AD-0714-4849-8DEE-82A9C1C91F16}" presName="compositeSpace" presStyleCnt="0"/>
      <dgm:spPr/>
    </dgm:pt>
    <dgm:pt modelId="{1B8293C8-96E9-4221-8549-75380B07EF70}" type="pres">
      <dgm:prSet presAssocID="{9FDA2F71-C4F4-4419-AEA5-250375875262}" presName="composite" presStyleCnt="0"/>
      <dgm:spPr/>
    </dgm:pt>
    <dgm:pt modelId="{347F7FD8-CE4B-4475-AF4E-974FF61DF9CA}" type="pres">
      <dgm:prSet presAssocID="{9FDA2F71-C4F4-4419-AEA5-250375875262}" presName="bgChev" presStyleLbl="node1" presStyleIdx="1" presStyleCnt="4"/>
      <dgm:spPr/>
    </dgm:pt>
    <dgm:pt modelId="{B31F0722-B9ED-4758-BC01-2EAF90FBB010}" type="pres">
      <dgm:prSet presAssocID="{9FDA2F71-C4F4-4419-AEA5-250375875262}" presName="txNode" presStyleLbl="fgAcc1" presStyleIdx="1" presStyleCnt="4">
        <dgm:presLayoutVars>
          <dgm:bulletEnabled val="1"/>
        </dgm:presLayoutVars>
      </dgm:prSet>
      <dgm:spPr/>
    </dgm:pt>
    <dgm:pt modelId="{D96A480C-FB6A-47FE-B41A-DB98D7AF4524}" type="pres">
      <dgm:prSet presAssocID="{45BE1694-9141-43DA-B306-796339965F0B}" presName="compositeSpace" presStyleCnt="0"/>
      <dgm:spPr/>
    </dgm:pt>
    <dgm:pt modelId="{536E3399-C9CF-4108-B16C-5DBC81873B5D}" type="pres">
      <dgm:prSet presAssocID="{994C2135-BE27-4BE2-93A8-1B5F094A557B}" presName="composite" presStyleCnt="0"/>
      <dgm:spPr/>
    </dgm:pt>
    <dgm:pt modelId="{0F55269A-33F0-4AC2-8C9F-FE67223B0FB4}" type="pres">
      <dgm:prSet presAssocID="{994C2135-BE27-4BE2-93A8-1B5F094A557B}" presName="bgChev" presStyleLbl="node1" presStyleIdx="2" presStyleCnt="4"/>
      <dgm:spPr/>
    </dgm:pt>
    <dgm:pt modelId="{1D0193F0-81B6-4A79-9FCE-0E2EAFCCE54F}" type="pres">
      <dgm:prSet presAssocID="{994C2135-BE27-4BE2-93A8-1B5F094A557B}" presName="txNode" presStyleLbl="fgAcc1" presStyleIdx="2" presStyleCnt="4">
        <dgm:presLayoutVars>
          <dgm:bulletEnabled val="1"/>
        </dgm:presLayoutVars>
      </dgm:prSet>
      <dgm:spPr/>
    </dgm:pt>
    <dgm:pt modelId="{61DECCA6-58DC-4154-B06E-6E35640AF8C5}" type="pres">
      <dgm:prSet presAssocID="{E3A53BAC-E691-4432-89A1-7DCF562105D0}" presName="compositeSpace" presStyleCnt="0"/>
      <dgm:spPr/>
    </dgm:pt>
    <dgm:pt modelId="{1D42BBEB-CBBF-4CA4-9FD0-85887561052B}" type="pres">
      <dgm:prSet presAssocID="{4557B901-D31F-4EB4-A5A4-5EACE3561050}" presName="composite" presStyleCnt="0"/>
      <dgm:spPr/>
    </dgm:pt>
    <dgm:pt modelId="{56B5C942-D8DE-4269-94E7-D74D9DE0A262}" type="pres">
      <dgm:prSet presAssocID="{4557B901-D31F-4EB4-A5A4-5EACE3561050}" presName="bgChev" presStyleLbl="node1" presStyleIdx="3" presStyleCnt="4"/>
      <dgm:spPr/>
    </dgm:pt>
    <dgm:pt modelId="{C1486499-B4C7-4039-A716-A3BE0AB8CA3A}" type="pres">
      <dgm:prSet presAssocID="{4557B901-D31F-4EB4-A5A4-5EACE3561050}" presName="txNode" presStyleLbl="fgAcc1" presStyleIdx="3" presStyleCnt="4">
        <dgm:presLayoutVars>
          <dgm:bulletEnabled val="1"/>
        </dgm:presLayoutVars>
      </dgm:prSet>
      <dgm:spPr/>
    </dgm:pt>
  </dgm:ptLst>
  <dgm:cxnLst>
    <dgm:cxn modelId="{62D1D703-5636-437F-9F84-76DE68C2DB66}" srcId="{F2A8E9C4-216A-474A-A204-34EE75D92DC5}" destId="{4557B901-D31F-4EB4-A5A4-5EACE3561050}" srcOrd="3" destOrd="0" parTransId="{BD363814-1F39-4000-AF10-8EF7C0A83019}" sibTransId="{294B05D9-95F2-4EC5-A018-7861292BA4A3}"/>
    <dgm:cxn modelId="{04FA2140-34B8-45EA-816A-65AE098577EB}" type="presOf" srcId="{4557B901-D31F-4EB4-A5A4-5EACE3561050}" destId="{C1486499-B4C7-4039-A716-A3BE0AB8CA3A}" srcOrd="0" destOrd="0" presId="urn:microsoft.com/office/officeart/2005/8/layout/chevronAccent+Icon"/>
    <dgm:cxn modelId="{77806153-DED2-4C9A-835E-00BF0486E46D}" srcId="{F2A8E9C4-216A-474A-A204-34EE75D92DC5}" destId="{9FDA2F71-C4F4-4419-AEA5-250375875262}" srcOrd="1" destOrd="0" parTransId="{46E1CC9B-D2D0-4EE3-8F3D-C6780815D9D7}" sibTransId="{45BE1694-9141-43DA-B306-796339965F0B}"/>
    <dgm:cxn modelId="{7F67AF54-1B56-486F-A150-790A0AB17F95}" type="presOf" srcId="{994C2135-BE27-4BE2-93A8-1B5F094A557B}" destId="{1D0193F0-81B6-4A79-9FCE-0E2EAFCCE54F}" srcOrd="0" destOrd="0" presId="urn:microsoft.com/office/officeart/2005/8/layout/chevronAccent+Icon"/>
    <dgm:cxn modelId="{61354B55-0769-43EA-9B71-79F8C46010D0}" type="presOf" srcId="{F2A8E9C4-216A-474A-A204-34EE75D92DC5}" destId="{BA47BDD2-F054-4C9A-A6B8-2BA3446248FD}" srcOrd="0" destOrd="0" presId="urn:microsoft.com/office/officeart/2005/8/layout/chevronAccent+Icon"/>
    <dgm:cxn modelId="{9238B386-AA73-40C8-B0D2-3CD9C95140AC}" type="presOf" srcId="{9FDA2F71-C4F4-4419-AEA5-250375875262}" destId="{B31F0722-B9ED-4758-BC01-2EAF90FBB010}" srcOrd="0" destOrd="0" presId="urn:microsoft.com/office/officeart/2005/8/layout/chevronAccent+Icon"/>
    <dgm:cxn modelId="{C0AC3393-B12B-4F06-B171-72EF2A85DCAD}" type="presOf" srcId="{033EC7D5-0CF8-4A19-87E9-052152BE3E2A}" destId="{AA8DBD07-A6EF-46B0-9D02-E4AE412DD279}" srcOrd="0" destOrd="0" presId="urn:microsoft.com/office/officeart/2005/8/layout/chevronAccent+Icon"/>
    <dgm:cxn modelId="{102B05B2-E1B5-475E-8BF8-C93AC4D5E675}" srcId="{F2A8E9C4-216A-474A-A204-34EE75D92DC5}" destId="{994C2135-BE27-4BE2-93A8-1B5F094A557B}" srcOrd="2" destOrd="0" parTransId="{5202E52B-70F8-4D5F-87DF-95C92196CE80}" sibTransId="{E3A53BAC-E691-4432-89A1-7DCF562105D0}"/>
    <dgm:cxn modelId="{F0E1DFEF-3C43-45B0-AAE2-D8556EEBF78F}" srcId="{F2A8E9C4-216A-474A-A204-34EE75D92DC5}" destId="{033EC7D5-0CF8-4A19-87E9-052152BE3E2A}" srcOrd="0" destOrd="0" parTransId="{DE26981A-A71E-41AE-80E8-9BDBA11715B6}" sibTransId="{8207C3AD-0714-4849-8DEE-82A9C1C91F16}"/>
    <dgm:cxn modelId="{7D3CFDDB-E516-4D14-9570-7F315DEE2197}" type="presParOf" srcId="{BA47BDD2-F054-4C9A-A6B8-2BA3446248FD}" destId="{500E6CF9-67CE-4278-B1E6-3F58F4F853BC}" srcOrd="0" destOrd="0" presId="urn:microsoft.com/office/officeart/2005/8/layout/chevronAccent+Icon"/>
    <dgm:cxn modelId="{AA2F4ED9-42F0-48F0-8205-C26E1AE2833A}" type="presParOf" srcId="{500E6CF9-67CE-4278-B1E6-3F58F4F853BC}" destId="{E35BDB0D-A5DE-452B-93EF-2B126C614DB1}" srcOrd="0" destOrd="0" presId="urn:microsoft.com/office/officeart/2005/8/layout/chevronAccent+Icon"/>
    <dgm:cxn modelId="{EA6BFA97-028E-4F94-BA79-EDACEA957473}" type="presParOf" srcId="{500E6CF9-67CE-4278-B1E6-3F58F4F853BC}" destId="{AA8DBD07-A6EF-46B0-9D02-E4AE412DD279}" srcOrd="1" destOrd="0" presId="urn:microsoft.com/office/officeart/2005/8/layout/chevronAccent+Icon"/>
    <dgm:cxn modelId="{A5B80645-0CC7-4552-9A63-CA3174AAB0DD}" type="presParOf" srcId="{BA47BDD2-F054-4C9A-A6B8-2BA3446248FD}" destId="{DB6DE27A-4667-4A09-9C16-DB5BF653A331}" srcOrd="1" destOrd="0" presId="urn:microsoft.com/office/officeart/2005/8/layout/chevronAccent+Icon"/>
    <dgm:cxn modelId="{5054ED20-5986-4D0D-A9AF-CB923EFCD87A}" type="presParOf" srcId="{BA47BDD2-F054-4C9A-A6B8-2BA3446248FD}" destId="{1B8293C8-96E9-4221-8549-75380B07EF70}" srcOrd="2" destOrd="0" presId="urn:microsoft.com/office/officeart/2005/8/layout/chevronAccent+Icon"/>
    <dgm:cxn modelId="{E8BB912E-B3BF-4011-8268-E813E30ADAD8}" type="presParOf" srcId="{1B8293C8-96E9-4221-8549-75380B07EF70}" destId="{347F7FD8-CE4B-4475-AF4E-974FF61DF9CA}" srcOrd="0" destOrd="0" presId="urn:microsoft.com/office/officeart/2005/8/layout/chevronAccent+Icon"/>
    <dgm:cxn modelId="{C9EF7FE1-98C6-4275-B26D-BF6FCDF106C4}" type="presParOf" srcId="{1B8293C8-96E9-4221-8549-75380B07EF70}" destId="{B31F0722-B9ED-4758-BC01-2EAF90FBB010}" srcOrd="1" destOrd="0" presId="urn:microsoft.com/office/officeart/2005/8/layout/chevronAccent+Icon"/>
    <dgm:cxn modelId="{A2D3158D-5D03-4CDC-8965-D34ABFA2DA04}" type="presParOf" srcId="{BA47BDD2-F054-4C9A-A6B8-2BA3446248FD}" destId="{D96A480C-FB6A-47FE-B41A-DB98D7AF4524}" srcOrd="3" destOrd="0" presId="urn:microsoft.com/office/officeart/2005/8/layout/chevronAccent+Icon"/>
    <dgm:cxn modelId="{B512ED19-6E7C-4BE8-81B5-4D1225B8F27C}" type="presParOf" srcId="{BA47BDD2-F054-4C9A-A6B8-2BA3446248FD}" destId="{536E3399-C9CF-4108-B16C-5DBC81873B5D}" srcOrd="4" destOrd="0" presId="urn:microsoft.com/office/officeart/2005/8/layout/chevronAccent+Icon"/>
    <dgm:cxn modelId="{76D5420C-EDAF-453F-9FD4-D31FA03190A9}" type="presParOf" srcId="{536E3399-C9CF-4108-B16C-5DBC81873B5D}" destId="{0F55269A-33F0-4AC2-8C9F-FE67223B0FB4}" srcOrd="0" destOrd="0" presId="urn:microsoft.com/office/officeart/2005/8/layout/chevronAccent+Icon"/>
    <dgm:cxn modelId="{42998952-AE4A-4AD2-AC6B-FD49C8355E1E}" type="presParOf" srcId="{536E3399-C9CF-4108-B16C-5DBC81873B5D}" destId="{1D0193F0-81B6-4A79-9FCE-0E2EAFCCE54F}" srcOrd="1" destOrd="0" presId="urn:microsoft.com/office/officeart/2005/8/layout/chevronAccent+Icon"/>
    <dgm:cxn modelId="{491C62B3-EE8D-4B61-B60A-FDA2D886D51D}" type="presParOf" srcId="{BA47BDD2-F054-4C9A-A6B8-2BA3446248FD}" destId="{61DECCA6-58DC-4154-B06E-6E35640AF8C5}" srcOrd="5" destOrd="0" presId="urn:microsoft.com/office/officeart/2005/8/layout/chevronAccent+Icon"/>
    <dgm:cxn modelId="{FB305DAD-58CE-4730-BD55-F262948F36A4}" type="presParOf" srcId="{BA47BDD2-F054-4C9A-A6B8-2BA3446248FD}" destId="{1D42BBEB-CBBF-4CA4-9FD0-85887561052B}" srcOrd="6" destOrd="0" presId="urn:microsoft.com/office/officeart/2005/8/layout/chevronAccent+Icon"/>
    <dgm:cxn modelId="{D2B511D9-BDD8-48B0-9857-EBCC3BB258C2}" type="presParOf" srcId="{1D42BBEB-CBBF-4CA4-9FD0-85887561052B}" destId="{56B5C942-D8DE-4269-94E7-D74D9DE0A262}" srcOrd="0" destOrd="0" presId="urn:microsoft.com/office/officeart/2005/8/layout/chevronAccent+Icon"/>
    <dgm:cxn modelId="{3CA30D85-B919-4470-9353-62EED95E6C9A}" type="presParOf" srcId="{1D42BBEB-CBBF-4CA4-9FD0-85887561052B}" destId="{C1486499-B4C7-4039-A716-A3BE0AB8CA3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CE874-BCD7-4E48-A3BF-0A954AEEDC0A}">
      <dsp:nvSpPr>
        <dsp:cNvPr id="0" name=""/>
        <dsp:cNvSpPr/>
      </dsp:nvSpPr>
      <dsp:spPr>
        <a:xfrm>
          <a:off x="1078" y="420683"/>
          <a:ext cx="2710888" cy="104640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C8183-F7CF-4356-A3A4-526C9AC24F2B}">
      <dsp:nvSpPr>
        <dsp:cNvPr id="0" name=""/>
        <dsp:cNvSpPr/>
      </dsp:nvSpPr>
      <dsp:spPr>
        <a:xfrm>
          <a:off x="723982" y="682284"/>
          <a:ext cx="2289194" cy="1046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SFS T2 IAF-PP Cycle 2 Grant Call Open</a:t>
          </a:r>
          <a:br>
            <a:rPr lang="en-US" sz="1400" kern="1200" dirty="0"/>
          </a:br>
          <a:r>
            <a:rPr lang="en-US" sz="1400" kern="1200" dirty="0"/>
            <a:t>20 Aug 2021 – 5 Nov 2021</a:t>
          </a:r>
          <a:endParaRPr lang="en-SG" sz="1400" kern="1200" dirty="0"/>
        </a:p>
      </dsp:txBody>
      <dsp:txXfrm>
        <a:off x="754630" y="712932"/>
        <a:ext cx="2227898" cy="985106"/>
      </dsp:txXfrm>
    </dsp:sp>
    <dsp:sp modelId="{4BAE5E42-FDF7-47BD-B96B-D3A5C0465979}">
      <dsp:nvSpPr>
        <dsp:cNvPr id="0" name=""/>
        <dsp:cNvSpPr/>
      </dsp:nvSpPr>
      <dsp:spPr>
        <a:xfrm>
          <a:off x="3097515" y="420683"/>
          <a:ext cx="2710888" cy="104640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74030-9C2B-44CC-9209-D87E3C9C9596}">
      <dsp:nvSpPr>
        <dsp:cNvPr id="0" name=""/>
        <dsp:cNvSpPr/>
      </dsp:nvSpPr>
      <dsp:spPr>
        <a:xfrm>
          <a:off x="3820419" y="682284"/>
          <a:ext cx="2289194" cy="1046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LOI submission deadline</a:t>
          </a:r>
          <a:br>
            <a:rPr lang="en-US" sz="1400" kern="1200" dirty="0"/>
          </a:br>
          <a:r>
            <a:rPr lang="en-US" sz="1400" kern="1200" dirty="0"/>
            <a:t>20 Sep 2021</a:t>
          </a:r>
          <a:endParaRPr lang="en-SG" sz="1400" kern="1200" dirty="0"/>
        </a:p>
      </dsp:txBody>
      <dsp:txXfrm>
        <a:off x="3851067" y="712932"/>
        <a:ext cx="2227898" cy="985106"/>
      </dsp:txXfrm>
    </dsp:sp>
    <dsp:sp modelId="{8E3165AD-B50E-48DB-AD48-528EACBB4229}">
      <dsp:nvSpPr>
        <dsp:cNvPr id="0" name=""/>
        <dsp:cNvSpPr/>
      </dsp:nvSpPr>
      <dsp:spPr>
        <a:xfrm>
          <a:off x="6193952" y="420683"/>
          <a:ext cx="2710888" cy="104640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9632E-25A6-4BD6-9CF5-CD81C1814385}">
      <dsp:nvSpPr>
        <dsp:cNvPr id="0" name=""/>
        <dsp:cNvSpPr/>
      </dsp:nvSpPr>
      <dsp:spPr>
        <a:xfrm>
          <a:off x="6916856" y="682284"/>
          <a:ext cx="2289194" cy="1046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LOI due diligence check by SFS JPO &amp; Review by SFS TSEP</a:t>
          </a:r>
          <a:br>
            <a:rPr lang="en-US" sz="1400" kern="1200" dirty="0"/>
          </a:br>
          <a:r>
            <a:rPr lang="en-US" sz="1400" kern="1200" dirty="0"/>
            <a:t>21 Sep 2021 – 1 Oct 2021</a:t>
          </a:r>
          <a:endParaRPr lang="en-SG" sz="1400" kern="1200" dirty="0"/>
        </a:p>
      </dsp:txBody>
      <dsp:txXfrm>
        <a:off x="6947504" y="712932"/>
        <a:ext cx="2227898" cy="9851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BDB0D-A5DE-452B-93EF-2B126C614DB1}">
      <dsp:nvSpPr>
        <dsp:cNvPr id="0" name=""/>
        <dsp:cNvSpPr/>
      </dsp:nvSpPr>
      <dsp:spPr>
        <a:xfrm>
          <a:off x="3021" y="93066"/>
          <a:ext cx="3139084" cy="1211686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DBD07-A6EF-46B0-9D02-E4AE412DD279}">
      <dsp:nvSpPr>
        <dsp:cNvPr id="0" name=""/>
        <dsp:cNvSpPr/>
      </dsp:nvSpPr>
      <dsp:spPr>
        <a:xfrm>
          <a:off x="840110" y="395987"/>
          <a:ext cx="2650782" cy="12116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LOI review meeting by SFS SC </a:t>
          </a:r>
          <a:br>
            <a:rPr lang="en-US" sz="1400" kern="1200" dirty="0"/>
          </a:br>
          <a:r>
            <a:rPr lang="en-US" sz="1400" kern="1200" dirty="0"/>
            <a:t>Week of 4 Oct 2021 (TBC)</a:t>
          </a:r>
          <a:endParaRPr lang="en-SG" sz="1400" kern="1200" dirty="0"/>
        </a:p>
      </dsp:txBody>
      <dsp:txXfrm>
        <a:off x="875599" y="431476"/>
        <a:ext cx="2579804" cy="1140708"/>
      </dsp:txXfrm>
    </dsp:sp>
    <dsp:sp modelId="{0F55269A-33F0-4AC2-8C9F-FE67223B0FB4}">
      <dsp:nvSpPr>
        <dsp:cNvPr id="0" name=""/>
        <dsp:cNvSpPr/>
      </dsp:nvSpPr>
      <dsp:spPr>
        <a:xfrm>
          <a:off x="3588553" y="93066"/>
          <a:ext cx="3139084" cy="1211686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193F0-81B6-4A79-9FCE-0E2EAFCCE54F}">
      <dsp:nvSpPr>
        <dsp:cNvPr id="0" name=""/>
        <dsp:cNvSpPr/>
      </dsp:nvSpPr>
      <dsp:spPr>
        <a:xfrm>
          <a:off x="4425643" y="395987"/>
          <a:ext cx="2650782" cy="12116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LOI outcome release </a:t>
          </a:r>
          <a:br>
            <a:rPr lang="en-US" sz="1400" kern="1200" dirty="0"/>
          </a:br>
          <a:r>
            <a:rPr lang="en-US" sz="1400" b="1" kern="1200" dirty="0">
              <a:solidFill>
                <a:srgbClr val="FF0000"/>
              </a:solidFill>
            </a:rPr>
            <a:t>7 Oct 2021</a:t>
          </a:r>
          <a:endParaRPr lang="en-SG" sz="1400" b="1" kern="1200" dirty="0">
            <a:solidFill>
              <a:srgbClr val="FF0000"/>
            </a:solidFill>
          </a:endParaRPr>
        </a:p>
      </dsp:txBody>
      <dsp:txXfrm>
        <a:off x="4461132" y="431476"/>
        <a:ext cx="2579804" cy="11407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CE874-BCD7-4E48-A3BF-0A954AEEDC0A}">
      <dsp:nvSpPr>
        <dsp:cNvPr id="0" name=""/>
        <dsp:cNvSpPr/>
      </dsp:nvSpPr>
      <dsp:spPr>
        <a:xfrm>
          <a:off x="5154" y="318754"/>
          <a:ext cx="2425827" cy="93636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C8183-F7CF-4356-A3A4-526C9AC24F2B}">
      <dsp:nvSpPr>
        <dsp:cNvPr id="0" name=""/>
        <dsp:cNvSpPr/>
      </dsp:nvSpPr>
      <dsp:spPr>
        <a:xfrm>
          <a:off x="652041" y="552846"/>
          <a:ext cx="2048476" cy="936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Full Proposal Submission</a:t>
          </a:r>
          <a:br>
            <a:rPr lang="en-US" sz="1200" kern="1200" dirty="0"/>
          </a:br>
          <a:r>
            <a:rPr lang="en-US" sz="1200" b="1" kern="1200" dirty="0">
              <a:solidFill>
                <a:srgbClr val="FF0000"/>
              </a:solidFill>
            </a:rPr>
            <a:t>5 Nov 2021</a:t>
          </a:r>
          <a:endParaRPr lang="en-SG" sz="1200" b="1" kern="1200" dirty="0">
            <a:solidFill>
              <a:srgbClr val="FF0000"/>
            </a:solidFill>
          </a:endParaRPr>
        </a:p>
      </dsp:txBody>
      <dsp:txXfrm>
        <a:off x="679466" y="580271"/>
        <a:ext cx="1993626" cy="881519"/>
      </dsp:txXfrm>
    </dsp:sp>
    <dsp:sp modelId="{4BAE5E42-FDF7-47BD-B96B-D3A5C0465979}">
      <dsp:nvSpPr>
        <dsp:cNvPr id="0" name=""/>
        <dsp:cNvSpPr/>
      </dsp:nvSpPr>
      <dsp:spPr>
        <a:xfrm>
          <a:off x="2775988" y="318754"/>
          <a:ext cx="2425827" cy="93636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74030-9C2B-44CC-9209-D87E3C9C9596}">
      <dsp:nvSpPr>
        <dsp:cNvPr id="0" name=""/>
        <dsp:cNvSpPr/>
      </dsp:nvSpPr>
      <dsp:spPr>
        <a:xfrm>
          <a:off x="3414927" y="557978"/>
          <a:ext cx="2048476" cy="936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SFS External Peer Review </a:t>
          </a:r>
          <a:br>
            <a:rPr lang="en-US" sz="1200" kern="1200" dirty="0"/>
          </a:br>
          <a:r>
            <a:rPr lang="en-US" sz="1200" kern="1200" dirty="0"/>
            <a:t>8 Nov 2021 – 3 Dec 2021</a:t>
          </a:r>
          <a:endParaRPr lang="en-SG" sz="1200" kern="1200" dirty="0"/>
        </a:p>
      </dsp:txBody>
      <dsp:txXfrm>
        <a:off x="3442352" y="585403"/>
        <a:ext cx="1993626" cy="881519"/>
      </dsp:txXfrm>
    </dsp:sp>
    <dsp:sp modelId="{8E3165AD-B50E-48DB-AD48-528EACBB4229}">
      <dsp:nvSpPr>
        <dsp:cNvPr id="0" name=""/>
        <dsp:cNvSpPr/>
      </dsp:nvSpPr>
      <dsp:spPr>
        <a:xfrm>
          <a:off x="5546823" y="318754"/>
          <a:ext cx="2425827" cy="93636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9632E-25A6-4BD6-9CF5-CD81C1814385}">
      <dsp:nvSpPr>
        <dsp:cNvPr id="0" name=""/>
        <dsp:cNvSpPr/>
      </dsp:nvSpPr>
      <dsp:spPr>
        <a:xfrm>
          <a:off x="6193710" y="552846"/>
          <a:ext cx="2048476" cy="936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SFS SC Full Proposal Review, Clarifications, Final Support</a:t>
          </a:r>
          <a:br>
            <a:rPr lang="en-US" sz="1200" kern="1200" dirty="0"/>
          </a:br>
          <a:r>
            <a:rPr lang="en-US" sz="1200" kern="1200" dirty="0"/>
            <a:t>13 Dec 2021 – 31 Dec 202</a:t>
          </a:r>
          <a:endParaRPr lang="en-SG" sz="1200" kern="1200" dirty="0"/>
        </a:p>
      </dsp:txBody>
      <dsp:txXfrm>
        <a:off x="6221135" y="580271"/>
        <a:ext cx="1993626" cy="881519"/>
      </dsp:txXfrm>
    </dsp:sp>
    <dsp:sp modelId="{5A44D53B-6407-4A25-84E7-4C802EE3E556}">
      <dsp:nvSpPr>
        <dsp:cNvPr id="0" name=""/>
        <dsp:cNvSpPr/>
      </dsp:nvSpPr>
      <dsp:spPr>
        <a:xfrm>
          <a:off x="8317657" y="318754"/>
          <a:ext cx="2425827" cy="93636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413E77-5054-46EF-8049-4D1F548005A1}">
      <dsp:nvSpPr>
        <dsp:cNvPr id="0" name=""/>
        <dsp:cNvSpPr/>
      </dsp:nvSpPr>
      <dsp:spPr>
        <a:xfrm>
          <a:off x="8964545" y="552846"/>
          <a:ext cx="2048476" cy="936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Full Proposal Endorsement by IAF-PP SOC </a:t>
          </a:r>
          <a:br>
            <a:rPr lang="en-US" sz="1200" kern="1200" dirty="0"/>
          </a:br>
          <a:r>
            <a:rPr lang="en-US" sz="1200" kern="1200" dirty="0"/>
            <a:t>1 Jan 2022 – 28 Jan 2022</a:t>
          </a:r>
          <a:endParaRPr lang="en-SG" sz="1200" kern="1200" dirty="0"/>
        </a:p>
      </dsp:txBody>
      <dsp:txXfrm>
        <a:off x="8991970" y="580271"/>
        <a:ext cx="1993626" cy="8815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BDB0D-A5DE-452B-93EF-2B126C614DB1}">
      <dsp:nvSpPr>
        <dsp:cNvPr id="0" name=""/>
        <dsp:cNvSpPr/>
      </dsp:nvSpPr>
      <dsp:spPr>
        <a:xfrm>
          <a:off x="5202" y="420782"/>
          <a:ext cx="2448848" cy="945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8DBD07-A6EF-46B0-9D02-E4AE412DD279}">
      <dsp:nvSpPr>
        <dsp:cNvPr id="0" name=""/>
        <dsp:cNvSpPr/>
      </dsp:nvSpPr>
      <dsp:spPr>
        <a:xfrm>
          <a:off x="658229" y="657096"/>
          <a:ext cx="2067916" cy="945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Budget Review</a:t>
          </a:r>
          <a:br>
            <a:rPr lang="en-US" sz="1400" kern="1200" dirty="0"/>
          </a:br>
          <a:r>
            <a:rPr lang="en-US" sz="1400" kern="1200" dirty="0"/>
            <a:t>13 Dec 2021 – 28 Jan 2022</a:t>
          </a:r>
          <a:endParaRPr lang="en-SG" sz="1400" kern="1200" dirty="0"/>
        </a:p>
      </dsp:txBody>
      <dsp:txXfrm>
        <a:off x="685915" y="684782"/>
        <a:ext cx="2012544" cy="889883"/>
      </dsp:txXfrm>
    </dsp:sp>
    <dsp:sp modelId="{347F7FD8-CE4B-4475-AF4E-974FF61DF9CA}">
      <dsp:nvSpPr>
        <dsp:cNvPr id="0" name=""/>
        <dsp:cNvSpPr/>
      </dsp:nvSpPr>
      <dsp:spPr>
        <a:xfrm>
          <a:off x="2802331" y="420782"/>
          <a:ext cx="2448848" cy="945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1F0722-B9ED-4758-BC01-2EAF90FBB010}">
      <dsp:nvSpPr>
        <dsp:cNvPr id="0" name=""/>
        <dsp:cNvSpPr/>
      </dsp:nvSpPr>
      <dsp:spPr>
        <a:xfrm>
          <a:off x="3455358" y="657096"/>
          <a:ext cx="2067916" cy="945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Budget Memo Endorsement by A*CE and Approval by A* </a:t>
          </a:r>
          <a:r>
            <a:rPr lang="en-US" sz="1400" kern="1200" dirty="0" err="1"/>
            <a:t>Chmn</a:t>
          </a:r>
          <a:br>
            <a:rPr lang="en-US" sz="1400" kern="1200" dirty="0"/>
          </a:br>
          <a:r>
            <a:rPr lang="en-US" sz="1400" kern="1200" dirty="0"/>
            <a:t>Feb 2022</a:t>
          </a:r>
          <a:endParaRPr lang="en-SG" sz="1400" kern="1200" dirty="0"/>
        </a:p>
      </dsp:txBody>
      <dsp:txXfrm>
        <a:off x="3483044" y="684782"/>
        <a:ext cx="2012544" cy="889883"/>
      </dsp:txXfrm>
    </dsp:sp>
    <dsp:sp modelId="{0F55269A-33F0-4AC2-8C9F-FE67223B0FB4}">
      <dsp:nvSpPr>
        <dsp:cNvPr id="0" name=""/>
        <dsp:cNvSpPr/>
      </dsp:nvSpPr>
      <dsp:spPr>
        <a:xfrm>
          <a:off x="5599460" y="420782"/>
          <a:ext cx="2448848" cy="945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193F0-81B6-4A79-9FCE-0E2EAFCCE54F}">
      <dsp:nvSpPr>
        <dsp:cNvPr id="0" name=""/>
        <dsp:cNvSpPr/>
      </dsp:nvSpPr>
      <dsp:spPr>
        <a:xfrm>
          <a:off x="6252486" y="657096"/>
          <a:ext cx="2067916" cy="945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Issuance of LOA </a:t>
          </a:r>
          <a:br>
            <a:rPr lang="en-US" sz="1400" kern="1200" dirty="0"/>
          </a:br>
          <a:r>
            <a:rPr lang="en-US" sz="1400" b="1" kern="1200" dirty="0">
              <a:solidFill>
                <a:srgbClr val="FF0000"/>
              </a:solidFill>
            </a:rPr>
            <a:t>March 2022</a:t>
          </a:r>
          <a:endParaRPr lang="en-SG" sz="1400" b="1" kern="1200" dirty="0">
            <a:solidFill>
              <a:srgbClr val="FF0000"/>
            </a:solidFill>
          </a:endParaRPr>
        </a:p>
      </dsp:txBody>
      <dsp:txXfrm>
        <a:off x="6280172" y="684782"/>
        <a:ext cx="2012544" cy="889883"/>
      </dsp:txXfrm>
    </dsp:sp>
    <dsp:sp modelId="{56B5C942-D8DE-4269-94E7-D74D9DE0A262}">
      <dsp:nvSpPr>
        <dsp:cNvPr id="0" name=""/>
        <dsp:cNvSpPr/>
      </dsp:nvSpPr>
      <dsp:spPr>
        <a:xfrm>
          <a:off x="8396589" y="420782"/>
          <a:ext cx="2448848" cy="94525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486499-B4C7-4039-A716-A3BE0AB8CA3A}">
      <dsp:nvSpPr>
        <dsp:cNvPr id="0" name=""/>
        <dsp:cNvSpPr/>
      </dsp:nvSpPr>
      <dsp:spPr>
        <a:xfrm>
          <a:off x="9049615" y="657096"/>
          <a:ext cx="2067916" cy="945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</a:rPr>
            <a:t>Project Start Date</a:t>
          </a:r>
          <a:br>
            <a:rPr lang="en-US" sz="1400" b="0" kern="1200" dirty="0">
              <a:solidFill>
                <a:schemeClr val="tx1"/>
              </a:solidFill>
            </a:rPr>
          </a:br>
          <a:r>
            <a:rPr lang="en-US" sz="1400" b="0" kern="1200" dirty="0">
              <a:solidFill>
                <a:schemeClr val="tx1"/>
              </a:solidFill>
            </a:rPr>
            <a:t>April 2022</a:t>
          </a:r>
          <a:endParaRPr lang="en-SG" sz="1400" b="0" kern="1200" dirty="0">
            <a:solidFill>
              <a:schemeClr val="tx1"/>
            </a:solidFill>
          </a:endParaRPr>
        </a:p>
      </dsp:txBody>
      <dsp:txXfrm>
        <a:off x="9077301" y="684782"/>
        <a:ext cx="2012544" cy="8898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45107-4C15-4515-B780-11DA582F025F}" type="datetimeFigureOut">
              <a:rPr lang="en-SG" smtClean="0"/>
              <a:t>17/8/2021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9FD24-C1ED-457C-830B-423255C39CD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8804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6449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29FD24-C1ED-457C-830B-423255C39CD1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2934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96CB-79CD-4319-A2F9-586AE88FB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D0F04-3AAD-47DE-8716-C17E9EAEB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0BB82-2AB8-4261-B78D-DE97F0B2B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E31AF-DEFD-4972-A407-E4E053BE2987}" type="datetime1">
              <a:rPr lang="en-SG" smtClean="0"/>
              <a:t>17/8/2021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29EBA-D90B-4717-AE19-80FDF30AC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0144A-7598-4A2A-BA9D-5C514B890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3544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8E115-8051-48AC-8BD7-AAAE2DDC1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BA5F68-CAAF-40DE-8A16-3F0460105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252B6-5411-4169-8BE5-1DA9366D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77B4-6BA4-4EF6-9F36-4A1A3F7A2D42}" type="datetime1">
              <a:rPr lang="en-SG" smtClean="0"/>
              <a:t>17/8/2021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4F876-792B-41AF-AAEC-DB884507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AFCB6-1CF8-48E6-943E-3074DD389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7569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B741EB-2EDA-41F5-A69A-EAEB1389A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30984-A0A2-41C1-8E3E-8671F5E80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83B9D-50C5-49C5-8FF9-96B3D6C3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B813D-60A5-4B0F-8A59-AA69246A3316}" type="datetime1">
              <a:rPr lang="en-SG" smtClean="0"/>
              <a:t>17/8/2021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5F7A-64AD-4D40-9E93-B248F5E9F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D5FF9-72CA-4011-BF2D-7DAAE41F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39679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7645" y="1"/>
            <a:ext cx="1514355" cy="18713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609" y="5667153"/>
            <a:ext cx="1406372" cy="1190847"/>
          </a:xfrm>
          <a:prstGeom prst="rect">
            <a:avLst/>
          </a:prstGeom>
        </p:spPr>
      </p:pic>
      <p:sp>
        <p:nvSpPr>
          <p:cNvPr id="14" name="Text"/>
          <p:cNvSpPr/>
          <p:nvPr/>
        </p:nvSpPr>
        <p:spPr>
          <a:xfrm>
            <a:off x="110350" y="6520945"/>
            <a:ext cx="391567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l">
              <a:defRPr sz="2400"/>
            </a:pPr>
            <a:fld id="{86CB4B4D-7CA3-9044-876B-883B54F8677D}" type="slidenum">
              <a:rPr sz="1200"/>
              <a:t>‹#›</a:t>
            </a:fld>
            <a:r>
              <a:rPr sz="1200"/>
              <a:t>￼</a:t>
            </a:r>
          </a:p>
        </p:txBody>
      </p:sp>
      <p:sp>
        <p:nvSpPr>
          <p:cNvPr id="7" name="Bild"/>
          <p:cNvSpPr>
            <a:spLocks noGrp="1"/>
          </p:cNvSpPr>
          <p:nvPr>
            <p:ph type="pic" sz="quarter" idx="13"/>
          </p:nvPr>
        </p:nvSpPr>
        <p:spPr>
          <a:xfrm>
            <a:off x="462612" y="1339701"/>
            <a:ext cx="5459724" cy="4210495"/>
          </a:xfrm>
          <a:prstGeom prst="rect">
            <a:avLst/>
          </a:prstGeom>
          <a:noFill/>
        </p:spPr>
        <p:txBody>
          <a:bodyPr lIns="91439" tIns="45719" rIns="91439" bIns="45719" anchor="t">
            <a:noAutofit/>
          </a:bodyPr>
          <a:lstStyle/>
          <a:p>
            <a:r>
              <a:rPr lang="en-US"/>
              <a:t>Click icon to add picture</a:t>
            </a:r>
            <a:endParaRPr/>
          </a:p>
        </p:txBody>
      </p:sp>
      <p:sp>
        <p:nvSpPr>
          <p:cNvPr id="15" name="Title 15"/>
          <p:cNvSpPr>
            <a:spLocks noGrp="1"/>
          </p:cNvSpPr>
          <p:nvPr>
            <p:ph type="title" hasCustomPrompt="1"/>
          </p:nvPr>
        </p:nvSpPr>
        <p:spPr>
          <a:xfrm>
            <a:off x="462611" y="483221"/>
            <a:ext cx="10215034" cy="461270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en-US" sz="3000" b="1" dirty="0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Lorem ipsum dolor sit </a:t>
            </a:r>
            <a:r>
              <a:rPr lang="en-US" sz="3000" b="1" dirty="0" err="1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3000" b="1" dirty="0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3000" b="1" dirty="0" err="1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consectetur</a:t>
            </a:r>
            <a:r>
              <a:rPr lang="en-US" sz="3000" b="1" dirty="0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3000" b="1" dirty="0" err="1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3000" b="1" dirty="0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3000" b="1" dirty="0" err="1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3000" b="1" dirty="0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3000" b="1" dirty="0" err="1">
                <a:solidFill>
                  <a:srgbClr val="E68541"/>
                </a:solidFill>
                <a:latin typeface="Calibri" charset="0"/>
                <a:ea typeface="Calibri" charset="0"/>
                <a:cs typeface="Calibri" charset="0"/>
              </a:rPr>
              <a:t>mauris</a:t>
            </a: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E68541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Helvetica Light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5" hasCustomPrompt="1"/>
          </p:nvPr>
        </p:nvSpPr>
        <p:spPr>
          <a:xfrm>
            <a:off x="6296340" y="1339701"/>
            <a:ext cx="4743450" cy="1203474"/>
          </a:xfrm>
          <a:prstGeom prst="rect">
            <a:avLst/>
          </a:prstGeom>
        </p:spPr>
        <p:txBody>
          <a:bodyPr/>
          <a:lstStyle>
            <a:lvl1pPr marL="0" marR="0" indent="0" algn="l" defTabSz="41275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lvl1pPr>
          </a:lstStyle>
          <a:p>
            <a:pPr marL="0" marR="0" lvl="0" indent="0" algn="l" defTabSz="41275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At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eos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accusam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eto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drer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justo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dresoma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fosduo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dolores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etoma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jamos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rebum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Steo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clita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kuasd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fruda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gubergren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nosotra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seada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meram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takimata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sanctus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est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Lorem sus.</a:t>
            </a:r>
          </a:p>
          <a:p>
            <a:pPr lvl="0"/>
            <a:endParaRPr lang="en-SG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16" hasCustomPrompt="1"/>
          </p:nvPr>
        </p:nvSpPr>
        <p:spPr>
          <a:xfrm>
            <a:off x="6296340" y="2843211"/>
            <a:ext cx="4743450" cy="1203474"/>
          </a:xfrm>
          <a:prstGeom prst="rect">
            <a:avLst/>
          </a:prstGeom>
        </p:spPr>
        <p:txBody>
          <a:bodyPr/>
          <a:lstStyle>
            <a:lvl1pPr marL="0" marR="0" indent="0" algn="l" defTabSz="41275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lvl1pPr>
          </a:lstStyle>
          <a:p>
            <a:pPr marL="0" marR="0" lvl="0" indent="0" algn="l" defTabSz="41275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At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eos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accusam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eto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drer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justo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dresoma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fosduo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dolores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etoma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jamos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rebum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Steo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clita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kuasd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fruda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gubergren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nosotra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seada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meram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takimata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sanctus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est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Lorem sus.</a:t>
            </a:r>
          </a:p>
          <a:p>
            <a:pPr lvl="0"/>
            <a:endParaRPr lang="en-SG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17" hasCustomPrompt="1"/>
          </p:nvPr>
        </p:nvSpPr>
        <p:spPr>
          <a:xfrm>
            <a:off x="6296340" y="4346722"/>
            <a:ext cx="4743450" cy="1203474"/>
          </a:xfrm>
          <a:prstGeom prst="rect">
            <a:avLst/>
          </a:prstGeom>
        </p:spPr>
        <p:txBody>
          <a:bodyPr/>
          <a:lstStyle>
            <a:lvl1pPr marL="0" marR="0" indent="0" algn="l" defTabSz="41275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lvl1pPr>
          </a:lstStyle>
          <a:p>
            <a:pPr marL="0" marR="0" lvl="0" indent="0" algn="l" defTabSz="41275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At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eos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accusam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eto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drer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justo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dresoma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fosduo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dolores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etoma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jamos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rebum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Steo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clita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kuasd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fruda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gubergren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nosotra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seada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meram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takimata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sanctus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SG" sz="1600" dirty="0" err="1">
                <a:latin typeface="Calibri" charset="0"/>
                <a:ea typeface="Calibri" charset="0"/>
                <a:cs typeface="Calibri" charset="0"/>
              </a:rPr>
              <a:t>est</a:t>
            </a:r>
            <a:r>
              <a:rPr lang="en-SG" sz="1600" dirty="0">
                <a:latin typeface="Calibri" charset="0"/>
                <a:ea typeface="Calibri" charset="0"/>
                <a:cs typeface="Calibri" charset="0"/>
              </a:rPr>
              <a:t> Lorem sus.</a:t>
            </a:r>
          </a:p>
          <a:p>
            <a:pPr lvl="0"/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159863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1E4BD-B60A-434A-98C4-848486A33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BD646-1C60-4CD0-AF40-CDDDA8ECD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545DA-47DF-45C2-9CDA-03830900B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068D-9803-4CB0-8109-F964C94D3585}" type="datetime1">
              <a:rPr lang="en-SG" smtClean="0"/>
              <a:t>17/8/2021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3188C-FC75-41D0-ABB8-552275D50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B1C5E-0170-4A79-854A-6ADD3AE64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8687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1F0F1-A3E8-43A5-A57B-139E61BE6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03D41-78E6-4CEE-B52B-0356052E8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D1C8C-985E-4A79-AC47-856153A3D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6F16E-0792-41A3-B48B-26824C68898A}" type="datetime1">
              <a:rPr lang="en-SG" smtClean="0"/>
              <a:t>17/8/2021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4B426-8455-4223-BA33-87DAD8484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A6233-207A-48D0-8C9C-5D3BA6AB8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884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A69B1-7DB7-4B34-8E24-A1D34AD2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1CD01-BF14-4650-B761-FB8A6470C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57720-115F-4211-A74E-7843A48D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E079B-B358-4212-B7E1-0510CCC3B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DC4E-58D4-4B9A-9CE6-84182FD443A7}" type="datetime1">
              <a:rPr lang="en-SG" smtClean="0"/>
              <a:t>17/8/2021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343D4-9CB4-4B18-8ADB-B953EE94C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3B17C-79C4-4000-AC08-BCA2788B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712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8BE84-19BB-490B-AAF0-F68BD842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F0520D-AA9F-4ABB-B577-0E25857A6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A14CDD-DF2F-4CA1-902D-0A8C0E86F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8C5F96-10D2-497C-9316-82D7974CB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9CA04-6463-411F-A16D-9068571A8C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B684C7-69C1-4553-B1CB-F84500056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A788-1853-4914-9357-5B50B663BEF0}" type="datetime1">
              <a:rPr lang="en-SG" smtClean="0"/>
              <a:t>17/8/2021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E47407-C0B6-4E7A-B4AE-3DD9903A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541B3C-CB25-4191-8C3A-EA74C40E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21004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792C8-E4C8-4432-A04D-FA4E01C03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35F08-D3CB-4021-AD50-B38F0B124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5249-DBBD-4920-9DBD-30B89093D553}" type="datetime1">
              <a:rPr lang="en-SG" smtClean="0"/>
              <a:t>17/8/2021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86A41-A489-4E6D-A84B-DFC85370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51AF4-57F3-44AB-A4E8-EBBE05B0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609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BD05BC-272E-4BCB-804F-3053915BD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5FDC6-2F39-40FB-8905-029DAB91228C}" type="datetime1">
              <a:rPr lang="en-SG" smtClean="0"/>
              <a:t>17/8/2021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1F510-A3B7-4494-84FB-DC02F2206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F6B26-3D36-4CA7-8D31-3DDE67B1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337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85FA2-301A-4D2C-9ECA-63D9C1FDF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6860D-A3E5-4799-97B7-0BEF55970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4AD99-E765-4D09-8344-83E52DEDF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DCF65-D15E-479D-B6EF-7E58CC10F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D95F-9896-4161-92B6-4F8D6244F709}" type="datetime1">
              <a:rPr lang="en-SG" smtClean="0"/>
              <a:t>17/8/2021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26009-B0C2-492B-997E-A05C0F44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8F1BD-A0DC-46DD-A3C4-10614472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41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E5EE2-6697-45E7-A3FF-4FFE11CE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1D9539-373B-4567-9D16-77F1601A8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8288E6-088A-4ABD-9947-0F39E2272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06A6A-A5C9-44D3-A7BA-164DE113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F283-8A1E-4875-ADB2-AC124AA7E047}" type="datetime1">
              <a:rPr lang="en-SG" smtClean="0"/>
              <a:t>17/8/2021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E90E5-18EE-471A-A128-3289DEF0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20C17-54F8-4822-A2F6-50313CEFF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4754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709755-D66D-47DB-A0E7-4FB5B2FA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1C5FE-E973-4C59-B2EF-65E1EAE70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8C4C9-952B-459C-BA8C-0F09A093C8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1EB7A-4C93-4806-BB75-94D6CB16B550}" type="datetime1">
              <a:rPr lang="en-SG" smtClean="0"/>
              <a:t>17/8/2021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90D99-6D39-48A2-9A1B-16E051A11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16C2F-EA03-4714-ADB7-33896FBE7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239F-FC9D-4733-9B31-3A4C477CA07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739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-star_sfsrnd@hq.a-star.edu.sg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12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-star.edu.sg/Research/funding-opportunities/grants-sponsorship/iaf-pp" TargetMode="External"/><Relationship Id="rId2" Type="http://schemas.openxmlformats.org/officeDocument/2006/relationships/hyperlink" Target="mailto:a-star_sfsrnd@hq.a-star.edu.s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A613E-20F9-432C-B597-9604388F1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Singapore Food Story</a:t>
            </a:r>
            <a:endParaRPr lang="en-SG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89F28-822D-4633-8CB2-F5ECE3EC6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5018" y="2530739"/>
            <a:ext cx="10024006" cy="2414585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Theme 2 IAF-PP on Future Foods: Advanced Biotech-Based Protein Production</a:t>
            </a:r>
          </a:p>
          <a:p>
            <a:r>
              <a:rPr lang="en-SG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HHP &amp; MTC domains</a:t>
            </a:r>
          </a:p>
          <a:p>
            <a:endParaRPr lang="en-SG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SG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SG"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 </a:t>
            </a:r>
            <a:r>
              <a:rPr lang="en-SG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August 2021</a:t>
            </a:r>
          </a:p>
        </p:txBody>
      </p:sp>
      <p:pic>
        <p:nvPicPr>
          <p:cNvPr id="4" name="Picture 3" descr="Agency for Science, Technology and Research (A*STAR)">
            <a:extLst>
              <a:ext uri="{FF2B5EF4-FFF2-40B4-BE49-F238E27FC236}">
                <a16:creationId xmlns:a16="http://schemas.microsoft.com/office/drawing/2014/main" id="{3195C549-8273-4FAD-A4C8-D4FD8CBEB9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755" y="5429250"/>
            <a:ext cx="2722245" cy="1428750"/>
          </a:xfrm>
          <a:prstGeom prst="rect">
            <a:avLst/>
          </a:prstGeom>
          <a:noFill/>
        </p:spPr>
      </p:pic>
      <p:pic>
        <p:nvPicPr>
          <p:cNvPr id="5" name="Picture 4" descr="New Singapore Food Agency to Oversee Food Safety and Security">
            <a:extLst>
              <a:ext uri="{FF2B5EF4-FFF2-40B4-BE49-F238E27FC236}">
                <a16:creationId xmlns:a16="http://schemas.microsoft.com/office/drawing/2014/main" id="{DD1A1221-ECAA-439B-82B2-62307945B26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730" y="5429250"/>
            <a:ext cx="2849245" cy="1495425"/>
          </a:xfrm>
          <a:prstGeom prst="rect">
            <a:avLst/>
          </a:prstGeom>
          <a:noFill/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D3DDE018-638B-4A08-B012-135E68E59B1A}"/>
              </a:ext>
            </a:extLst>
          </p:cNvPr>
          <p:cNvSpPr txBox="1">
            <a:spLocks/>
          </p:cNvSpPr>
          <p:nvPr/>
        </p:nvSpPr>
        <p:spPr>
          <a:xfrm>
            <a:off x="121237" y="6176962"/>
            <a:ext cx="4903524" cy="895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800" dirty="0"/>
              <a:t>Singapore Food Story R&amp;D Joint </a:t>
            </a:r>
            <a:r>
              <a:rPr lang="en-US" sz="1800" dirty="0" err="1"/>
              <a:t>Programme</a:t>
            </a:r>
            <a:r>
              <a:rPr lang="en-US" sz="1800" dirty="0"/>
              <a:t> Office</a:t>
            </a:r>
          </a:p>
          <a:p>
            <a:pPr algn="l">
              <a:spcBef>
                <a:spcPts val="0"/>
              </a:spcBef>
            </a:pPr>
            <a:r>
              <a:rPr lang="en-SG" sz="1800" dirty="0">
                <a:hlinkClick r:id="rId4"/>
              </a:rPr>
              <a:t>a-star_sfsrnd@hq.a-star.edu.sg</a:t>
            </a:r>
            <a:endParaRPr lang="en-US" sz="18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5E2CAE6-626A-4431-94F1-E33CE0803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58527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AFBA8E-342D-444B-8CBF-12CCF94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10</a:t>
            </a:fld>
            <a:endParaRPr lang="en-SG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9BBFC14-F5B2-4963-A725-892AB604D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sz="4400" dirty="0"/>
              <a:t>2</a:t>
            </a:r>
            <a:r>
              <a:rPr lang="en-US" sz="4400" baseline="30000" dirty="0"/>
              <a:t>nd</a:t>
            </a:r>
            <a:r>
              <a:rPr lang="en-US" sz="4400" dirty="0"/>
              <a:t> Stage: Full Proposal workflow process</a:t>
            </a:r>
            <a:endParaRPr lang="en-SG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CE6ED4C-0B53-4AE5-9303-F32C192597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3936761"/>
              </p:ext>
            </p:extLst>
          </p:nvPr>
        </p:nvGraphicFramePr>
        <p:xfrm>
          <a:off x="586912" y="1297391"/>
          <a:ext cx="11018176" cy="1807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62155E5-50B7-46F7-B200-4479B1D738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4868959"/>
              </p:ext>
            </p:extLst>
          </p:nvPr>
        </p:nvGraphicFramePr>
        <p:xfrm>
          <a:off x="586911" y="2976899"/>
          <a:ext cx="11122735" cy="2023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0F21F1A-AA1B-432E-A6A8-57CCF1555700}"/>
              </a:ext>
            </a:extLst>
          </p:cNvPr>
          <p:cNvSpPr txBox="1"/>
          <p:nvPr/>
        </p:nvSpPr>
        <p:spPr>
          <a:xfrm>
            <a:off x="532660" y="5078027"/>
            <a:ext cx="1092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Shortlisted LOI will be given 4 weeks to submit their full proposal by 5 Nov 2021, up from 3 weeks from Cycle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SOC – IAF-PP Strategic Oversight Committee (EDB, ESG, NRF and A*STAR)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73390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8C4DC8-01ED-4B0C-9319-45D586C1EF28}"/>
              </a:ext>
            </a:extLst>
          </p:cNvPr>
          <p:cNvSpPr txBox="1"/>
          <p:nvPr/>
        </p:nvSpPr>
        <p:spPr>
          <a:xfrm>
            <a:off x="346229" y="203623"/>
            <a:ext cx="10022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FAQ</a:t>
            </a:r>
            <a:endParaRPr lang="en-SG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0D10AA-B683-4560-908B-753048AE400A}"/>
              </a:ext>
            </a:extLst>
          </p:cNvPr>
          <p:cNvSpPr txBox="1"/>
          <p:nvPr/>
        </p:nvSpPr>
        <p:spPr>
          <a:xfrm>
            <a:off x="346229" y="726843"/>
            <a:ext cx="111503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1. Who is eligible for the funding?</a:t>
            </a:r>
          </a:p>
          <a:p>
            <a:r>
              <a:rPr lang="en-US" sz="1600" dirty="0"/>
              <a:t>All local (Singapore) public-funded researchers are eligible for the funding.</a:t>
            </a:r>
          </a:p>
          <a:p>
            <a:endParaRPr lang="en-US" sz="1600" dirty="0"/>
          </a:p>
          <a:p>
            <a:r>
              <a:rPr lang="en-US" sz="1600" b="1" dirty="0"/>
              <a:t>2. Can I submit only the final proposal?</a:t>
            </a:r>
          </a:p>
          <a:p>
            <a:r>
              <a:rPr lang="en-US" sz="1600" dirty="0"/>
              <a:t>Applicants must submit both the Letter-of-Intent and the final proposal to qualify for the funding scheme. Successful applicants at the LOI-stage will be informed in advance of the final proposal submission deadline to submit their final proposals.</a:t>
            </a:r>
          </a:p>
          <a:p>
            <a:endParaRPr lang="en-US" sz="1600" dirty="0"/>
          </a:p>
          <a:p>
            <a:r>
              <a:rPr lang="en-US" sz="1600" b="1" dirty="0"/>
              <a:t>3. Can the IAF-PP project have 2 lead PIs with complementary skill sets? </a:t>
            </a:r>
          </a:p>
          <a:p>
            <a:r>
              <a:rPr lang="en-US" sz="1600" dirty="0"/>
              <a:t>For grant administrative reasons (e.g. approval processes in </a:t>
            </a:r>
            <a:r>
              <a:rPr lang="en-US" sz="1600" dirty="0" err="1"/>
              <a:t>iGrants</a:t>
            </a:r>
            <a:r>
              <a:rPr lang="en-US" sz="1600" dirty="0"/>
              <a:t>), only one PI should take the lead for the project. </a:t>
            </a:r>
          </a:p>
          <a:p>
            <a:endParaRPr lang="en-US" sz="1600" dirty="0"/>
          </a:p>
          <a:p>
            <a:r>
              <a:rPr lang="en-US" sz="1600" b="1" dirty="0"/>
              <a:t>4. What sort of documents are required to demonstrate commitment of industry at point of application? Are letters of commitment required at the point of application?</a:t>
            </a:r>
          </a:p>
          <a:p>
            <a:r>
              <a:rPr lang="en-US" sz="1600" dirty="0"/>
              <a:t>A Letter of Interest or Support is highly recommended to show industries’ interest in the project. </a:t>
            </a:r>
          </a:p>
          <a:p>
            <a:endParaRPr lang="en-US" sz="1600" dirty="0"/>
          </a:p>
          <a:p>
            <a:r>
              <a:rPr lang="en-US" sz="1600" b="1" dirty="0"/>
              <a:t>5. The FAQs for the MTC and HHP domains have detailed 30% indirect costs.</a:t>
            </a:r>
          </a:p>
          <a:p>
            <a:r>
              <a:rPr lang="en-US" sz="1600" dirty="0"/>
              <a:t>Yes, the MTC and HHP domains have indicated 30% indirect costs. However, as the SFS HHP &amp; MTC IAF-PP are utilizing RIE2020 funds, the indirect costs for project under this funding scheme will remain at 20%. </a:t>
            </a:r>
          </a:p>
          <a:p>
            <a:endParaRPr lang="en-US" sz="1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4C891-4B12-43CB-9133-C6FCC670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07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8BF5B42-32D6-4891-968F-6FAD9E6A783A}"/>
              </a:ext>
            </a:extLst>
          </p:cNvPr>
          <p:cNvSpPr/>
          <p:nvPr/>
        </p:nvSpPr>
        <p:spPr>
          <a:xfrm>
            <a:off x="389299" y="1161608"/>
            <a:ext cx="2458552" cy="10972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0A4CA9-B994-4CA0-B2FA-66951829FD74}"/>
              </a:ext>
            </a:extLst>
          </p:cNvPr>
          <p:cNvCxnSpPr/>
          <p:nvPr/>
        </p:nvCxnSpPr>
        <p:spPr>
          <a:xfrm>
            <a:off x="2997278" y="1207168"/>
            <a:ext cx="8174736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9BE6C-3E10-4389-965D-9D94BC9B4272}"/>
              </a:ext>
            </a:extLst>
          </p:cNvPr>
          <p:cNvSpPr/>
          <p:nvPr/>
        </p:nvSpPr>
        <p:spPr>
          <a:xfrm>
            <a:off x="389299" y="1161608"/>
            <a:ext cx="2458552" cy="10972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5FE41D-FD24-41E4-A087-D46C9BEC1D7C}"/>
              </a:ext>
            </a:extLst>
          </p:cNvPr>
          <p:cNvCxnSpPr/>
          <p:nvPr/>
        </p:nvCxnSpPr>
        <p:spPr>
          <a:xfrm>
            <a:off x="2997278" y="1216472"/>
            <a:ext cx="8174736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D78D279-6389-41F8-AA33-444D52AB4013}"/>
              </a:ext>
            </a:extLst>
          </p:cNvPr>
          <p:cNvSpPr txBox="1"/>
          <p:nvPr/>
        </p:nvSpPr>
        <p:spPr>
          <a:xfrm>
            <a:off x="1" y="-4561"/>
            <a:ext cx="984737" cy="30777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R&amp;D</a:t>
            </a:r>
            <a:endParaRPr lang="en-SG" sz="1400" dirty="0">
              <a:solidFill>
                <a:schemeClr val="bg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F929308-4F5D-4666-9CEC-A0B65B025803}"/>
              </a:ext>
            </a:extLst>
          </p:cNvPr>
          <p:cNvSpPr txBox="1">
            <a:spLocks/>
          </p:cNvSpPr>
          <p:nvPr/>
        </p:nvSpPr>
        <p:spPr>
          <a:xfrm>
            <a:off x="1183800" y="-55088"/>
            <a:ext cx="10824255" cy="7707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b="1" dirty="0">
                <a:latin typeface="+mn-lt"/>
              </a:rPr>
              <a:t>3 Thematic Areas under the Singapore Food Story (SFS) R&amp;D </a:t>
            </a:r>
            <a:r>
              <a:rPr lang="en-US" sz="2700" b="1" dirty="0" err="1">
                <a:latin typeface="+mn-lt"/>
              </a:rPr>
              <a:t>Programme</a:t>
            </a:r>
            <a:endParaRPr lang="en-US" sz="2700" b="1" dirty="0">
              <a:latin typeface="+mn-lt"/>
            </a:endParaRPr>
          </a:p>
        </p:txBody>
      </p:sp>
      <p:sp>
        <p:nvSpPr>
          <p:cNvPr id="20" name="Rectangle: Rounded Corners 46">
            <a:extLst>
              <a:ext uri="{FF2B5EF4-FFF2-40B4-BE49-F238E27FC236}">
                <a16:creationId xmlns:a16="http://schemas.microsoft.com/office/drawing/2014/main" id="{37A3CE68-32A9-4084-B853-2B580D877E70}"/>
              </a:ext>
            </a:extLst>
          </p:cNvPr>
          <p:cNvSpPr/>
          <p:nvPr/>
        </p:nvSpPr>
        <p:spPr>
          <a:xfrm>
            <a:off x="6142643" y="912257"/>
            <a:ext cx="5865412" cy="3571644"/>
          </a:xfrm>
          <a:prstGeom prst="roundRect">
            <a:avLst>
              <a:gd name="adj" fmla="val 7209"/>
            </a:avLst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52E3D6-3063-4E99-B975-4CDE3CEDD59F}"/>
              </a:ext>
            </a:extLst>
          </p:cNvPr>
          <p:cNvSpPr txBox="1"/>
          <p:nvPr/>
        </p:nvSpPr>
        <p:spPr>
          <a:xfrm>
            <a:off x="6141034" y="1139412"/>
            <a:ext cx="5786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b="1" dirty="0">
                <a:cs typeface="Arial" panose="020B0604020202020204" pitchFamily="34" charset="0"/>
              </a:rPr>
              <a:t>II. Future Foods: Advanced Biotech-based Protein Production</a:t>
            </a:r>
          </a:p>
        </p:txBody>
      </p:sp>
      <p:sp>
        <p:nvSpPr>
          <p:cNvPr id="22" name="Rectangle: Rounded Corners 46">
            <a:extLst>
              <a:ext uri="{FF2B5EF4-FFF2-40B4-BE49-F238E27FC236}">
                <a16:creationId xmlns:a16="http://schemas.microsoft.com/office/drawing/2014/main" id="{8886807A-A685-4E58-89D8-B335E3CDEF54}"/>
              </a:ext>
            </a:extLst>
          </p:cNvPr>
          <p:cNvSpPr/>
          <p:nvPr/>
        </p:nvSpPr>
        <p:spPr>
          <a:xfrm>
            <a:off x="259303" y="912257"/>
            <a:ext cx="5765338" cy="3571643"/>
          </a:xfrm>
          <a:prstGeom prst="roundRect">
            <a:avLst>
              <a:gd name="adj" fmla="val 7209"/>
            </a:avLst>
          </a:prstGeom>
          <a:solidFill>
            <a:srgbClr val="C5E0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0C29464-63E5-4BA6-A11B-7A2B19D3FF75}"/>
              </a:ext>
            </a:extLst>
          </p:cNvPr>
          <p:cNvSpPr txBox="1"/>
          <p:nvPr/>
        </p:nvSpPr>
        <p:spPr>
          <a:xfrm>
            <a:off x="660195" y="1242791"/>
            <a:ext cx="5464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cs typeface="Arial" panose="020B0604020202020204" pitchFamily="34" charset="0"/>
              </a:rPr>
              <a:t>I. Sustainable Urban Food Production</a:t>
            </a:r>
          </a:p>
        </p:txBody>
      </p:sp>
      <p:pic>
        <p:nvPicPr>
          <p:cNvPr id="24" name="Picture 23" descr="A picture containing vector graphics&#10;&#10;Description generated with high confidence">
            <a:extLst>
              <a:ext uri="{FF2B5EF4-FFF2-40B4-BE49-F238E27FC236}">
                <a16:creationId xmlns:a16="http://schemas.microsoft.com/office/drawing/2014/main" id="{F88DCA22-A9C4-4B8E-B869-9AF4834C042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5608" y="2795798"/>
            <a:ext cx="436063" cy="436063"/>
          </a:xfrm>
          <a:prstGeom prst="rect">
            <a:avLst/>
          </a:prstGeom>
        </p:spPr>
      </p:pic>
      <p:pic>
        <p:nvPicPr>
          <p:cNvPr id="25" name="Picture 24" descr="A picture containing room, scene, gambling house&#10;&#10;Description generated with high confidence">
            <a:extLst>
              <a:ext uri="{FF2B5EF4-FFF2-40B4-BE49-F238E27FC236}">
                <a16:creationId xmlns:a16="http://schemas.microsoft.com/office/drawing/2014/main" id="{26B60B18-4668-4C00-AEA3-2A73969CE0C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2757" y="2803628"/>
            <a:ext cx="410838" cy="410838"/>
          </a:xfrm>
          <a:prstGeom prst="rect">
            <a:avLst/>
          </a:prstGeom>
        </p:spPr>
      </p:pic>
      <p:sp>
        <p:nvSpPr>
          <p:cNvPr id="26" name="Rectangle: Rounded Corners 46">
            <a:extLst>
              <a:ext uri="{FF2B5EF4-FFF2-40B4-BE49-F238E27FC236}">
                <a16:creationId xmlns:a16="http://schemas.microsoft.com/office/drawing/2014/main" id="{F023CEC0-042F-4F47-8D18-AFD4F1686B4F}"/>
              </a:ext>
            </a:extLst>
          </p:cNvPr>
          <p:cNvSpPr/>
          <p:nvPr/>
        </p:nvSpPr>
        <p:spPr>
          <a:xfrm>
            <a:off x="261257" y="4572623"/>
            <a:ext cx="11746798" cy="2113928"/>
          </a:xfrm>
          <a:prstGeom prst="roundRect">
            <a:avLst>
              <a:gd name="adj" fmla="val 7209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2450FD-817A-4B5A-A95C-6A64762660D0}"/>
              </a:ext>
            </a:extLst>
          </p:cNvPr>
          <p:cNvSpPr txBox="1"/>
          <p:nvPr/>
        </p:nvSpPr>
        <p:spPr>
          <a:xfrm>
            <a:off x="3408756" y="4577893"/>
            <a:ext cx="5061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cs typeface="Arial" panose="020B0604020202020204" pitchFamily="34" charset="0"/>
              </a:rPr>
              <a:t>III. Food Safety Science &amp; Innovation </a:t>
            </a:r>
            <a:endParaRPr lang="en-SG" sz="2400" b="1" dirty="0"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BA86299-85CC-468C-9F4D-E056351E094F}"/>
              </a:ext>
            </a:extLst>
          </p:cNvPr>
          <p:cNvSpPr txBox="1"/>
          <p:nvPr/>
        </p:nvSpPr>
        <p:spPr>
          <a:xfrm>
            <a:off x="848109" y="5851543"/>
            <a:ext cx="369523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700" dirty="0">
                <a:latin typeface="+mn-lt"/>
              </a:rPr>
              <a:t>Food Safety Science for Emerging Risks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1376B7C3-DA68-48BF-8F51-74BD4E8126C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907" y="5783908"/>
            <a:ext cx="525363" cy="48921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C1B78B7-337A-4676-BC71-C8F4F708EE13}"/>
              </a:ext>
            </a:extLst>
          </p:cNvPr>
          <p:cNvSpPr txBox="1"/>
          <p:nvPr/>
        </p:nvSpPr>
        <p:spPr>
          <a:xfrm>
            <a:off x="1530413" y="6257910"/>
            <a:ext cx="528397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700" dirty="0">
                <a:latin typeface="+mn-lt"/>
              </a:rPr>
              <a:t>Understanding Consumer </a:t>
            </a:r>
            <a:r>
              <a:rPr lang="en-US" sz="1700" dirty="0" err="1">
                <a:latin typeface="+mn-lt"/>
              </a:rPr>
              <a:t>Behaviour</a:t>
            </a:r>
            <a:r>
              <a:rPr lang="en-US" sz="1700" dirty="0">
                <a:latin typeface="+mn-lt"/>
              </a:rPr>
              <a:t> towards Food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540E7A2-E199-4BBA-A19F-E333E5688A8E}"/>
              </a:ext>
            </a:extLst>
          </p:cNvPr>
          <p:cNvSpPr/>
          <p:nvPr/>
        </p:nvSpPr>
        <p:spPr>
          <a:xfrm>
            <a:off x="1004309" y="6155672"/>
            <a:ext cx="526104" cy="480455"/>
          </a:xfrm>
          <a:prstGeom prst="ellipse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FF0000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711709E-FA23-4526-BA10-F3987583069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96703" y="5762623"/>
            <a:ext cx="504165" cy="495287"/>
          </a:xfrm>
          <a:prstGeom prst="ellipse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420D4109-9C08-4F55-B5B5-2F5A19488586}"/>
              </a:ext>
            </a:extLst>
          </p:cNvPr>
          <p:cNvSpPr txBox="1"/>
          <p:nvPr/>
        </p:nvSpPr>
        <p:spPr>
          <a:xfrm>
            <a:off x="4967803" y="5851543"/>
            <a:ext cx="259125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700" dirty="0">
                <a:latin typeface="+mn-lt"/>
              </a:rPr>
              <a:t>Intelligent Supply Chain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08831D8-420D-46B6-BA05-4FE7289EB2A1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2467" y="3385292"/>
            <a:ext cx="466633" cy="48176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2AD520D6-93BD-426D-A800-D086B9CA0D14}"/>
              </a:ext>
            </a:extLst>
          </p:cNvPr>
          <p:cNvSpPr txBox="1"/>
          <p:nvPr/>
        </p:nvSpPr>
        <p:spPr>
          <a:xfrm>
            <a:off x="615180" y="3854892"/>
            <a:ext cx="301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600" b="1" i="1" dirty="0">
                <a:cs typeface="Arial" panose="020B0604020202020204" pitchFamily="34" charset="0"/>
              </a:rPr>
              <a:t>With elements of: </a:t>
            </a:r>
            <a:r>
              <a:rPr lang="en-SG" sz="1600" i="1" dirty="0">
                <a:cs typeface="Arial" panose="020B0604020202020204" pitchFamily="34" charset="0"/>
              </a:rPr>
              <a:t>Smart sensors for urban production systems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3D81F2-A635-417C-A879-342269DED8AB}"/>
              </a:ext>
            </a:extLst>
          </p:cNvPr>
          <p:cNvSpPr/>
          <p:nvPr/>
        </p:nvSpPr>
        <p:spPr>
          <a:xfrm>
            <a:off x="1225208" y="2795798"/>
            <a:ext cx="1061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SG" b="1" dirty="0">
                <a:cs typeface="Arial" panose="020B0604020202020204" pitchFamily="34" charset="0"/>
              </a:rPr>
              <a:t>Genetics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091168F-ACA8-48D7-A3AA-E3E65145D365}"/>
              </a:ext>
            </a:extLst>
          </p:cNvPr>
          <p:cNvSpPr/>
          <p:nvPr/>
        </p:nvSpPr>
        <p:spPr>
          <a:xfrm>
            <a:off x="3583293" y="2710403"/>
            <a:ext cx="25597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b="1" dirty="0">
                <a:cs typeface="Arial" panose="020B0604020202020204" pitchFamily="34" charset="0"/>
              </a:rPr>
              <a:t>Disease &amp; Health Management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C83A89D-4E2E-44D0-9E71-A28D04D470CE}"/>
              </a:ext>
            </a:extLst>
          </p:cNvPr>
          <p:cNvSpPr/>
          <p:nvPr/>
        </p:nvSpPr>
        <p:spPr>
          <a:xfrm>
            <a:off x="1232565" y="3358091"/>
            <a:ext cx="1061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SG" b="1" dirty="0">
                <a:cs typeface="Arial" panose="020B0604020202020204" pitchFamily="34" charset="0"/>
              </a:rPr>
              <a:t>Nutrition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0296CAA-FA28-4DE7-B763-1D29261FAD13}"/>
              </a:ext>
            </a:extLst>
          </p:cNvPr>
          <p:cNvSpPr/>
          <p:nvPr/>
        </p:nvSpPr>
        <p:spPr>
          <a:xfrm>
            <a:off x="3533200" y="3385292"/>
            <a:ext cx="25560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b="1" dirty="0">
                <a:cs typeface="Arial" panose="020B0604020202020204" pitchFamily="34" charset="0"/>
              </a:rPr>
              <a:t>Nutrient &amp; quality preservation for farm produce</a:t>
            </a:r>
          </a:p>
        </p:txBody>
      </p:sp>
      <p:pic>
        <p:nvPicPr>
          <p:cNvPr id="41" name="Picture 40" descr="A close up of a logo&#10;&#10;Description generated with high confidence">
            <a:extLst>
              <a:ext uri="{FF2B5EF4-FFF2-40B4-BE49-F238E27FC236}">
                <a16:creationId xmlns:a16="http://schemas.microsoft.com/office/drawing/2014/main" id="{FF7641F1-64C1-4C33-9211-2EC5DBFAAC1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813" y="3280452"/>
            <a:ext cx="540000" cy="540000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58C1DC6B-30F7-47AB-BCD8-A2DEADE82632}"/>
              </a:ext>
            </a:extLst>
          </p:cNvPr>
          <p:cNvSpPr txBox="1"/>
          <p:nvPr/>
        </p:nvSpPr>
        <p:spPr>
          <a:xfrm>
            <a:off x="6034348" y="3939525"/>
            <a:ext cx="1580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400" dirty="0">
                <a:cs typeface="Arial" panose="020B0604020202020204" pitchFamily="34" charset="0"/>
              </a:rPr>
              <a:t>Computational Biology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56B5926-6B90-47C7-A603-516C7BFD7C4D}"/>
              </a:ext>
            </a:extLst>
          </p:cNvPr>
          <p:cNvSpPr txBox="1"/>
          <p:nvPr/>
        </p:nvSpPr>
        <p:spPr>
          <a:xfrm>
            <a:off x="8624509" y="3955259"/>
            <a:ext cx="118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400" dirty="0">
                <a:cs typeface="Arial" panose="020B0604020202020204" pitchFamily="34" charset="0"/>
              </a:rPr>
              <a:t>Cultured</a:t>
            </a:r>
          </a:p>
          <a:p>
            <a:pPr algn="ctr"/>
            <a:r>
              <a:rPr lang="en-SG" sz="1400" dirty="0">
                <a:cs typeface="Arial" panose="020B0604020202020204" pitchFamily="34" charset="0"/>
              </a:rPr>
              <a:t>Meat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53988E4-A06D-48C2-9C21-E2EE6C151181}"/>
              </a:ext>
            </a:extLst>
          </p:cNvPr>
          <p:cNvSpPr txBox="1"/>
          <p:nvPr/>
        </p:nvSpPr>
        <p:spPr>
          <a:xfrm>
            <a:off x="7434631" y="3950495"/>
            <a:ext cx="1316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400" dirty="0">
                <a:cs typeface="Arial" panose="020B0604020202020204" pitchFamily="34" charset="0"/>
              </a:rPr>
              <a:t>Microbial Protein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9C5936-B551-4920-BE45-C5418DA5F709}"/>
              </a:ext>
            </a:extLst>
          </p:cNvPr>
          <p:cNvSpPr txBox="1"/>
          <p:nvPr/>
        </p:nvSpPr>
        <p:spPr>
          <a:xfrm>
            <a:off x="9679752" y="3945136"/>
            <a:ext cx="1404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400" dirty="0">
                <a:cs typeface="Arial" panose="020B0604020202020204" pitchFamily="34" charset="0"/>
              </a:rPr>
              <a:t>Plant </a:t>
            </a:r>
          </a:p>
          <a:p>
            <a:pPr algn="ctr"/>
            <a:r>
              <a:rPr lang="en-SG" sz="1400" dirty="0">
                <a:cs typeface="Arial" panose="020B0604020202020204" pitchFamily="34" charset="0"/>
              </a:rPr>
              <a:t>Protein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5AB73B9-E8B7-4550-812F-8145FA478A5C}"/>
              </a:ext>
            </a:extLst>
          </p:cNvPr>
          <p:cNvSpPr txBox="1"/>
          <p:nvPr/>
        </p:nvSpPr>
        <p:spPr>
          <a:xfrm>
            <a:off x="10901080" y="2883690"/>
            <a:ext cx="1059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cs typeface="Arial" panose="020B0604020202020204" pitchFamily="34" charset="0"/>
              </a:rPr>
              <a:t>Scale-Up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500FAFA3-3E4B-4F7E-A645-22364EEEA0DD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2265" y="3307450"/>
            <a:ext cx="743170" cy="522197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7DB959D2-96A7-49FF-B69E-5972EC4A5123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5987" y="3307450"/>
            <a:ext cx="734094" cy="536277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F87C0C3E-2ABB-4459-950A-C4A8092106C3}"/>
              </a:ext>
            </a:extLst>
          </p:cNvPr>
          <p:cNvSpPr txBox="1"/>
          <p:nvPr/>
        </p:nvSpPr>
        <p:spPr>
          <a:xfrm>
            <a:off x="6024641" y="2927910"/>
            <a:ext cx="1481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cs typeface="Arial" panose="020B0604020202020204" pitchFamily="34" charset="0"/>
              </a:rPr>
              <a:t>Discovery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1488D2A-E261-4973-9690-1AABD7007F28}"/>
              </a:ext>
            </a:extLst>
          </p:cNvPr>
          <p:cNvSpPr txBox="1"/>
          <p:nvPr/>
        </p:nvSpPr>
        <p:spPr>
          <a:xfrm>
            <a:off x="8123614" y="2892644"/>
            <a:ext cx="213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cs typeface="Arial" panose="020B0604020202020204" pitchFamily="34" charset="0"/>
              </a:rPr>
              <a:t>Translational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68D8AC4-7DDE-4D26-B32B-98265BBE3DFF}"/>
              </a:ext>
            </a:extLst>
          </p:cNvPr>
          <p:cNvSpPr txBox="1"/>
          <p:nvPr/>
        </p:nvSpPr>
        <p:spPr>
          <a:xfrm>
            <a:off x="535682" y="1748343"/>
            <a:ext cx="5404064" cy="92333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SG" u="sng" dirty="0">
                <a:cs typeface="Arial" panose="020B0604020202020204" pitchFamily="34" charset="0"/>
              </a:rPr>
              <a:t>Expected Outcomes: </a:t>
            </a:r>
            <a:r>
              <a:rPr lang="en-SG" dirty="0">
                <a:cs typeface="Arial" panose="020B0604020202020204" pitchFamily="34" charset="0"/>
              </a:rPr>
              <a:t>Increase productivity; lower resources &amp; operation cost; improve disease &amp; health management; improve nutritional quality of produce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F9322BE-BFB8-495A-A4C2-D42F444DBBEE}"/>
              </a:ext>
            </a:extLst>
          </p:cNvPr>
          <p:cNvSpPr txBox="1"/>
          <p:nvPr/>
        </p:nvSpPr>
        <p:spPr>
          <a:xfrm>
            <a:off x="6215686" y="1923840"/>
            <a:ext cx="5653977" cy="92333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SG" u="sng" dirty="0">
                <a:cs typeface="Arial" panose="020B0604020202020204" pitchFamily="34" charset="0"/>
              </a:rPr>
              <a:t>Expected Outcomes:</a:t>
            </a:r>
            <a:r>
              <a:rPr lang="en-GB" dirty="0"/>
              <a:t> Develop novel</a:t>
            </a:r>
            <a:r>
              <a:rPr lang="en-SG" dirty="0"/>
              <a:t> biotech-based methods; position SG as a leading alternative protein R&amp;D hub; </a:t>
            </a:r>
            <a:r>
              <a:rPr lang="en-US" dirty="0"/>
              <a:t>enable circular bio-economy, improve sustainability.</a:t>
            </a:r>
            <a:endParaRPr lang="en-SG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DFBD57D-AEBF-48ED-AEE7-84F4703EAFE7}"/>
              </a:ext>
            </a:extLst>
          </p:cNvPr>
          <p:cNvSpPr txBox="1"/>
          <p:nvPr/>
        </p:nvSpPr>
        <p:spPr>
          <a:xfrm>
            <a:off x="431925" y="5051089"/>
            <a:ext cx="6531340" cy="64633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SG" u="sng" dirty="0">
                <a:cs typeface="Arial" panose="020B0604020202020204" pitchFamily="34" charset="0"/>
              </a:rPr>
              <a:t>Expected Outcomes:</a:t>
            </a:r>
            <a:r>
              <a:rPr lang="en-SG" dirty="0">
                <a:cs typeface="Arial" panose="020B0604020202020204" pitchFamily="34" charset="0"/>
              </a:rPr>
              <a:t> Address emerging challenges in food safety and quality through science, develop new food standards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4F357D1-FAA3-44EC-94A9-17C8A8042E8A}"/>
              </a:ext>
            </a:extLst>
          </p:cNvPr>
          <p:cNvSpPr/>
          <p:nvPr/>
        </p:nvSpPr>
        <p:spPr>
          <a:xfrm>
            <a:off x="1755962" y="749375"/>
            <a:ext cx="2963505" cy="4441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600" dirty="0"/>
              <a:t>Implementing Agency: SFA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BF56671-1A38-441E-B7AF-8A657179B17D}"/>
              </a:ext>
            </a:extLst>
          </p:cNvPr>
          <p:cNvSpPr/>
          <p:nvPr/>
        </p:nvSpPr>
        <p:spPr>
          <a:xfrm>
            <a:off x="7618990" y="738394"/>
            <a:ext cx="2974142" cy="45675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SG" sz="1600" dirty="0"/>
              <a:t>Implementing Agency: A*STAR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E9E060D-4BC4-4B18-89B0-01148907CADA}"/>
              </a:ext>
            </a:extLst>
          </p:cNvPr>
          <p:cNvSpPr/>
          <p:nvPr/>
        </p:nvSpPr>
        <p:spPr>
          <a:xfrm>
            <a:off x="7372246" y="5020830"/>
            <a:ext cx="4294185" cy="68617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600" dirty="0"/>
              <a:t>Implementing Agency: A*STAR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DB685DC1-F476-495C-9279-3F8F8DA26B4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72246" y="5989411"/>
            <a:ext cx="4294185" cy="576533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35AB73B9-E8B7-4550-812F-8145FA478A5C}"/>
              </a:ext>
            </a:extLst>
          </p:cNvPr>
          <p:cNvSpPr txBox="1"/>
          <p:nvPr/>
        </p:nvSpPr>
        <p:spPr>
          <a:xfrm>
            <a:off x="10953204" y="3945117"/>
            <a:ext cx="1007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400" dirty="0">
                <a:cs typeface="Arial" panose="020B0604020202020204" pitchFamily="34" charset="0"/>
              </a:rPr>
              <a:t>Pre-Pilot Model</a:t>
            </a:r>
          </a:p>
        </p:txBody>
      </p:sp>
      <p:pic>
        <p:nvPicPr>
          <p:cNvPr id="1028" name="Picture 4" descr="S and I Series | Fermenters and Bioreactors | Solaris Biotech"/>
          <p:cNvPicPr>
            <a:picLocks noChangeAspect="1" noChangeArrowheads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069" y="3280453"/>
            <a:ext cx="79967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ich Plant Protein Will Keep You Feeling Fuller Longer?"/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604" y="3280453"/>
            <a:ext cx="766235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hallenges and possibilities for bio-manufacturing cultured meat -  ScienceDirect"/>
          <p:cNvPicPr>
            <a:picLocks noChangeAspect="1" noChangeArrowheads="1"/>
          </p:cNvPicPr>
          <p:nvPr/>
        </p:nvPicPr>
        <p:blipFill rotWithShape="1"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61"/>
          <a:stretch/>
        </p:blipFill>
        <p:spPr bwMode="auto">
          <a:xfrm>
            <a:off x="8780994" y="3292677"/>
            <a:ext cx="822559" cy="517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8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E456B-BB27-4F22-B5CA-D11B6C69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364" y="430609"/>
            <a:ext cx="11718524" cy="1325563"/>
          </a:xfrm>
        </p:spPr>
        <p:txBody>
          <a:bodyPr>
            <a:noAutofit/>
          </a:bodyPr>
          <a:lstStyle/>
          <a:p>
            <a:r>
              <a:rPr lang="en-US" sz="4000" b="1" dirty="0"/>
              <a:t>SFS Theme 2 IAF-PP on Future Foods: </a:t>
            </a:r>
            <a:br>
              <a:rPr lang="en-US" sz="4000" b="1" dirty="0"/>
            </a:br>
            <a:r>
              <a:rPr lang="en-US" sz="4000" b="1" dirty="0"/>
              <a:t>Advanced Biotech-Based Protein Production</a:t>
            </a:r>
            <a:br>
              <a:rPr lang="en-SG" dirty="0"/>
            </a:br>
            <a:endParaRPr lang="en-SG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FE4610-6BD4-4696-86D4-7F52DD36B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36221"/>
              </p:ext>
            </p:extLst>
          </p:nvPr>
        </p:nvGraphicFramePr>
        <p:xfrm>
          <a:off x="486791" y="1544605"/>
          <a:ext cx="1104678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3392">
                  <a:extLst>
                    <a:ext uri="{9D8B030D-6E8A-4147-A177-3AD203B41FA5}">
                      <a16:colId xmlns:a16="http://schemas.microsoft.com/office/drawing/2014/main" val="62185911"/>
                    </a:ext>
                  </a:extLst>
                </a:gridCol>
                <a:gridCol w="5523392">
                  <a:extLst>
                    <a:ext uri="{9D8B030D-6E8A-4147-A177-3AD203B41FA5}">
                      <a16:colId xmlns:a16="http://schemas.microsoft.com/office/drawing/2014/main" val="2499917437"/>
                    </a:ext>
                  </a:extLst>
                </a:gridCol>
              </a:tblGrid>
              <a:tr h="363869"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Dates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5011"/>
                  </a:ext>
                </a:extLst>
              </a:tr>
              <a:tr h="363869">
                <a:tc>
                  <a:txBody>
                    <a:bodyPr/>
                    <a:lstStyle/>
                    <a:p>
                      <a:r>
                        <a:rPr lang="en-US" dirty="0"/>
                        <a:t>Grant Call Launch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Friday, 20 August 2021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020242"/>
                  </a:ext>
                </a:extLst>
              </a:tr>
              <a:tr h="363869">
                <a:tc>
                  <a:txBody>
                    <a:bodyPr/>
                    <a:lstStyle/>
                    <a:p>
                      <a:r>
                        <a:rPr lang="en-US" dirty="0"/>
                        <a:t>Letter-of-Intent (LOI) Submission 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Monday, 20 September 2021, 1800H (SGT)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326627"/>
                  </a:ext>
                </a:extLst>
              </a:tr>
              <a:tr h="3638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Full Proposal Submission^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Friday, 5 November 2021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74017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4041DBE-3D7C-4CFA-9C2D-F525A8DDBCE6}"/>
              </a:ext>
            </a:extLst>
          </p:cNvPr>
          <p:cNvSpPr txBox="1"/>
          <p:nvPr/>
        </p:nvSpPr>
        <p:spPr>
          <a:xfrm>
            <a:off x="555162" y="3007645"/>
            <a:ext cx="109784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^LOIs deemed meritorious will be notified by </a:t>
            </a:r>
            <a:r>
              <a:rPr lang="en-US" b="1" u="sng" dirty="0"/>
              <a:t>Thursday, 7 October 2021</a:t>
            </a:r>
            <a:r>
              <a:rPr lang="en-US" dirty="0"/>
              <a:t> to submit their full proposals to the SFS JPO.</a:t>
            </a:r>
          </a:p>
          <a:p>
            <a:endParaRPr lang="en-US" dirty="0"/>
          </a:p>
          <a:p>
            <a:r>
              <a:rPr lang="en-US" b="1" u="sng" dirty="0"/>
              <a:t>Thematic Areas: </a:t>
            </a:r>
          </a:p>
          <a:p>
            <a:pPr marL="342900" indent="-342900">
              <a:buAutoNum type="arabicPeriod"/>
            </a:pPr>
            <a:r>
              <a:rPr lang="en-US" dirty="0"/>
              <a:t>Microbial Proteins</a:t>
            </a:r>
          </a:p>
          <a:p>
            <a:pPr marL="342900" indent="-342900">
              <a:buAutoNum type="arabicPeriod"/>
            </a:pPr>
            <a:r>
              <a:rPr lang="en-US" dirty="0"/>
              <a:t>Plant-based Proteins/Protein Screening-Discovery, Processing and Formulation Platforms</a:t>
            </a:r>
          </a:p>
          <a:p>
            <a:pPr marL="342900" indent="-342900">
              <a:buAutoNum type="arabicPeriod"/>
            </a:pPr>
            <a:r>
              <a:rPr lang="en-US" dirty="0"/>
              <a:t>Cultured Meat</a:t>
            </a:r>
          </a:p>
          <a:p>
            <a:endParaRPr lang="en-US" dirty="0"/>
          </a:p>
          <a:p>
            <a:r>
              <a:rPr lang="en-US" dirty="0"/>
              <a:t>Grant Funding Quantum: Up to $16M per </a:t>
            </a:r>
            <a:r>
              <a:rPr lang="en-US" dirty="0" err="1"/>
              <a:t>programme</a:t>
            </a:r>
            <a:r>
              <a:rPr lang="en-US" dirty="0"/>
              <a:t>/proposal (inclusive of 20% indirect costs*).</a:t>
            </a:r>
          </a:p>
          <a:p>
            <a:r>
              <a:rPr lang="en-US" dirty="0" err="1"/>
              <a:t>Programme</a:t>
            </a:r>
            <a:r>
              <a:rPr lang="en-US" dirty="0"/>
              <a:t> Duration: 3-4 years. Awarded Projects should end by 31 March 2026.</a:t>
            </a:r>
          </a:p>
          <a:p>
            <a:endParaRPr lang="en-US" dirty="0"/>
          </a:p>
          <a:p>
            <a:r>
              <a:rPr lang="en-US" sz="1600" dirty="0"/>
              <a:t>Note: The indirect cost is 20% of the Direct cost awarded. Overheads are included in the computation of the IRS gearing ratio.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36130A-1DB7-451D-A5FC-3C87B2BC4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719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E456B-BB27-4F22-B5CA-D11B6C69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364" y="430609"/>
            <a:ext cx="11718524" cy="1325563"/>
          </a:xfrm>
        </p:spPr>
        <p:txBody>
          <a:bodyPr>
            <a:noAutofit/>
          </a:bodyPr>
          <a:lstStyle/>
          <a:p>
            <a:r>
              <a:rPr lang="en-US" sz="4000" b="1" dirty="0"/>
              <a:t>SFS Theme 2 IAF-PP on Future Foods: </a:t>
            </a:r>
            <a:br>
              <a:rPr lang="en-US" sz="4000" b="1" dirty="0"/>
            </a:br>
            <a:r>
              <a:rPr lang="en-US" sz="4000" b="1" dirty="0"/>
              <a:t>Advanced Biotech-Based Protein Production</a:t>
            </a:r>
            <a:br>
              <a:rPr lang="en-SG" dirty="0"/>
            </a:br>
            <a:endParaRPr lang="en-S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041DBE-3D7C-4CFA-9C2D-F525A8DDBCE6}"/>
              </a:ext>
            </a:extLst>
          </p:cNvPr>
          <p:cNvSpPr txBox="1"/>
          <p:nvPr/>
        </p:nvSpPr>
        <p:spPr>
          <a:xfrm>
            <a:off x="1400884" y="1669995"/>
            <a:ext cx="7121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/>
              <a:t>Prioritised</a:t>
            </a:r>
            <a:r>
              <a:rPr lang="en-US" sz="2400" dirty="0"/>
              <a:t> Grant Topics and Areas of Focus: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7FD88D-88A6-4133-AC77-BC017218E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42" y="1587166"/>
            <a:ext cx="578439" cy="627321"/>
          </a:xfrm>
          <a:prstGeom prst="rect">
            <a:avLst/>
          </a:prstGeom>
        </p:spPr>
      </p:pic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66B808C1-C2F6-4B7B-9256-0088D74CC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755962"/>
              </p:ext>
            </p:extLst>
          </p:nvPr>
        </p:nvGraphicFramePr>
        <p:xfrm>
          <a:off x="736450" y="2507149"/>
          <a:ext cx="10719100" cy="3857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6245">
                  <a:extLst>
                    <a:ext uri="{9D8B030D-6E8A-4147-A177-3AD203B41FA5}">
                      <a16:colId xmlns:a16="http://schemas.microsoft.com/office/drawing/2014/main" val="3961591539"/>
                    </a:ext>
                  </a:extLst>
                </a:gridCol>
                <a:gridCol w="8312855">
                  <a:extLst>
                    <a:ext uri="{9D8B030D-6E8A-4147-A177-3AD203B41FA5}">
                      <a16:colId xmlns:a16="http://schemas.microsoft.com/office/drawing/2014/main" val="4208628429"/>
                    </a:ext>
                  </a:extLst>
                </a:gridCol>
              </a:tblGrid>
              <a:tr h="378668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none" dirty="0"/>
                        <a:t>Plant-based Proteins / Microbial Proteins / Cultured Meat</a:t>
                      </a:r>
                      <a:endParaRPr lang="en-SG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138628"/>
                  </a:ext>
                </a:extLst>
              </a:tr>
              <a:tr h="398921">
                <a:tc rowSpan="2">
                  <a:txBody>
                    <a:bodyPr/>
                    <a:lstStyle/>
                    <a:p>
                      <a:r>
                        <a:rPr lang="en-US" dirty="0"/>
                        <a:t>Upstream Sourcing, Discovery and Species </a:t>
                      </a:r>
                      <a:r>
                        <a:rPr lang="en-US" dirty="0" err="1"/>
                        <a:t>Optimisation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dirty="0"/>
                        <a:t>Discovery of new sustainable protein sources and high value, unique functional ingredients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854134"/>
                  </a:ext>
                </a:extLst>
              </a:tr>
              <a:tr h="711287"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dirty="0"/>
                        <a:t>Discovery and production of healthy and sustainable lipid/fat ingredients to complement alternative proteins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359934"/>
                  </a:ext>
                </a:extLst>
              </a:tr>
              <a:tr h="559373">
                <a:tc rowSpan="3">
                  <a:txBody>
                    <a:bodyPr/>
                    <a:lstStyle/>
                    <a:p>
                      <a:r>
                        <a:rPr lang="en-US" dirty="0"/>
                        <a:t>Downstream Scale-up &amp; Product Formulation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dirty="0"/>
                        <a:t>Precision fermentation of protein biomass and production optimization of functional high value ingredients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496761"/>
                  </a:ext>
                </a:extLst>
              </a:tr>
              <a:tr h="423495"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dirty="0"/>
                        <a:t>Technology development for end-product formulation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795560"/>
                  </a:ext>
                </a:extLst>
              </a:tr>
              <a:tr h="319642"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dirty="0"/>
                        <a:t>Scale-up and pilot facilities for advanced production and manufacturing of alternative proteins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305162"/>
                  </a:ext>
                </a:extLst>
              </a:tr>
              <a:tr h="423495">
                <a:tc>
                  <a:txBody>
                    <a:bodyPr/>
                    <a:lstStyle/>
                    <a:p>
                      <a:r>
                        <a:rPr lang="en-US" dirty="0"/>
                        <a:t>Others 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Alternative Protein from side stream </a:t>
                      </a:r>
                      <a:r>
                        <a:rPr lang="en-US" sz="1800" dirty="0" err="1"/>
                        <a:t>valorisation</a:t>
                      </a:r>
                      <a:endParaRPr lang="en-SG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16577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B71E4B3-1C4A-44C9-A727-E8405050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28270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C0801B-E82C-446E-A7DC-C7A1210313AE}"/>
              </a:ext>
            </a:extLst>
          </p:cNvPr>
          <p:cNvSpPr txBox="1"/>
          <p:nvPr/>
        </p:nvSpPr>
        <p:spPr>
          <a:xfrm>
            <a:off x="556334" y="1325563"/>
            <a:ext cx="110793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objective of this IAF-PP is to develop technologies for scale-up in alternative proteins and/or for discovery of functional ingredients that can be </a:t>
            </a:r>
            <a:r>
              <a:rPr lang="en-US" sz="2400" b="1" u="sng" dirty="0"/>
              <a:t>advanced into product development</a:t>
            </a:r>
            <a:r>
              <a:rPr lang="en-US" sz="2400" dirty="0"/>
              <a:t> for holistic products.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Applicants are highly encouraged to </a:t>
            </a:r>
            <a:r>
              <a:rPr lang="en-US" sz="2400" b="1" u="sng" dirty="0"/>
              <a:t>address the </a:t>
            </a:r>
            <a:r>
              <a:rPr lang="en-US" sz="2400" b="1" u="sng" dirty="0" err="1"/>
              <a:t>prioritised</a:t>
            </a:r>
            <a:r>
              <a:rPr lang="en-US" sz="2400" b="1" u="sng" dirty="0"/>
              <a:t> grant areas</a:t>
            </a:r>
            <a:r>
              <a:rPr lang="en-US" sz="2400" dirty="0"/>
              <a:t>, although meritorious proposals in other relevant and highly related areas will be considered, albeit at a lower priority.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Technologies and </a:t>
            </a:r>
            <a:r>
              <a:rPr lang="en-US" sz="2400" dirty="0" err="1"/>
              <a:t>programmes</a:t>
            </a:r>
            <a:r>
              <a:rPr lang="en-US" sz="2400" dirty="0"/>
              <a:t> that have industry relevance and commercial viability to contribute towards building </a:t>
            </a:r>
            <a:r>
              <a:rPr lang="en-US" sz="2400" b="1" u="sng" dirty="0"/>
              <a:t>food security and resilience </a:t>
            </a:r>
            <a:r>
              <a:rPr lang="en-US" sz="2400" dirty="0"/>
              <a:t>in Singapore are considered highly relevant.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OpenSans"/>
              </a:rPr>
              <a:t>Given that </a:t>
            </a:r>
            <a:r>
              <a:rPr lang="en-US" sz="2400" dirty="0" err="1">
                <a:latin typeface="OpenSans"/>
              </a:rPr>
              <a:t>programmes</a:t>
            </a:r>
            <a:r>
              <a:rPr lang="en-US" sz="2400" dirty="0">
                <a:latin typeface="OpenSans"/>
              </a:rPr>
              <a:t> supported by the IAF-PP Funding schemes are expected to </a:t>
            </a:r>
            <a:r>
              <a:rPr lang="en-US" sz="2400" b="1" u="sng" dirty="0">
                <a:latin typeface="OpenSans"/>
              </a:rPr>
              <a:t>lead to industry investments</a:t>
            </a:r>
            <a:r>
              <a:rPr lang="en-US" sz="2400" dirty="0">
                <a:latin typeface="OpenSans"/>
              </a:rPr>
              <a:t>, applicants should articulate the industry engagement plans, provide industry support/validation, as well as the manpower resources required to drive this industry engagement effort and in executing future industry </a:t>
            </a:r>
            <a:r>
              <a:rPr lang="en-SG" sz="2400" dirty="0">
                <a:latin typeface="OpenSans"/>
              </a:rPr>
              <a:t>contracts.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692EE0-3F12-4F9B-A62D-787C8EE608F0}"/>
              </a:ext>
            </a:extLst>
          </p:cNvPr>
          <p:cNvSpPr txBox="1">
            <a:spLocks/>
          </p:cNvSpPr>
          <p:nvPr/>
        </p:nvSpPr>
        <p:spPr>
          <a:xfrm>
            <a:off x="556334" y="0"/>
            <a:ext cx="11718524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SFS Theme 2 IAF-PP on Future Foods: </a:t>
            </a:r>
            <a:br>
              <a:rPr lang="en-US" sz="4000" b="1" dirty="0"/>
            </a:br>
            <a:r>
              <a:rPr lang="en-US" sz="4000" b="1" dirty="0"/>
              <a:t>Advanced Biotech-Based Protein Production</a:t>
            </a:r>
            <a:br>
              <a:rPr lang="en-SG" dirty="0"/>
            </a:br>
            <a:endParaRPr lang="en-SG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FC40D6-122B-4724-8C1D-A194FF4BB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008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59EF2B-F379-4DC0-A501-A4355A8258B7}"/>
              </a:ext>
            </a:extLst>
          </p:cNvPr>
          <p:cNvSpPr/>
          <p:nvPr/>
        </p:nvSpPr>
        <p:spPr>
          <a:xfrm>
            <a:off x="412811" y="1258472"/>
            <a:ext cx="113663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Applicants must also consider the following factors when conceptualizing their proposal: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u="sng" dirty="0">
                <a:latin typeface="OpenSans"/>
              </a:rPr>
              <a:t>Business Development</a:t>
            </a:r>
            <a:r>
              <a:rPr lang="en-US" sz="2000" dirty="0">
                <a:latin typeface="OpenSans"/>
              </a:rPr>
              <a:t>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To outline possible business models and roadmaps to commercialization in the current competitive landscape and the team’s industry engagement strategy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Demonstrate the commercial viability of the technologies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Previous experience of the institutions’ business development team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u="sng" dirty="0">
                <a:latin typeface="OpenSans"/>
              </a:rPr>
              <a:t>Food Regulatory Compliance</a:t>
            </a:r>
            <a:r>
              <a:rPr lang="en-US" sz="2000" dirty="0">
                <a:latin typeface="OpenSans"/>
              </a:rPr>
              <a:t>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To map out the process toward food regulatory compliance for the final product and/production process to be in line with local and/or global food safety regulations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u="sng" dirty="0">
                <a:latin typeface="OpenSans"/>
              </a:rPr>
              <a:t>Sustainability of Production</a:t>
            </a:r>
            <a:r>
              <a:rPr lang="en-US" sz="2000" dirty="0">
                <a:latin typeface="OpenSans"/>
              </a:rPr>
              <a:t>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To ensure that technologies developed are sustainable based on these factors: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Reduction of greenhouse gas emissions,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Increasing energy and/or resource efficiency,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Sustainable waste management practices towards circular economy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u="sng" dirty="0">
                <a:latin typeface="OpenSans"/>
              </a:rPr>
              <a:t>Food resiliency, Food Security </a:t>
            </a:r>
            <a:r>
              <a:rPr lang="en-US" sz="2000" dirty="0">
                <a:latin typeface="OpenSans"/>
              </a:rPr>
              <a:t>and the “30 by 30” goal: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Sans"/>
              </a:rPr>
              <a:t>To frame ideas to meet the goals of the Singapore Food Story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184636-1365-40D7-9EC3-FF6DE3A6A6A8}"/>
              </a:ext>
            </a:extLst>
          </p:cNvPr>
          <p:cNvSpPr txBox="1">
            <a:spLocks/>
          </p:cNvSpPr>
          <p:nvPr/>
        </p:nvSpPr>
        <p:spPr>
          <a:xfrm>
            <a:off x="544497" y="136525"/>
            <a:ext cx="11718524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SFS Theme 2 IAF-PP on Future Foods: </a:t>
            </a:r>
            <a:br>
              <a:rPr lang="en-US" sz="4000" b="1" dirty="0"/>
            </a:br>
            <a:r>
              <a:rPr lang="en-US" sz="4000" b="1" dirty="0"/>
              <a:t>Advanced Biotech-Based Protein Production</a:t>
            </a:r>
            <a:endParaRPr lang="en-SG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9F1A2D-B60C-4E12-8948-A947B45E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7918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02D1C9-C586-4558-BB50-3EDB481A9685}"/>
              </a:ext>
            </a:extLst>
          </p:cNvPr>
          <p:cNvSpPr txBox="1"/>
          <p:nvPr/>
        </p:nvSpPr>
        <p:spPr>
          <a:xfrm>
            <a:off x="630314" y="736846"/>
            <a:ext cx="10129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Overall Criteria</a:t>
            </a:r>
            <a:endParaRPr lang="en-SG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8E2E5C-50DE-480B-858F-5BD60E353E9D}"/>
              </a:ext>
            </a:extLst>
          </p:cNvPr>
          <p:cNvSpPr txBox="1"/>
          <p:nvPr/>
        </p:nvSpPr>
        <p:spPr>
          <a:xfrm>
            <a:off x="514904" y="1846555"/>
            <a:ext cx="1095504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Feasibility of </a:t>
            </a:r>
            <a:r>
              <a:rPr lang="en-US" sz="2400" b="1" u="sng" dirty="0"/>
              <a:t>meeting food security and food resilience goals </a:t>
            </a:r>
            <a:r>
              <a:rPr lang="en-US" sz="2400" dirty="0"/>
              <a:t>for Singapore;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u="sng" dirty="0"/>
              <a:t>Competitiveness</a:t>
            </a:r>
            <a:r>
              <a:rPr lang="en-US" sz="2400" dirty="0"/>
              <a:t> of the technology at the regional and global levels;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Viability of the project plans and </a:t>
            </a:r>
            <a:r>
              <a:rPr lang="en-US" sz="2400" b="1" u="sng" dirty="0"/>
              <a:t>business model</a:t>
            </a:r>
            <a:r>
              <a:rPr lang="en-US" sz="2400" dirty="0"/>
              <a:t>, including plans for productization and commercialization;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Careful consideration to developing proteins with enhanced nutrition or health benefits, with deliberation on regulatory approval and consumer acceptance to the technologies/solutions/products derived from this </a:t>
            </a:r>
            <a:r>
              <a:rPr lang="en-US" sz="2400" dirty="0" err="1"/>
              <a:t>programme</a:t>
            </a:r>
            <a:r>
              <a:rPr lang="en-US" sz="2400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Clarity of the pathway to </a:t>
            </a:r>
            <a:r>
              <a:rPr lang="en-US" sz="2400" b="1" u="sng" dirty="0"/>
              <a:t>value capture </a:t>
            </a:r>
            <a:r>
              <a:rPr lang="en-US" sz="2400" dirty="0"/>
              <a:t>for Singapore and possible exportable models;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Overall attractiveness of the deliverables to the industry with </a:t>
            </a:r>
            <a:r>
              <a:rPr lang="en-US" sz="2400" b="1" u="sng" dirty="0"/>
              <a:t>committed support </a:t>
            </a:r>
            <a:r>
              <a:rPr lang="en-US" sz="2400" dirty="0"/>
              <a:t>from the industry partners.</a:t>
            </a:r>
            <a:endParaRPr lang="en-SG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A860A-3CCC-4A05-8E40-09DB1FFC0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4920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02D1C9-C586-4558-BB50-3EDB481A9685}"/>
              </a:ext>
            </a:extLst>
          </p:cNvPr>
          <p:cNvSpPr txBox="1"/>
          <p:nvPr/>
        </p:nvSpPr>
        <p:spPr>
          <a:xfrm>
            <a:off x="630314" y="221941"/>
            <a:ext cx="10129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Application Process</a:t>
            </a:r>
            <a:endParaRPr lang="en-SG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E8C01E-3D5A-4F85-9B09-D2EFA30A9EEA}"/>
              </a:ext>
            </a:extLst>
          </p:cNvPr>
          <p:cNvSpPr txBox="1"/>
          <p:nvPr/>
        </p:nvSpPr>
        <p:spPr>
          <a:xfrm>
            <a:off x="719091" y="1083076"/>
            <a:ext cx="1101718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/>
              <a:t>LOI submissions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Applicants are to complete and fill out all sections of the enclosed LOI template.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200" dirty="0"/>
              <a:t>All completed LOIs must be submitted via email to </a:t>
            </a:r>
            <a:r>
              <a:rPr lang="en-SG" sz="2200" dirty="0">
                <a:hlinkClick r:id="rId2"/>
              </a:rPr>
              <a:t>a-star_sfsrnd@hq.a-star.edu.sg</a:t>
            </a:r>
            <a:r>
              <a:rPr lang="en-SG" sz="2200" dirty="0"/>
              <a:t> by 20 September 2021, 1800H (SGT).</a:t>
            </a:r>
          </a:p>
          <a:p>
            <a:endParaRPr lang="en-SG" sz="2200" dirty="0"/>
          </a:p>
          <a:p>
            <a:r>
              <a:rPr lang="en-SG" sz="2200" b="1" u="sng" dirty="0"/>
              <a:t>Full proposal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200" dirty="0"/>
              <a:t>All applications must be endorsed by either the Grants Research Office, Industry Liaison Office (ILO) or the Tech Transfer Office (TTO) of the Host Institution of the Lead/Corresponding PI. The proof of endorsement should take the form of a PDF copy of the endorsement email.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200" dirty="0"/>
              <a:t>All completed and endorsed proposals and applications must be submitted via email to the SFS Joint Programme Office: </a:t>
            </a:r>
            <a:r>
              <a:rPr lang="en-SG" sz="2200" dirty="0">
                <a:hlinkClick r:id="rId2"/>
              </a:rPr>
              <a:t>a-star_sfsrnd@hq.a-star.edu.sg</a:t>
            </a:r>
            <a:r>
              <a:rPr lang="en-SG" sz="2200" dirty="0"/>
              <a:t> by 5 November 2021, 2359H (SGT). Late or incomplete submissions will not be considered.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200" dirty="0"/>
              <a:t>More details on the IAF-PP Grant funding scheme are available at: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200" dirty="0">
                <a:hlinkClick r:id="rId3"/>
              </a:rPr>
              <a:t>https://www.a-star.edu.sg/Research/funding-opportunities/grants-sponsorship/iaf-pp</a:t>
            </a:r>
            <a:endParaRPr lang="en-SG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200" dirty="0"/>
              <a:t>For further enquiries, please email </a:t>
            </a:r>
            <a:r>
              <a:rPr lang="en-SG" sz="2200" dirty="0">
                <a:hlinkClick r:id="rId2"/>
              </a:rPr>
              <a:t>a-star_sfsrnd@hq.a-star.edu.sg</a:t>
            </a:r>
            <a:r>
              <a:rPr lang="en-SG" sz="2200" dirty="0"/>
              <a:t>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78CB24-C628-4505-9617-CE5C78AB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913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AFBA8E-342D-444B-8CBF-12CCF94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239F-FC9D-4733-9B31-3A4C477CA07A}" type="slidenum">
              <a:rPr lang="en-SG" smtClean="0"/>
              <a:t>9</a:t>
            </a:fld>
            <a:endParaRPr lang="en-SG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9BBFC14-F5B2-4963-A725-892AB604D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064"/>
            <a:ext cx="10515600" cy="1325563"/>
          </a:xfrm>
        </p:spPr>
        <p:txBody>
          <a:bodyPr/>
          <a:lstStyle/>
          <a:p>
            <a:r>
              <a:rPr lang="en-US" sz="4400" dirty="0"/>
              <a:t>1</a:t>
            </a:r>
            <a:r>
              <a:rPr lang="en-US" sz="4400" baseline="30000" dirty="0"/>
              <a:t>st</a:t>
            </a:r>
            <a:r>
              <a:rPr lang="en-US" sz="4400" dirty="0"/>
              <a:t> Stage: LOI workflow process</a:t>
            </a:r>
            <a:endParaRPr lang="en-SG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C8A72D69-035E-460E-9000-CBBD3E381A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6848834"/>
              </p:ext>
            </p:extLst>
          </p:nvPr>
        </p:nvGraphicFramePr>
        <p:xfrm>
          <a:off x="1668015" y="1091953"/>
          <a:ext cx="9207130" cy="214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3BD615BB-A10D-4577-88B9-33701AA4A4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179749"/>
              </p:ext>
            </p:extLst>
          </p:nvPr>
        </p:nvGraphicFramePr>
        <p:xfrm>
          <a:off x="3036163" y="3241324"/>
          <a:ext cx="7079447" cy="1700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F59B861-DA46-4E96-B9ED-95490285C288}"/>
              </a:ext>
            </a:extLst>
          </p:cNvPr>
          <p:cNvSpPr txBox="1"/>
          <p:nvPr/>
        </p:nvSpPr>
        <p:spPr>
          <a:xfrm>
            <a:off x="532660" y="5078027"/>
            <a:ext cx="10928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grant call will be opened for 11 weeks, up from the 8 weeks from Cycle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SFS TSEP – Singapore Food Story Thematic Scientific Evaluation Panel (SFA, EDB, ESG, NUS, NTU, SIT, A*STAR, Industry Reps)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SFS SC – Singapore Food Story Steering Committee (SFA, EDB, ESG, A*STAR, NRF)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821525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2DA73BAA8551419E77B640F39D3F5D" ma:contentTypeVersion="6" ma:contentTypeDescription="Create a new document." ma:contentTypeScope="" ma:versionID="21c58f6b325cf0e9268961e2972608ab">
  <xsd:schema xmlns:xsd="http://www.w3.org/2001/XMLSchema" xmlns:xs="http://www.w3.org/2001/XMLSchema" xmlns:p="http://schemas.microsoft.com/office/2006/metadata/properties" xmlns:ns2="29cd325b-2eee-4c5d-9db9-3a6710214490" xmlns:ns3="8f380673-f5d0-4d30-88c7-34c2a6233ab8" targetNamespace="http://schemas.microsoft.com/office/2006/metadata/properties" ma:root="true" ma:fieldsID="8b8e6628b342892ff5b2f6532106b444" ns2:_="" ns3:_="">
    <xsd:import namespace="29cd325b-2eee-4c5d-9db9-3a6710214490"/>
    <xsd:import namespace="8f380673-f5d0-4d30-88c7-34c2a6233ab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p4a88d1dd77d4cb8a736582c2d3c5e4a" minOccurs="0"/>
                <xsd:element ref="ns2:TaxCatchAll" minOccurs="0"/>
                <xsd:element ref="ns3:cb38fe7aa1c5445ebcca08ecfde264d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d325b-2eee-4c5d-9db9-3a67102144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11" nillable="true" ma:displayName="Taxonomy Catch All Column" ma:hidden="true" ma:list="{3f75ea47-4b25-40cf-90b4-58a1cc895f21}" ma:internalName="TaxCatchAll" ma:showField="CatchAllData" ma:web="29cd325b-2eee-4c5d-9db9-3a67102144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80673-f5d0-4d30-88c7-34c2a6233ab8" elementFormDefault="qualified">
    <xsd:import namespace="http://schemas.microsoft.com/office/2006/documentManagement/types"/>
    <xsd:import namespace="http://schemas.microsoft.com/office/infopath/2007/PartnerControls"/>
    <xsd:element name="p4a88d1dd77d4cb8a736582c2d3c5e4a" ma:index="10" ma:taxonomy="true" ma:internalName="p4a88d1dd77d4cb8a736582c2d3c5e4a" ma:taxonomyFieldName="Security_x0020_Classification" ma:displayName="Security Classification" ma:default="-1;#Official Open|2bae7c29-0188-4e7d-8c62-1a438b954f8b" ma:fieldId="{94a88d1d-d77d-4cb8-a736-582c2d3c5e4a}" ma:sspId="974cb554-9eb7-495d-b1d8-159d1abb80f5" ma:termSetId="b44889cd-d78c-4551-b063-7a7a1cb7ed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38fe7aa1c5445ebcca08ecfde264dd" ma:index="13" ma:taxonomy="true" ma:internalName="cb38fe7aa1c5445ebcca08ecfde264dd" ma:taxonomyFieldName="Sensitive_x0020_Category" ma:displayName="Sensitive Category" ma:default="-1;#Non-Sensitive|a6c191f4-2dd3-46ec-8289-9409bff4fe86" ma:fieldId="{cb38fe7a-a1c5-445e-bcca-08ecfde264dd}" ma:sspId="974cb554-9eb7-495d-b1d8-159d1abb80f5" ma:termSetId="557ecf87-9d5f-4a78-a4ea-1caff5fb2a6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b38fe7aa1c5445ebcca08ecfde264dd xmlns="8f380673-f5d0-4d30-88c7-34c2a6233ab8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Non-Sensitive</TermName>
          <TermId xmlns="http://schemas.microsoft.com/office/infopath/2007/PartnerControls">a6c191f4-2dd3-46ec-8289-9409bff4fe86</TermId>
        </TermInfo>
      </Terms>
    </cb38fe7aa1c5445ebcca08ecfde264dd>
    <p4a88d1dd77d4cb8a736582c2d3c5e4a xmlns="8f380673-f5d0-4d30-88c7-34c2a6233ab8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 Open</TermName>
          <TermId xmlns="http://schemas.microsoft.com/office/infopath/2007/PartnerControls">2bae7c29-0188-4e7d-8c62-1a438b954f8b</TermId>
        </TermInfo>
      </Terms>
    </p4a88d1dd77d4cb8a736582c2d3c5e4a>
    <TaxCatchAll xmlns="29cd325b-2eee-4c5d-9db9-3a6710214490">
      <Value>2</Value>
      <Value>1</Value>
    </TaxCatchAll>
  </documentManagement>
</p:properties>
</file>

<file path=customXml/itemProps1.xml><?xml version="1.0" encoding="utf-8"?>
<ds:datastoreItem xmlns:ds="http://schemas.openxmlformats.org/officeDocument/2006/customXml" ds:itemID="{4EDA3ED6-7A18-4983-8C54-DF136A480BAB}"/>
</file>

<file path=customXml/itemProps2.xml><?xml version="1.0" encoding="utf-8"?>
<ds:datastoreItem xmlns:ds="http://schemas.openxmlformats.org/officeDocument/2006/customXml" ds:itemID="{C9707F1B-5BC6-41B6-A6AC-38856613AF8D}"/>
</file>

<file path=customXml/itemProps3.xml><?xml version="1.0" encoding="utf-8"?>
<ds:datastoreItem xmlns:ds="http://schemas.openxmlformats.org/officeDocument/2006/customXml" ds:itemID="{60AAA7C0-E02C-49B8-9970-4DFCFC4EE25D}"/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1596</Words>
  <Application>Microsoft Office PowerPoint</Application>
  <PresentationFormat>Widescreen</PresentationFormat>
  <Paragraphs>153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OpenSans</vt:lpstr>
      <vt:lpstr>Office Theme</vt:lpstr>
      <vt:lpstr>Singapore Food Story</vt:lpstr>
      <vt:lpstr>PowerPoint Presentation</vt:lpstr>
      <vt:lpstr>SFS Theme 2 IAF-PP on Future Foods:  Advanced Biotech-Based Protein Production </vt:lpstr>
      <vt:lpstr>SFS Theme 2 IAF-PP on Future Foods:  Advanced Biotech-Based Protein Production </vt:lpstr>
      <vt:lpstr>PowerPoint Presentation</vt:lpstr>
      <vt:lpstr>PowerPoint Presentation</vt:lpstr>
      <vt:lpstr>PowerPoint Presentation</vt:lpstr>
      <vt:lpstr>PowerPoint Presentation</vt:lpstr>
      <vt:lpstr>1st Stage: LOI workflow process</vt:lpstr>
      <vt:lpstr>2nd Stage: Full Proposal workflow 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Singapore Food Story</dc:title>
  <dc:creator>Wong Ying Lei</dc:creator>
  <cp:lastModifiedBy>Wong Ying Lei</cp:lastModifiedBy>
  <cp:revision>102</cp:revision>
  <dcterms:created xsi:type="dcterms:W3CDTF">2021-07-03T12:24:01Z</dcterms:created>
  <dcterms:modified xsi:type="dcterms:W3CDTF">2021-08-17T07:54:26Z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0x0101008A2DA73BAA8551419E77B640F39D3F5D</vt:lpwstr>
  </property>
  <property fmtid="{D5CDD505-2E9C-101B-9397-08002B2CF9AE}" pid="3" name="Sensitive Category">
    <vt:lpwstr>2;#Non-Sensitive|a6c191f4-2dd3-46ec-8289-9409bff4fe86</vt:lpwstr>
  </property>
  <property fmtid="{D5CDD505-2E9C-101B-9397-08002B2CF9AE}" pid="4" name="Security Classification">
    <vt:lpwstr>1;#Official Open|2bae7c29-0188-4e7d-8c62-1a438b954f8b</vt:lpwstr>
  </property>
</Properties>
</file>