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1"/>
  </p:notesMasterIdLst>
  <p:handoutMasterIdLst>
    <p:handoutMasterId r:id="rId22"/>
  </p:handoutMasterIdLst>
  <p:sldIdLst>
    <p:sldId id="273" r:id="rId5"/>
    <p:sldId id="257" r:id="rId6"/>
    <p:sldId id="259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75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928303-D1F5-6537-CB73-77AE186C2DBC}" name="Cindy Goh" initials="CG" userId="S::GOHMT@a-star.edu.sg::e28b7351-1398-4779-a358-d50fabdd06c0" providerId="AD"/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16" autoAdjust="0"/>
    <p:restoredTop sz="94648"/>
  </p:normalViewPr>
  <p:slideViewPr>
    <p:cSldViewPr snapToGrid="0">
      <p:cViewPr varScale="1">
        <p:scale>
          <a:sx n="51" d="100"/>
          <a:sy n="51" d="100"/>
        </p:scale>
        <p:origin x="1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E61B18-8457-CC73-1DB3-2A8CC7E6C8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3125" y="-35558"/>
            <a:ext cx="7421068" cy="69291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1517459-E9EC-1CCE-7B87-5571D4F458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17" name="Text Placeholder 24">
            <a:extLst>
              <a:ext uri="{FF2B5EF4-FFF2-40B4-BE49-F238E27FC236}">
                <a16:creationId xmlns:a16="http://schemas.microsoft.com/office/drawing/2014/main" id="{91299144-F78F-3BF9-6228-2102031BE65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 Date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97BCBAD-4F87-078B-69EB-BAD2ECBE62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86C792DD-0FE6-9EF5-0BAD-2295A87A79F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3855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D7287F-8E3E-B07F-8CD9-766BEB2755D7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7" y="3956063"/>
            <a:ext cx="3434439" cy="984885"/>
          </a:xfrm>
        </p:spPr>
        <p:txBody>
          <a:bodyPr/>
          <a:lstStyle/>
          <a:p>
            <a:endParaRPr lang="en-SG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0C66AE-AB61-BFF0-D7BF-E870532CD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9" y="1793942"/>
            <a:ext cx="4059936" cy="1107996"/>
          </a:xfrm>
        </p:spPr>
        <p:txBody>
          <a:bodyPr/>
          <a:lstStyle/>
          <a:p>
            <a:r>
              <a:rPr lang="en-SG" sz="3600" dirty="0"/>
              <a:t>AME/MTC IAF-PP </a:t>
            </a:r>
            <a:br>
              <a:rPr lang="en-SG" sz="3600" dirty="0"/>
            </a:br>
            <a:r>
              <a:rPr lang="en-SG" sz="3600" dirty="0"/>
              <a:t>Final Review (FR)</a:t>
            </a:r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7726959-115B-6194-0399-135DC8124474}"/>
              </a:ext>
            </a:extLst>
          </p:cNvPr>
          <p:cNvSpPr txBox="1">
            <a:spLocks/>
          </p:cNvSpPr>
          <p:nvPr/>
        </p:nvSpPr>
        <p:spPr>
          <a:xfrm>
            <a:off x="334567" y="6365556"/>
            <a:ext cx="3434439" cy="492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1765424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47425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8826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8149794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85316-1D07-B5B9-2C5C-ABA890443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1BA87C-BD4E-2A08-6F11-6B6D9D562DF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20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What worked well in 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?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dirty="0"/>
              <a:t>What would the </a:t>
            </a:r>
            <a:r>
              <a:rPr lang="en-US" altLang="en-US" dirty="0" err="1"/>
              <a:t>programme</a:t>
            </a:r>
            <a:r>
              <a:rPr lang="en-US" altLang="en-US" dirty="0"/>
              <a:t> do differently if given the benefit of hindsight? </a:t>
            </a:r>
            <a:endParaRPr lang="en-US" altLang="en-US" sz="2000" dirty="0"/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4C7E8-0FC1-4020-6CC8-60669881A26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828826" cy="357178"/>
          </a:xfrm>
        </p:spPr>
        <p:txBody>
          <a:bodyPr/>
          <a:lstStyle/>
          <a:p>
            <a:r>
              <a:rPr lang="en-US" dirty="0"/>
              <a:t>Lessons Learned 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0216A1D9-E6DE-EA3D-24A5-B0532BD81B47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61777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F9E9C0-A3FE-6AFD-8104-36099D9FC87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20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What is the next step(s) after this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has ended?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How is the team going to sustain 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post IAF-PP? </a:t>
            </a:r>
            <a:r>
              <a:rPr lang="en-US" altLang="en-US" sz="2000" i="1" dirty="0"/>
              <a:t>e.g. will the institution be funding the next steps or what grant types will the team be applying to?</a:t>
            </a: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21355-C6D7-F276-304B-1BCDBBDCDDE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828826" cy="357178"/>
          </a:xfrm>
        </p:spPr>
        <p:txBody>
          <a:bodyPr/>
          <a:lstStyle/>
          <a:p>
            <a:r>
              <a:rPr lang="en-US" dirty="0"/>
              <a:t>Future Research, Industry Engagement and Funding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AFB508ED-48D5-B0F0-94A3-D08DBCC562D2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71167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AEE050-053B-83D7-1138-E1DB9E60706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18" cy="4800000"/>
          </a:xfrm>
        </p:spPr>
        <p:txBody>
          <a:bodyPr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Applicable for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awarded ≥$10M inclusive overheads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SAB members and their credentials.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SAB re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port should review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programme’s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technical/scientific milestones and industry engagement</a:t>
            </a:r>
            <a:endParaRPr kumimoji="0" lang="en-SG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C965A-C234-A32A-10C6-A7CA0E1142B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88" y="352926"/>
            <a:ext cx="10291644" cy="466526"/>
          </a:xfrm>
        </p:spPr>
        <p:txBody>
          <a:bodyPr/>
          <a:lstStyle/>
          <a:p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Scientific Advisory Board (SAB) 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49292E2-A6AB-5740-2B01-3F04CE75127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06383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C6B8FBA-34E7-7C69-B79A-8EBBE692A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BD0B7B40-383C-B126-8F0C-E9FE351A1A9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5538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9DBE3F-1813-E9E3-72B7-95216016DF1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B188AA86-16AC-08D5-2169-4A37EF586BE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6471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3A4B9-595F-9982-1589-CCDBD4EC0915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/>
              <a:t>OFFICIAL (CLOSED) / SENSTITIVE HIGH (WHEN FILLED)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00C7215-BF0D-BB5B-DD82-5EC86A9A4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737203"/>
              </p:ext>
            </p:extLst>
          </p:nvPr>
        </p:nvGraphicFramePr>
        <p:xfrm>
          <a:off x="432487" y="305569"/>
          <a:ext cx="11327026" cy="5886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313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406713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60663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64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3064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56321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850149"/>
                  </a:ext>
                </a:extLst>
              </a:tr>
              <a:tr h="73553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46591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4333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8884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747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445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91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1" y="855920"/>
            <a:ext cx="5547532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839009"/>
            <a:ext cx="5675869" cy="290308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the key challenges</a:t>
            </a:r>
            <a:r>
              <a:rPr lang="en-US" altLang="en-US" sz="1600" kern="0" dirty="0">
                <a:latin typeface="+mn-lt"/>
              </a:rPr>
              <a:t> and technical issues faced and explain how these were overcome.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742097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6376915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7276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b="1" kern="0" dirty="0">
                <a:solidFill>
                  <a:prstClr val="black"/>
                </a:solidFill>
                <a:cs typeface="Arial" panose="020B0604020202020204" pitchFamily="34" charset="0"/>
              </a:rPr>
              <a:t>Final 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Deliverables achieved: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: 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Final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523612-8C0D-CD11-C501-307E24EB7021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5937B76-93CF-5B31-ABA1-B5F78EA849AC}"/>
              </a:ext>
            </a:extLst>
          </p:cNvPr>
          <p:cNvSpPr txBox="1">
            <a:spLocks/>
          </p:cNvSpPr>
          <p:nvPr/>
        </p:nvSpPr>
        <p:spPr>
          <a:xfrm>
            <a:off x="416689" y="1131589"/>
            <a:ext cx="11358622" cy="3889589"/>
          </a:xfrm>
          <a:prstGeom prst="rect">
            <a:avLst/>
          </a:prstGeom>
        </p:spPr>
        <p:txBody>
          <a:bodyPr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Provide brief descriptions of </a:t>
            </a:r>
            <a:r>
              <a:rPr lang="en-US" altLang="en-US" sz="2000" u="sng" dirty="0">
                <a:latin typeface="+mj-lt"/>
              </a:rPr>
              <a:t>all</a:t>
            </a:r>
            <a:r>
              <a:rPr lang="en-US" altLang="en-US" sz="2000" dirty="0">
                <a:latin typeface="+mj-lt"/>
              </a:rPr>
              <a:t> the industry engagements to date for this </a:t>
            </a:r>
            <a:r>
              <a:rPr lang="en-US" altLang="en-US" sz="2000" dirty="0" err="1">
                <a:latin typeface="+mj-lt"/>
              </a:rPr>
              <a:t>programme</a:t>
            </a:r>
            <a:r>
              <a:rPr lang="en-US" altLang="en-US" sz="2000" dirty="0">
                <a:latin typeface="+mj-lt"/>
              </a:rPr>
              <a:t>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The </a:t>
            </a:r>
            <a:r>
              <a:rPr lang="en-US" altLang="en-US" sz="2000" dirty="0" err="1">
                <a:latin typeface="+mj-lt"/>
              </a:rPr>
              <a:t>programme</a:t>
            </a:r>
            <a:r>
              <a:rPr lang="en-US" altLang="en-US" sz="2000" dirty="0">
                <a:latin typeface="+mj-lt"/>
              </a:rPr>
              <a:t> should clearly specify how value capture will be achieved for Singapore and describe any challenges faced with industry engagement efforts.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For each industry engagement, provide a short summary of the </a:t>
            </a:r>
            <a:r>
              <a:rPr lang="en-US" altLang="en-US" sz="2000" u="sng" dirty="0">
                <a:latin typeface="+mj-lt"/>
              </a:rPr>
              <a:t>outcomes</a:t>
            </a:r>
            <a:r>
              <a:rPr lang="en-US" altLang="en-US" sz="2000" dirty="0">
                <a:latin typeface="+mj-lt"/>
              </a:rPr>
              <a:t>.  This should be in the form of a narrative, </a:t>
            </a:r>
            <a:r>
              <a:rPr lang="en-US" altLang="en-US" sz="2000" dirty="0" err="1">
                <a:latin typeface="+mj-lt"/>
              </a:rPr>
              <a:t>eg</a:t>
            </a:r>
            <a:r>
              <a:rPr lang="en-US" altLang="en-US" sz="2000" dirty="0">
                <a:latin typeface="+mj-lt"/>
              </a:rPr>
              <a:t> “</a:t>
            </a:r>
            <a:r>
              <a:rPr lang="en-US" altLang="en-US" sz="2000" i="1" dirty="0">
                <a:latin typeface="+mj-lt"/>
              </a:rPr>
              <a:t>Using &lt;x&gt; tech, company &lt;y&gt; was able to improve process &lt;z&gt;, increasing the yield by &lt;%&gt;</a:t>
            </a:r>
            <a:r>
              <a:rPr lang="en-US" altLang="en-US" sz="2000" dirty="0">
                <a:latin typeface="+mj-lt"/>
              </a:rPr>
              <a:t>”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9C0B03CD-236A-EA1E-ACB5-23AC748F148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870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64243"/>
              </p:ext>
            </p:extLst>
          </p:nvPr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11419"/>
              </p:ext>
            </p:extLst>
          </p:nvPr>
        </p:nvGraphicFramePr>
        <p:xfrm>
          <a:off x="416690" y="1131272"/>
          <a:ext cx="11358620" cy="370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15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2663566280"/>
                    </a:ext>
                  </a:extLst>
                </a:gridCol>
                <a:gridCol w="2837787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25866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Estimated timeline for execution of agreement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262525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  <a:endParaRPr lang="en-SG" sz="1600" i="1" strike="sngStrike" dirty="0">
                        <a:solidFill>
                          <a:srgbClr val="0070C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565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054" y="5068806"/>
            <a:ext cx="682016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Props1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71</TotalTime>
  <Words>892</Words>
  <Application>Microsoft Office PowerPoint</Application>
  <PresentationFormat>Widescreen</PresentationFormat>
  <Paragraphs>207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AME/MTC IAF-PP  Final Review (FR)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15</cp:revision>
  <dcterms:created xsi:type="dcterms:W3CDTF">2025-03-28T03:52:23Z</dcterms:created>
  <dcterms:modified xsi:type="dcterms:W3CDTF">2025-10-17T03:36:42Z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