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5" r:id="rId5"/>
    <p:sldId id="273" r:id="rId6"/>
    <p:sldId id="266" r:id="rId7"/>
    <p:sldId id="267" r:id="rId8"/>
    <p:sldId id="274" r:id="rId9"/>
    <p:sldId id="268" r:id="rId10"/>
    <p:sldId id="269" r:id="rId11"/>
    <p:sldId id="276" r:id="rId12"/>
    <p:sldId id="270" r:id="rId13"/>
    <p:sldId id="275" r:id="rId14"/>
    <p:sldId id="272" r:id="rId15"/>
    <p:sldId id="271" r:id="rId1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 Soo" initials="ES" lastIdx="3" clrIdx="0">
    <p:extLst>
      <p:ext uri="{19B8F6BF-5375-455C-9EA6-DF929625EA0E}">
        <p15:presenceInfo xmlns:p15="http://schemas.microsoft.com/office/powerpoint/2012/main" userId="S-1-5-21-4211029173-3255825636-1277964214-1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g Hui Jun" userId="0492f20b-fe3f-4213-8f6f-e360b85e2c03" providerId="ADAL" clId="{2A764F9B-592C-46CA-9E9E-D6BB09C7651A}"/>
    <pc:docChg chg="modSld">
      <pc:chgData name="Ding Hui Jun" userId="0492f20b-fe3f-4213-8f6f-e360b85e2c03" providerId="ADAL" clId="{2A764F9B-592C-46CA-9E9E-D6BB09C7651A}" dt="2024-10-01T03:14:42.057" v="4" actId="13926"/>
      <pc:docMkLst>
        <pc:docMk/>
      </pc:docMkLst>
      <pc:sldChg chg="modSp mod">
        <pc:chgData name="Ding Hui Jun" userId="0492f20b-fe3f-4213-8f6f-e360b85e2c03" providerId="ADAL" clId="{2A764F9B-592C-46CA-9E9E-D6BB09C7651A}" dt="2024-10-01T03:14:42.057" v="4" actId="13926"/>
        <pc:sldMkLst>
          <pc:docMk/>
          <pc:sldMk cId="2720969419" sldId="267"/>
        </pc:sldMkLst>
        <pc:spChg chg="mod">
          <ac:chgData name="Ding Hui Jun" userId="0492f20b-fe3f-4213-8f6f-e360b85e2c03" providerId="ADAL" clId="{2A764F9B-592C-46CA-9E9E-D6BB09C7651A}" dt="2024-10-01T03:14:42.057" v="4" actId="13926"/>
          <ac:spMkLst>
            <pc:docMk/>
            <pc:sldMk cId="2720969419" sldId="267"/>
            <ac:spMk id="3" creationId="{00000000-0000-0000-0000-000000000000}"/>
          </ac:spMkLst>
        </pc:spChg>
      </pc:sldChg>
      <pc:sldChg chg="modSp mod">
        <pc:chgData name="Ding Hui Jun" userId="0492f20b-fe3f-4213-8f6f-e360b85e2c03" providerId="ADAL" clId="{2A764F9B-592C-46CA-9E9E-D6BB09C7651A}" dt="2024-10-01T03:14:38.975" v="3" actId="13926"/>
        <pc:sldMkLst>
          <pc:docMk/>
          <pc:sldMk cId="1143454355" sldId="268"/>
        </pc:sldMkLst>
        <pc:spChg chg="mod">
          <ac:chgData name="Ding Hui Jun" userId="0492f20b-fe3f-4213-8f6f-e360b85e2c03" providerId="ADAL" clId="{2A764F9B-592C-46CA-9E9E-D6BB09C7651A}" dt="2024-10-01T03:14:38.975" v="3" actId="13926"/>
          <ac:spMkLst>
            <pc:docMk/>
            <pc:sldMk cId="1143454355" sldId="268"/>
            <ac:spMk id="3" creationId="{00000000-0000-0000-0000-000000000000}"/>
          </ac:spMkLst>
        </pc:spChg>
      </pc:sldChg>
      <pc:sldChg chg="modSp mod">
        <pc:chgData name="Ding Hui Jun" userId="0492f20b-fe3f-4213-8f6f-e360b85e2c03" providerId="ADAL" clId="{2A764F9B-592C-46CA-9E9E-D6BB09C7651A}" dt="2024-10-01T03:14:29.444" v="0" actId="13926"/>
        <pc:sldMkLst>
          <pc:docMk/>
          <pc:sldMk cId="2829616757" sldId="271"/>
        </pc:sldMkLst>
        <pc:graphicFrameChg chg="modGraphic">
          <ac:chgData name="Ding Hui Jun" userId="0492f20b-fe3f-4213-8f6f-e360b85e2c03" providerId="ADAL" clId="{2A764F9B-592C-46CA-9E9E-D6BB09C7651A}" dt="2024-10-01T03:14:29.444" v="0" actId="13926"/>
          <ac:graphicFrameMkLst>
            <pc:docMk/>
            <pc:sldMk cId="2829616757" sldId="271"/>
            <ac:graphicFrameMk id="5" creationId="{00000000-0000-0000-0000-000000000000}"/>
          </ac:graphicFrameMkLst>
        </pc:graphicFrameChg>
      </pc:sldChg>
      <pc:sldChg chg="modSp mod">
        <pc:chgData name="Ding Hui Jun" userId="0492f20b-fe3f-4213-8f6f-e360b85e2c03" providerId="ADAL" clId="{2A764F9B-592C-46CA-9E9E-D6BB09C7651A}" dt="2024-10-01T03:14:34.990" v="2" actId="13926"/>
        <pc:sldMkLst>
          <pc:docMk/>
          <pc:sldMk cId="2306774611" sldId="276"/>
        </pc:sldMkLst>
        <pc:spChg chg="mod">
          <ac:chgData name="Ding Hui Jun" userId="0492f20b-fe3f-4213-8f6f-e360b85e2c03" providerId="ADAL" clId="{2A764F9B-592C-46CA-9E9E-D6BB09C7651A}" dt="2024-10-01T03:14:34.990" v="2" actId="13926"/>
          <ac:spMkLst>
            <pc:docMk/>
            <pc:sldMk cId="2306774611" sldId="276"/>
            <ac:spMk id="2" creationId="{D3C4F503-297A-7C0A-1B4D-A3D19C6E3887}"/>
          </ac:spMkLst>
        </pc:spChg>
        <pc:spChg chg="mod">
          <ac:chgData name="Ding Hui Jun" userId="0492f20b-fe3f-4213-8f6f-e360b85e2c03" providerId="ADAL" clId="{2A764F9B-592C-46CA-9E9E-D6BB09C7651A}" dt="2024-10-01T03:14:32.963" v="1" actId="13926"/>
          <ac:spMkLst>
            <pc:docMk/>
            <pc:sldMk cId="2306774611" sldId="276"/>
            <ac:spMk id="3" creationId="{F47E84B8-475F-5B92-0A56-26C0B5C7F6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9534D-3778-4B9B-8322-433DD2A68722}" type="doc">
      <dgm:prSet loTypeId="urn:microsoft.com/office/officeart/2005/8/layout/chevron1" loCatId="process" qsTypeId="urn:microsoft.com/office/officeart/2005/8/quickstyle/simple1" qsCatId="simple" csTypeId="urn:microsoft.com/office/officeart/2005/8/colors/colorful4" csCatId="colorful" phldr="1"/>
      <dgm:spPr/>
    </dgm:pt>
    <dgm:pt modelId="{F7BD9C9F-EFBE-4AA8-BB42-34D4800DFFA5}">
      <dgm:prSet phldrT="[Text]"/>
      <dgm:spPr/>
      <dgm:t>
        <a:bodyPr/>
        <a:lstStyle/>
        <a:p>
          <a:pPr>
            <a:buFont typeface="Arial" panose="020B0604020202020204" pitchFamily="34" charset="0"/>
            <a:buChar char="•"/>
          </a:pPr>
          <a:r>
            <a:rPr lang="en-US" dirty="0"/>
            <a:t>Analyze key achievements of main competitors (academic/industry)</a:t>
          </a:r>
          <a:endParaRPr lang="en-SG" dirty="0"/>
        </a:p>
      </dgm:t>
    </dgm:pt>
    <dgm:pt modelId="{2EF9BF69-A274-445E-B082-CA08AEF87EFA}" type="parTrans" cxnId="{6C217E07-8282-4EEC-A8F2-11929BFDB5D6}">
      <dgm:prSet/>
      <dgm:spPr/>
      <dgm:t>
        <a:bodyPr/>
        <a:lstStyle/>
        <a:p>
          <a:endParaRPr lang="en-SG"/>
        </a:p>
      </dgm:t>
    </dgm:pt>
    <dgm:pt modelId="{5D637E86-EDC8-4469-9F75-E098F3E27E29}" type="sibTrans" cxnId="{6C217E07-8282-4EEC-A8F2-11929BFDB5D6}">
      <dgm:prSet/>
      <dgm:spPr/>
      <dgm:t>
        <a:bodyPr/>
        <a:lstStyle/>
        <a:p>
          <a:endParaRPr lang="en-SG"/>
        </a:p>
      </dgm:t>
    </dgm:pt>
    <dgm:pt modelId="{5A87318F-1534-4F05-ABB9-CB6FBA9A4A83}">
      <dgm:prSet phldrT="[Text]"/>
      <dgm:spPr/>
      <dgm:t>
        <a:bodyPr/>
        <a:lstStyle/>
        <a:p>
          <a:r>
            <a:rPr lang="en-US" dirty="0"/>
            <a:t>Project competitors’ targets within the next 3-5 years </a:t>
          </a:r>
          <a:endParaRPr lang="en-SG" dirty="0"/>
        </a:p>
      </dgm:t>
    </dgm:pt>
    <dgm:pt modelId="{00251787-1544-4179-9B30-B1E651AFECCB}" type="parTrans" cxnId="{7E87935C-4387-4BD0-B9F8-DD3C39045D55}">
      <dgm:prSet/>
      <dgm:spPr/>
      <dgm:t>
        <a:bodyPr/>
        <a:lstStyle/>
        <a:p>
          <a:endParaRPr lang="en-SG"/>
        </a:p>
      </dgm:t>
    </dgm:pt>
    <dgm:pt modelId="{678C311C-0011-4ED5-9DFE-19A2514664DE}" type="sibTrans" cxnId="{7E87935C-4387-4BD0-B9F8-DD3C39045D55}">
      <dgm:prSet/>
      <dgm:spPr/>
      <dgm:t>
        <a:bodyPr/>
        <a:lstStyle/>
        <a:p>
          <a:endParaRPr lang="en-SG"/>
        </a:p>
      </dgm:t>
    </dgm:pt>
    <dgm:pt modelId="{1F8D3988-C7A5-46C8-BE7A-AD0D85FF3683}">
      <dgm:prSet phldrT="[Text]"/>
      <dgm:spPr/>
      <dgm:t>
        <a:bodyPr/>
        <a:lstStyle/>
        <a:p>
          <a:r>
            <a:rPr lang="en-US" dirty="0"/>
            <a:t>Compare proposed targets with those of the competitors </a:t>
          </a:r>
          <a:endParaRPr lang="en-SG" dirty="0"/>
        </a:p>
      </dgm:t>
    </dgm:pt>
    <dgm:pt modelId="{68BEFAA3-8847-400F-9289-EDF8A9CE16FB}" type="parTrans" cxnId="{020EB900-FEDA-4BBF-9DC3-8737D5261A55}">
      <dgm:prSet/>
      <dgm:spPr/>
      <dgm:t>
        <a:bodyPr/>
        <a:lstStyle/>
        <a:p>
          <a:endParaRPr lang="en-SG"/>
        </a:p>
      </dgm:t>
    </dgm:pt>
    <dgm:pt modelId="{8285A5B1-9C88-4C22-A62B-61CD1926EC22}" type="sibTrans" cxnId="{020EB900-FEDA-4BBF-9DC3-8737D5261A55}">
      <dgm:prSet/>
      <dgm:spPr/>
      <dgm:t>
        <a:bodyPr/>
        <a:lstStyle/>
        <a:p>
          <a:endParaRPr lang="en-SG"/>
        </a:p>
      </dgm:t>
    </dgm:pt>
    <dgm:pt modelId="{5A126071-D0E1-4A9C-8366-5E9010905453}" type="pres">
      <dgm:prSet presAssocID="{15E9534D-3778-4B9B-8322-433DD2A68722}" presName="Name0" presStyleCnt="0">
        <dgm:presLayoutVars>
          <dgm:dir/>
          <dgm:animLvl val="lvl"/>
          <dgm:resizeHandles val="exact"/>
        </dgm:presLayoutVars>
      </dgm:prSet>
      <dgm:spPr/>
    </dgm:pt>
    <dgm:pt modelId="{AF09DC7E-D6C2-4414-97E4-1E03EC0E081C}" type="pres">
      <dgm:prSet presAssocID="{F7BD9C9F-EFBE-4AA8-BB42-34D4800DFFA5}" presName="parTxOnly" presStyleLbl="node1" presStyleIdx="0" presStyleCnt="3">
        <dgm:presLayoutVars>
          <dgm:chMax val="0"/>
          <dgm:chPref val="0"/>
          <dgm:bulletEnabled val="1"/>
        </dgm:presLayoutVars>
      </dgm:prSet>
      <dgm:spPr/>
    </dgm:pt>
    <dgm:pt modelId="{D327B54A-1865-4F1E-9F35-21258B11CFEB}" type="pres">
      <dgm:prSet presAssocID="{5D637E86-EDC8-4469-9F75-E098F3E27E29}" presName="parTxOnlySpace" presStyleCnt="0"/>
      <dgm:spPr/>
    </dgm:pt>
    <dgm:pt modelId="{485CABF3-3992-4386-B92C-FE1DA7792E93}" type="pres">
      <dgm:prSet presAssocID="{5A87318F-1534-4F05-ABB9-CB6FBA9A4A83}" presName="parTxOnly" presStyleLbl="node1" presStyleIdx="1" presStyleCnt="3">
        <dgm:presLayoutVars>
          <dgm:chMax val="0"/>
          <dgm:chPref val="0"/>
          <dgm:bulletEnabled val="1"/>
        </dgm:presLayoutVars>
      </dgm:prSet>
      <dgm:spPr/>
    </dgm:pt>
    <dgm:pt modelId="{D6B14CCD-C4F5-4482-9D42-6507EF35E2DF}" type="pres">
      <dgm:prSet presAssocID="{678C311C-0011-4ED5-9DFE-19A2514664DE}" presName="parTxOnlySpace" presStyleCnt="0"/>
      <dgm:spPr/>
    </dgm:pt>
    <dgm:pt modelId="{8A03C1D6-20BC-4717-BA13-D509D80A8BE4}" type="pres">
      <dgm:prSet presAssocID="{1F8D3988-C7A5-46C8-BE7A-AD0D85FF3683}" presName="parTxOnly" presStyleLbl="node1" presStyleIdx="2" presStyleCnt="3">
        <dgm:presLayoutVars>
          <dgm:chMax val="0"/>
          <dgm:chPref val="0"/>
          <dgm:bulletEnabled val="1"/>
        </dgm:presLayoutVars>
      </dgm:prSet>
      <dgm:spPr/>
    </dgm:pt>
  </dgm:ptLst>
  <dgm:cxnLst>
    <dgm:cxn modelId="{020EB900-FEDA-4BBF-9DC3-8737D5261A55}" srcId="{15E9534D-3778-4B9B-8322-433DD2A68722}" destId="{1F8D3988-C7A5-46C8-BE7A-AD0D85FF3683}" srcOrd="2" destOrd="0" parTransId="{68BEFAA3-8847-400F-9289-EDF8A9CE16FB}" sibTransId="{8285A5B1-9C88-4C22-A62B-61CD1926EC22}"/>
    <dgm:cxn modelId="{6C217E07-8282-4EEC-A8F2-11929BFDB5D6}" srcId="{15E9534D-3778-4B9B-8322-433DD2A68722}" destId="{F7BD9C9F-EFBE-4AA8-BB42-34D4800DFFA5}" srcOrd="0" destOrd="0" parTransId="{2EF9BF69-A274-445E-B082-CA08AEF87EFA}" sibTransId="{5D637E86-EDC8-4469-9F75-E098F3E27E29}"/>
    <dgm:cxn modelId="{DE7EE629-69D2-4BE1-9945-146DDDC216EC}" type="presOf" srcId="{F7BD9C9F-EFBE-4AA8-BB42-34D4800DFFA5}" destId="{AF09DC7E-D6C2-4414-97E4-1E03EC0E081C}" srcOrd="0" destOrd="0" presId="urn:microsoft.com/office/officeart/2005/8/layout/chevron1"/>
    <dgm:cxn modelId="{7E87935C-4387-4BD0-B9F8-DD3C39045D55}" srcId="{15E9534D-3778-4B9B-8322-433DD2A68722}" destId="{5A87318F-1534-4F05-ABB9-CB6FBA9A4A83}" srcOrd="1" destOrd="0" parTransId="{00251787-1544-4179-9B30-B1E651AFECCB}" sibTransId="{678C311C-0011-4ED5-9DFE-19A2514664DE}"/>
    <dgm:cxn modelId="{AAFB6A8B-B552-4034-AEE6-74160D4B6BB6}" type="presOf" srcId="{1F8D3988-C7A5-46C8-BE7A-AD0D85FF3683}" destId="{8A03C1D6-20BC-4717-BA13-D509D80A8BE4}" srcOrd="0" destOrd="0" presId="urn:microsoft.com/office/officeart/2005/8/layout/chevron1"/>
    <dgm:cxn modelId="{2BFDFAAC-B32F-4117-B5A4-EDE8F900449C}" type="presOf" srcId="{5A87318F-1534-4F05-ABB9-CB6FBA9A4A83}" destId="{485CABF3-3992-4386-B92C-FE1DA7792E93}" srcOrd="0" destOrd="0" presId="urn:microsoft.com/office/officeart/2005/8/layout/chevron1"/>
    <dgm:cxn modelId="{3CBD66FD-F532-4D8F-9DF0-D59F392F06A4}" type="presOf" srcId="{15E9534D-3778-4B9B-8322-433DD2A68722}" destId="{5A126071-D0E1-4A9C-8366-5E9010905453}" srcOrd="0" destOrd="0" presId="urn:microsoft.com/office/officeart/2005/8/layout/chevron1"/>
    <dgm:cxn modelId="{95C1CD76-67F8-4AC9-8814-14097D8842F6}" type="presParOf" srcId="{5A126071-D0E1-4A9C-8366-5E9010905453}" destId="{AF09DC7E-D6C2-4414-97E4-1E03EC0E081C}" srcOrd="0" destOrd="0" presId="urn:microsoft.com/office/officeart/2005/8/layout/chevron1"/>
    <dgm:cxn modelId="{6122A00B-0FEC-48E4-84CF-4B1885976542}" type="presParOf" srcId="{5A126071-D0E1-4A9C-8366-5E9010905453}" destId="{D327B54A-1865-4F1E-9F35-21258B11CFEB}" srcOrd="1" destOrd="0" presId="urn:microsoft.com/office/officeart/2005/8/layout/chevron1"/>
    <dgm:cxn modelId="{A8F874D7-A0B4-49B1-B513-B648E13E24A3}" type="presParOf" srcId="{5A126071-D0E1-4A9C-8366-5E9010905453}" destId="{485CABF3-3992-4386-B92C-FE1DA7792E93}" srcOrd="2" destOrd="0" presId="urn:microsoft.com/office/officeart/2005/8/layout/chevron1"/>
    <dgm:cxn modelId="{C019D52F-A05C-4FE6-85EC-E2F78F607AC1}" type="presParOf" srcId="{5A126071-D0E1-4A9C-8366-5E9010905453}" destId="{D6B14CCD-C4F5-4482-9D42-6507EF35E2DF}" srcOrd="3" destOrd="0" presId="urn:microsoft.com/office/officeart/2005/8/layout/chevron1"/>
    <dgm:cxn modelId="{ED4A64A8-20E7-4002-911B-FE41AEA5A669}" type="presParOf" srcId="{5A126071-D0E1-4A9C-8366-5E9010905453}" destId="{8A03C1D6-20BC-4717-BA13-D509D80A8BE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DC7E-D6C2-4414-97E4-1E03EC0E081C}">
      <dsp:nvSpPr>
        <dsp:cNvPr id="0" name=""/>
        <dsp:cNvSpPr/>
      </dsp:nvSpPr>
      <dsp:spPr>
        <a:xfrm>
          <a:off x="1785" y="292794"/>
          <a:ext cx="2175867" cy="87034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kern="1200" dirty="0"/>
            <a:t>Analyze key achievements of main competitors (academic/industry)</a:t>
          </a:r>
          <a:endParaRPr lang="en-SG" sz="1100" kern="1200" dirty="0"/>
        </a:p>
      </dsp:txBody>
      <dsp:txXfrm>
        <a:off x="436958" y="292794"/>
        <a:ext cx="1305521" cy="870346"/>
      </dsp:txXfrm>
    </dsp:sp>
    <dsp:sp modelId="{485CABF3-3992-4386-B92C-FE1DA7792E93}">
      <dsp:nvSpPr>
        <dsp:cNvPr id="0" name=""/>
        <dsp:cNvSpPr/>
      </dsp:nvSpPr>
      <dsp:spPr>
        <a:xfrm>
          <a:off x="1960066" y="292794"/>
          <a:ext cx="2175867" cy="870346"/>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Project competitors’ targets within the next 3-5 years </a:t>
          </a:r>
          <a:endParaRPr lang="en-SG" sz="1100" kern="1200" dirty="0"/>
        </a:p>
      </dsp:txBody>
      <dsp:txXfrm>
        <a:off x="2395239" y="292794"/>
        <a:ext cx="1305521" cy="870346"/>
      </dsp:txXfrm>
    </dsp:sp>
    <dsp:sp modelId="{8A03C1D6-20BC-4717-BA13-D509D80A8BE4}">
      <dsp:nvSpPr>
        <dsp:cNvPr id="0" name=""/>
        <dsp:cNvSpPr/>
      </dsp:nvSpPr>
      <dsp:spPr>
        <a:xfrm>
          <a:off x="3918346" y="292794"/>
          <a:ext cx="2175867" cy="870346"/>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Compare proposed targets with those of the competitors </a:t>
          </a:r>
          <a:endParaRPr lang="en-SG" sz="1100" kern="1200" dirty="0"/>
        </a:p>
      </dsp:txBody>
      <dsp:txXfrm>
        <a:off x="4353519" y="292794"/>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E4871-9077-452B-9846-2BC9B2C3DDDA}" type="datetimeFigureOut">
              <a:rPr lang="en-SG" smtClean="0"/>
              <a:t>1/10/2024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B0E60-72CF-44F8-A1C1-113DFB65E03A}" type="slidenum">
              <a:rPr lang="en-SG" smtClean="0"/>
              <a:t>‹#›</a:t>
            </a:fld>
            <a:endParaRPr lang="en-SG"/>
          </a:p>
        </p:txBody>
      </p:sp>
    </p:spTree>
    <p:extLst>
      <p:ext uri="{BB962C8B-B14F-4D97-AF65-F5344CB8AC3E}">
        <p14:creationId xmlns:p14="http://schemas.microsoft.com/office/powerpoint/2010/main" val="347307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Lead PI will be the overall lead in the conduct of the Research from the Host Institution. Lead PI will be responsible for coordinating research activities carried by research team and all progress reporting of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on behalf of the research team.</a:t>
            </a:r>
          </a:p>
          <a:p>
            <a:r>
              <a:rPr lang="en-US" sz="1200" kern="1200" dirty="0">
                <a:solidFill>
                  <a:schemeClr val="tx1"/>
                </a:solidFill>
                <a:effectLst/>
                <a:latin typeface="+mn-lt"/>
                <a:ea typeface="+mn-ea"/>
                <a:cs typeface="+mn-cs"/>
              </a:rPr>
              <a:t> </a:t>
            </a:r>
          </a:p>
          <a:p>
            <a:pPr lvl="0"/>
            <a:r>
              <a:rPr lang="en-US" sz="1200" i="0" kern="1200" dirty="0">
                <a:solidFill>
                  <a:schemeClr val="tx1"/>
                </a:solidFill>
                <a:effectLst/>
                <a:latin typeface="+mn-lt"/>
                <a:ea typeface="+mn-ea"/>
                <a:cs typeface="+mn-cs"/>
              </a:rPr>
              <a:t>The Team PI(s) will be the representative leading the conduct of the Research at the Partner Institution.</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The Co-I(s) will be the Research personnel identified as Co-Investigators from either the Host or Partner Institution.</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Collaborator(s) refers to any company, institution, incorporated body or other industry or academic collaborator, who are engaged in the research in collaboration with the Lead PI, Team PIs or Co-Is.</a:t>
            </a:r>
            <a:endParaRPr lang="en-US" dirty="0"/>
          </a:p>
        </p:txBody>
      </p:sp>
      <p:sp>
        <p:nvSpPr>
          <p:cNvPr id="4" name="Slide Number Placeholder 3"/>
          <p:cNvSpPr>
            <a:spLocks noGrp="1"/>
          </p:cNvSpPr>
          <p:nvPr>
            <p:ph type="sldNum" sz="quarter" idx="10"/>
          </p:nvPr>
        </p:nvSpPr>
        <p:spPr/>
        <p:txBody>
          <a:bodyPr/>
          <a:lstStyle/>
          <a:p>
            <a:fld id="{8CDB0E60-72CF-44F8-A1C1-113DFB65E03A}" type="slidenum">
              <a:rPr lang="en-SG" smtClean="0"/>
              <a:t>1</a:t>
            </a:fld>
            <a:endParaRPr lang="en-SG"/>
          </a:p>
        </p:txBody>
      </p:sp>
    </p:spTree>
    <p:extLst>
      <p:ext uri="{BB962C8B-B14F-4D97-AF65-F5344CB8AC3E}">
        <p14:creationId xmlns:p14="http://schemas.microsoft.com/office/powerpoint/2010/main" val="2956578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860035" y="1288844"/>
            <a:ext cx="4032449" cy="1683533"/>
          </a:xfrm>
        </p:spPr>
        <p:txBody>
          <a:bodyPr anchor="t">
            <a:noAutofit/>
          </a:bodyPr>
          <a:lstStyle>
            <a:lvl1pPr algn="l">
              <a:lnSpc>
                <a:spcPct val="90000"/>
              </a:lnSpc>
              <a:defRPr sz="1631"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4860035" y="4515969"/>
            <a:ext cx="1751689" cy="288032"/>
          </a:xfrm>
        </p:spPr>
        <p:txBody>
          <a:bodyPr>
            <a:normAutofit/>
          </a:bodyPr>
          <a:lstStyle>
            <a:lvl1pPr marL="0" indent="0" algn="l">
              <a:buNone/>
              <a:defRPr sz="591">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4860033" y="3459891"/>
            <a:ext cx="4032448" cy="478800"/>
          </a:xfrm>
        </p:spPr>
        <p:txBody>
          <a:bodyPr>
            <a:normAutofit/>
          </a:bodyPr>
          <a:lstStyle>
            <a:lvl1pPr marL="0" indent="0" algn="l">
              <a:buNone/>
              <a:defRPr sz="788"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4860033" y="3219826"/>
            <a:ext cx="4032448" cy="288701"/>
          </a:xfrm>
        </p:spPr>
        <p:txBody>
          <a:bodyPr>
            <a:normAutofit/>
          </a:bodyPr>
          <a:lstStyle>
            <a:lvl1pPr marL="0" indent="0" algn="l">
              <a:buNone/>
              <a:defRPr sz="9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4860033" y="3952696"/>
            <a:ext cx="4032448" cy="561947"/>
          </a:xfrm>
        </p:spPr>
        <p:txBody>
          <a:bodyPr>
            <a:normAutofit/>
          </a:bodyPr>
          <a:lstStyle>
            <a:lvl1pPr marL="0" indent="0" algn="l">
              <a:buNone/>
              <a:defRPr sz="788"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471716" y="616857"/>
            <a:ext cx="184731" cy="248209"/>
          </a:xfrm>
          <a:prstGeom prst="rect">
            <a:avLst/>
          </a:prstGeom>
          <a:noFill/>
        </p:spPr>
        <p:txBody>
          <a:bodyPr wrap="none" rtlCol="0">
            <a:spAutoFit/>
          </a:bodyPr>
          <a:lstStyle/>
          <a:p>
            <a:endParaRPr lang="en-US" sz="1013" dirty="0"/>
          </a:p>
        </p:txBody>
      </p:sp>
    </p:spTree>
    <p:extLst>
      <p:ext uri="{BB962C8B-B14F-4D97-AF65-F5344CB8AC3E}">
        <p14:creationId xmlns:p14="http://schemas.microsoft.com/office/powerpoint/2010/main" val="105759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07" userDrawn="1">
          <p15:clr>
            <a:srgbClr val="FBAE40"/>
          </p15:clr>
        </p15:guide>
        <p15:guide id="4" orient="horz" pos="2279" userDrawn="1">
          <p15:clr>
            <a:srgbClr val="FBAE40"/>
          </p15:clr>
        </p15:guide>
        <p15:guide id="5" pos="7379" userDrawn="1">
          <p15:clr>
            <a:srgbClr val="FBAE40"/>
          </p15:clr>
        </p15:guide>
        <p15:guide id="6" pos="3984" userDrawn="1">
          <p15:clr>
            <a:srgbClr val="FBAE40"/>
          </p15:clr>
        </p15:guide>
        <p15:guide id="10" orient="horz" pos="49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4660761" y="1995688"/>
            <a:ext cx="1213537" cy="300082"/>
          </a:xfrm>
          <a:prstGeom prst="rect">
            <a:avLst/>
          </a:prstGeom>
        </p:spPr>
        <p:txBody>
          <a:bodyPr wrap="none">
            <a:spAutoFit/>
          </a:bodyPr>
          <a:lstStyle/>
          <a:p>
            <a:pPr algn="l"/>
            <a:r>
              <a:rPr lang="en-US" sz="135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4711580" y="2836935"/>
            <a:ext cx="870751" cy="187615"/>
          </a:xfrm>
          <a:prstGeom prst="rect">
            <a:avLst/>
          </a:prstGeom>
        </p:spPr>
        <p:txBody>
          <a:bodyPr wrap="none">
            <a:spAutoFit/>
          </a:bodyPr>
          <a:lstStyle/>
          <a:p>
            <a:pPr algn="l"/>
            <a:r>
              <a:rPr lang="en-US" sz="619"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4788025" y="2787774"/>
            <a:ext cx="1800200"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16020" y="407960"/>
            <a:ext cx="1728191" cy="545595"/>
          </a:xfrm>
          <a:prstGeom prst="rect">
            <a:avLst/>
          </a:prstGeom>
        </p:spPr>
      </p:pic>
    </p:spTree>
    <p:extLst>
      <p:ext uri="{BB962C8B-B14F-4D97-AF65-F5344CB8AC3E}">
        <p14:creationId xmlns:p14="http://schemas.microsoft.com/office/powerpoint/2010/main" val="419706085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78781618-A45D-45FC-A9D5-4C6E7E8B5340}" type="datetime1">
              <a:rPr lang="en-SG" smtClean="0">
                <a:solidFill>
                  <a:prstClr val="black">
                    <a:tint val="75000"/>
                  </a:prstClr>
                </a:solidFill>
              </a:rPr>
              <a:t>1/10/2024</a:t>
            </a:fld>
            <a:endParaRPr lang="en-SG">
              <a:solidFill>
                <a:prstClr val="black">
                  <a:tint val="75000"/>
                </a:prstClr>
              </a:solidFill>
            </a:endParaRPr>
          </a:p>
        </p:txBody>
      </p:sp>
      <p:sp>
        <p:nvSpPr>
          <p:cNvPr id="5" name="Footer Placeholder 4"/>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8328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FDE485E9-7CB7-4DCF-971C-9FC9DD3D3BAA}" type="datetime1">
              <a:rPr lang="en-SG" smtClean="0">
                <a:solidFill>
                  <a:prstClr val="black">
                    <a:tint val="75000"/>
                  </a:prstClr>
                </a:solidFill>
              </a:rPr>
              <a:t>1/10/2024</a:t>
            </a:fld>
            <a:endParaRPr lang="en-SG">
              <a:solidFill>
                <a:prstClr val="black">
                  <a:tint val="75000"/>
                </a:prstClr>
              </a:solidFill>
            </a:endParaRPr>
          </a:p>
        </p:txBody>
      </p:sp>
      <p:sp>
        <p:nvSpPr>
          <p:cNvPr id="4" name="Footer Placeholder 3"/>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p:cNvSpPr>
            <a:spLocks noGrp="1"/>
          </p:cNvSpPr>
          <p:nvPr>
            <p:ph type="sldNum" sz="quarter" idx="12"/>
          </p:nvPr>
        </p:nvSpPr>
        <p:spPr/>
        <p:txBody>
          <a:bodyPr/>
          <a:lstStyle/>
          <a:p>
            <a:fld id="{BC967547-7B0C-4E55-AE46-8B4D62E8AA32}"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742580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3498"/>
            <a:ext cx="8229600" cy="648000"/>
          </a:xfrm>
        </p:spPr>
        <p:txBody>
          <a:bodyPr>
            <a:normAutofit/>
          </a:bodyPr>
          <a:lstStyle>
            <a:lvl1pPr algn="l">
              <a:defRPr sz="1575" baseline="0">
                <a:solidFill>
                  <a:srgbClr val="1E00AA"/>
                </a:solidFill>
                <a:latin typeface="Arial" panose="020B0604020202020204" pitchFamily="34" charset="0"/>
                <a:cs typeface="Arial" panose="020B0604020202020204" pitchFamily="34" charset="0"/>
              </a:defRPr>
            </a:lvl1pPr>
          </a:lstStyle>
          <a:p>
            <a:r>
              <a:rPr lang="en-US" dirty="0"/>
              <a:t>Content in Arial bold </a:t>
            </a:r>
            <a:r>
              <a:rPr lang="en-US"/>
              <a:t>size 28, </a:t>
            </a:r>
            <a:r>
              <a:rPr lang="en-US" dirty="0"/>
              <a:t>left aligned</a:t>
            </a:r>
            <a:endParaRPr lang="en-GB" dirty="0"/>
          </a:p>
        </p:txBody>
      </p:sp>
      <p:pic>
        <p:nvPicPr>
          <p:cNvPr id="11"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314" y="3381840"/>
            <a:ext cx="1207391" cy="9415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evonne-lim\Desktop\graphic elem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539554" y="1003280"/>
            <a:ext cx="1207391" cy="941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1403350" y="1491631"/>
            <a:ext cx="5029200" cy="274320"/>
          </a:xfrm>
        </p:spPr>
        <p:txBody>
          <a:bodyPr>
            <a:normAutofit/>
          </a:bodyPr>
          <a:lstStyle>
            <a:lvl1pPr marL="0" indent="0">
              <a:buNone/>
              <a:defRPr sz="1013" b="1" baseline="0">
                <a:solidFill>
                  <a:srgbClr val="000FA5"/>
                </a:solidFill>
              </a:defRPr>
            </a:lvl1pPr>
          </a:lstStyle>
          <a:p>
            <a:pPr lvl="0"/>
            <a:r>
              <a:rPr lang="en-US"/>
              <a:t>Section One Header</a:t>
            </a:r>
          </a:p>
        </p:txBody>
      </p:sp>
      <p:sp>
        <p:nvSpPr>
          <p:cNvPr id="8" name="Text Placeholder 7"/>
          <p:cNvSpPr>
            <a:spLocks noGrp="1"/>
          </p:cNvSpPr>
          <p:nvPr>
            <p:ph type="body" sz="quarter" idx="14" hasCustomPrompt="1"/>
          </p:nvPr>
        </p:nvSpPr>
        <p:spPr>
          <a:xfrm>
            <a:off x="1403350" y="1987209"/>
            <a:ext cx="5029200" cy="274320"/>
          </a:xfrm>
        </p:spPr>
        <p:txBody>
          <a:bodyPr>
            <a:normAutofit/>
          </a:bodyPr>
          <a:lstStyle>
            <a:lvl1pPr marL="0" indent="0">
              <a:buNone/>
              <a:defRPr sz="1013" b="1" baseline="0">
                <a:solidFill>
                  <a:srgbClr val="000FA5"/>
                </a:solidFill>
              </a:defRPr>
            </a:lvl1pPr>
          </a:lstStyle>
          <a:p>
            <a:pPr lvl="0"/>
            <a:r>
              <a:rPr lang="en-US"/>
              <a:t>Section Two Header</a:t>
            </a:r>
          </a:p>
        </p:txBody>
      </p:sp>
      <p:sp>
        <p:nvSpPr>
          <p:cNvPr id="10" name="Text Placeholder 9"/>
          <p:cNvSpPr>
            <a:spLocks noGrp="1"/>
          </p:cNvSpPr>
          <p:nvPr>
            <p:ph type="body" sz="quarter" idx="15" hasCustomPrompt="1"/>
          </p:nvPr>
        </p:nvSpPr>
        <p:spPr>
          <a:xfrm>
            <a:off x="1403350" y="2494404"/>
            <a:ext cx="5029200" cy="274320"/>
          </a:xfrm>
        </p:spPr>
        <p:txBody>
          <a:bodyPr>
            <a:normAutofit/>
          </a:bodyPr>
          <a:lstStyle>
            <a:lvl1pPr marL="0" indent="0">
              <a:buNone/>
              <a:defRPr sz="1013" b="1" baseline="0">
                <a:solidFill>
                  <a:srgbClr val="000FA5"/>
                </a:solidFill>
              </a:defRPr>
            </a:lvl1pPr>
          </a:lstStyle>
          <a:p>
            <a:pPr lvl="0"/>
            <a:r>
              <a:rPr lang="en-US"/>
              <a:t>Section Three Header</a:t>
            </a:r>
          </a:p>
        </p:txBody>
      </p:sp>
      <p:sp>
        <p:nvSpPr>
          <p:cNvPr id="14" name="Text Placeholder 13"/>
          <p:cNvSpPr>
            <a:spLocks noGrp="1"/>
          </p:cNvSpPr>
          <p:nvPr>
            <p:ph type="body" sz="quarter" idx="16" hasCustomPrompt="1"/>
          </p:nvPr>
        </p:nvSpPr>
        <p:spPr>
          <a:xfrm>
            <a:off x="1403350" y="2994273"/>
            <a:ext cx="5029200" cy="274320"/>
          </a:xfrm>
        </p:spPr>
        <p:txBody>
          <a:bodyPr>
            <a:noAutofit/>
          </a:bodyPr>
          <a:lstStyle>
            <a:lvl1pPr marL="0" indent="0">
              <a:buNone/>
              <a:defRPr sz="1013" b="1" baseline="0">
                <a:solidFill>
                  <a:srgbClr val="000FA5"/>
                </a:solidFill>
              </a:defRPr>
            </a:lvl1pPr>
          </a:lstStyle>
          <a:p>
            <a:pPr lvl="0"/>
            <a:r>
              <a:rPr lang="en-US"/>
              <a:t>Section Four Header</a:t>
            </a:r>
          </a:p>
        </p:txBody>
      </p:sp>
      <p:sp>
        <p:nvSpPr>
          <p:cNvPr id="16" name="Text Placeholder 15"/>
          <p:cNvSpPr>
            <a:spLocks noGrp="1"/>
          </p:cNvSpPr>
          <p:nvPr>
            <p:ph type="body" sz="quarter" idx="17" hasCustomPrompt="1"/>
          </p:nvPr>
        </p:nvSpPr>
        <p:spPr>
          <a:xfrm>
            <a:off x="6732588" y="1491630"/>
            <a:ext cx="731520" cy="274320"/>
          </a:xfrm>
        </p:spPr>
        <p:txBody>
          <a:bodyPr>
            <a:noAutofit/>
          </a:bodyPr>
          <a:lstStyle>
            <a:lvl1pPr marL="0" indent="0">
              <a:buNone/>
              <a:defRPr sz="1013" b="1">
                <a:solidFill>
                  <a:srgbClr val="000FA5"/>
                </a:solidFill>
              </a:defRPr>
            </a:lvl1pPr>
          </a:lstStyle>
          <a:p>
            <a:pPr lvl="0"/>
            <a:r>
              <a:rPr lang="en-US"/>
              <a:t>Page</a:t>
            </a:r>
          </a:p>
        </p:txBody>
      </p:sp>
      <p:sp>
        <p:nvSpPr>
          <p:cNvPr id="18" name="Text Placeholder 17"/>
          <p:cNvSpPr>
            <a:spLocks noGrp="1"/>
          </p:cNvSpPr>
          <p:nvPr>
            <p:ph type="body" sz="quarter" idx="18" hasCustomPrompt="1"/>
          </p:nvPr>
        </p:nvSpPr>
        <p:spPr>
          <a:xfrm>
            <a:off x="6732588" y="1987209"/>
            <a:ext cx="731520" cy="274320"/>
          </a:xfrm>
        </p:spPr>
        <p:txBody>
          <a:bodyPr>
            <a:noAutofit/>
          </a:bodyPr>
          <a:lstStyle>
            <a:lvl1pPr marL="0" indent="0">
              <a:buNone/>
              <a:defRPr sz="1013" b="1">
                <a:solidFill>
                  <a:srgbClr val="000FA5"/>
                </a:solidFill>
              </a:defRPr>
            </a:lvl1pPr>
          </a:lstStyle>
          <a:p>
            <a:pPr lvl="0"/>
            <a:r>
              <a:rPr lang="en-US"/>
              <a:t>Page</a:t>
            </a:r>
          </a:p>
        </p:txBody>
      </p:sp>
      <p:sp>
        <p:nvSpPr>
          <p:cNvPr id="20" name="Text Placeholder 19"/>
          <p:cNvSpPr>
            <a:spLocks noGrp="1"/>
          </p:cNvSpPr>
          <p:nvPr>
            <p:ph type="body" sz="quarter" idx="19" hasCustomPrompt="1"/>
          </p:nvPr>
        </p:nvSpPr>
        <p:spPr>
          <a:xfrm>
            <a:off x="6732588" y="2494404"/>
            <a:ext cx="731520" cy="274320"/>
          </a:xfrm>
        </p:spPr>
        <p:txBody>
          <a:bodyPr>
            <a:noAutofit/>
          </a:bodyPr>
          <a:lstStyle>
            <a:lvl1pPr marL="0" indent="0">
              <a:buNone/>
              <a:defRPr sz="1013" b="1" i="0">
                <a:solidFill>
                  <a:srgbClr val="000FA5"/>
                </a:solidFill>
              </a:defRPr>
            </a:lvl1pPr>
          </a:lstStyle>
          <a:p>
            <a:pPr lvl="0"/>
            <a:r>
              <a:rPr lang="en-US"/>
              <a:t>Page</a:t>
            </a:r>
          </a:p>
        </p:txBody>
      </p:sp>
      <p:sp>
        <p:nvSpPr>
          <p:cNvPr id="22" name="Text Placeholder 21"/>
          <p:cNvSpPr>
            <a:spLocks noGrp="1"/>
          </p:cNvSpPr>
          <p:nvPr>
            <p:ph type="body" sz="quarter" idx="20" hasCustomPrompt="1"/>
          </p:nvPr>
        </p:nvSpPr>
        <p:spPr>
          <a:xfrm>
            <a:off x="6732588" y="2994273"/>
            <a:ext cx="731520" cy="274320"/>
          </a:xfrm>
        </p:spPr>
        <p:txBody>
          <a:bodyPr>
            <a:noAutofit/>
          </a:bodyPr>
          <a:lstStyle>
            <a:lvl1pPr marL="0" indent="0">
              <a:buNone/>
              <a:defRPr sz="1013" b="1">
                <a:solidFill>
                  <a:srgbClr val="000FA5"/>
                </a:solidFill>
              </a:defRPr>
            </a:lvl1pPr>
          </a:lstStyle>
          <a:p>
            <a:pPr lvl="0"/>
            <a:r>
              <a:rPr lang="en-US"/>
              <a:t>Page</a:t>
            </a:r>
          </a:p>
        </p:txBody>
      </p:sp>
      <p:sp>
        <p:nvSpPr>
          <p:cNvPr id="27" name="Text Placeholder 26"/>
          <p:cNvSpPr>
            <a:spLocks noGrp="1"/>
          </p:cNvSpPr>
          <p:nvPr>
            <p:ph type="body" sz="quarter" idx="21" hasCustomPrompt="1"/>
          </p:nvPr>
        </p:nvSpPr>
        <p:spPr>
          <a:xfrm>
            <a:off x="1403350" y="3474244"/>
            <a:ext cx="5029200" cy="274320"/>
          </a:xfrm>
        </p:spPr>
        <p:txBody>
          <a:bodyPr>
            <a:noAutofit/>
          </a:bodyPr>
          <a:lstStyle>
            <a:lvl1pPr marL="0" indent="0">
              <a:buNone/>
              <a:defRPr sz="1013" b="1" baseline="0">
                <a:solidFill>
                  <a:srgbClr val="000FA5"/>
                </a:solidFill>
              </a:defRPr>
            </a:lvl1pPr>
          </a:lstStyle>
          <a:p>
            <a:pPr lvl="0"/>
            <a:r>
              <a:rPr lang="en-US"/>
              <a:t>Section Five Header</a:t>
            </a:r>
          </a:p>
        </p:txBody>
      </p:sp>
      <p:sp>
        <p:nvSpPr>
          <p:cNvPr id="29" name="Text Placeholder 28"/>
          <p:cNvSpPr>
            <a:spLocks noGrp="1"/>
          </p:cNvSpPr>
          <p:nvPr>
            <p:ph type="body" sz="quarter" idx="22" hasCustomPrompt="1"/>
          </p:nvPr>
        </p:nvSpPr>
        <p:spPr>
          <a:xfrm>
            <a:off x="6732588" y="3470802"/>
            <a:ext cx="731520" cy="274320"/>
          </a:xfrm>
        </p:spPr>
        <p:txBody>
          <a:bodyPr>
            <a:normAutofit/>
          </a:bodyPr>
          <a:lstStyle>
            <a:lvl1pPr marL="0" indent="0">
              <a:buNone/>
              <a:defRPr sz="1013" b="1">
                <a:solidFill>
                  <a:srgbClr val="000FA5"/>
                </a:solidFill>
              </a:defRPr>
            </a:lvl1pPr>
          </a:lstStyle>
          <a:p>
            <a:pPr lvl="0"/>
            <a:r>
              <a:rPr lang="en-US"/>
              <a:t>Page</a:t>
            </a:r>
          </a:p>
        </p:txBody>
      </p:sp>
    </p:spTree>
    <p:extLst>
      <p:ext uri="{BB962C8B-B14F-4D97-AF65-F5344CB8AC3E}">
        <p14:creationId xmlns:p14="http://schemas.microsoft.com/office/powerpoint/2010/main" val="25142545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500" y="86400"/>
            <a:ext cx="8229600" cy="648000"/>
          </a:xfrm>
        </p:spPr>
        <p:txBody>
          <a:bodyPr lIns="91440"/>
          <a:lstStyle>
            <a:lvl1pPr algn="l">
              <a:defRPr baseline="0">
                <a:latin typeface="Arial" panose="020B0604020202020204" pitchFamily="34" charset="0"/>
                <a:cs typeface="Arial" panose="020B0604020202020204" pitchFamily="34" charset="0"/>
              </a:defRPr>
            </a:lvl1pPr>
          </a:lstStyle>
          <a:p>
            <a:r>
              <a:rPr lang="en-US" dirty="0"/>
              <a:t>Title in Arial bold size 25, left aligned</a:t>
            </a:r>
            <a:endParaRPr lang="en-GB" dirty="0"/>
          </a:p>
        </p:txBody>
      </p:sp>
      <p:sp>
        <p:nvSpPr>
          <p:cNvPr id="3" name="Content Placeholder 2"/>
          <p:cNvSpPr>
            <a:spLocks noGrp="1"/>
          </p:cNvSpPr>
          <p:nvPr>
            <p:ph idx="1"/>
          </p:nvPr>
        </p:nvSpPr>
        <p:spPr>
          <a:xfrm>
            <a:off x="460281" y="843558"/>
            <a:ext cx="8229600" cy="3459329"/>
          </a:xfrm>
        </p:spPr>
        <p:txBody>
          <a:bodyPr lIns="9144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511968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468311" y="1170152"/>
            <a:ext cx="4114800" cy="205740"/>
          </a:xfrm>
        </p:spPr>
        <p:txBody>
          <a:bodyPr/>
          <a:lstStyle>
            <a:lvl1pPr marL="0" indent="0">
              <a:buNone/>
              <a:defRPr sz="788" baseline="0"/>
            </a:lvl1pPr>
          </a:lstStyle>
          <a:p>
            <a:pPr lvl="0"/>
            <a:r>
              <a:rPr lang="en-US"/>
              <a:t>Research Institute</a:t>
            </a:r>
          </a:p>
        </p:txBody>
      </p:sp>
      <p:sp>
        <p:nvSpPr>
          <p:cNvPr id="7" name="Text Placeholder 10"/>
          <p:cNvSpPr>
            <a:spLocks noGrp="1"/>
          </p:cNvSpPr>
          <p:nvPr>
            <p:ph type="body" sz="quarter" idx="14" hasCustomPrompt="1"/>
          </p:nvPr>
        </p:nvSpPr>
        <p:spPr>
          <a:xfrm>
            <a:off x="468311" y="1388751"/>
            <a:ext cx="4114800" cy="205740"/>
          </a:xfrm>
        </p:spPr>
        <p:txBody>
          <a:bodyPr/>
          <a:lstStyle>
            <a:lvl1pPr marL="0" indent="0">
              <a:buNone/>
              <a:defRPr sz="788"/>
            </a:lvl1pPr>
          </a:lstStyle>
          <a:p>
            <a:pPr lvl="0"/>
            <a:r>
              <a:rPr lang="en-US"/>
              <a:t>Designation</a:t>
            </a:r>
          </a:p>
        </p:txBody>
      </p:sp>
      <p:sp>
        <p:nvSpPr>
          <p:cNvPr id="8" name="Text Placeholder 12"/>
          <p:cNvSpPr>
            <a:spLocks noGrp="1"/>
          </p:cNvSpPr>
          <p:nvPr>
            <p:ph type="body" sz="quarter" idx="15" hasCustomPrompt="1"/>
          </p:nvPr>
        </p:nvSpPr>
        <p:spPr>
          <a:xfrm>
            <a:off x="468311" y="1607351"/>
            <a:ext cx="4114800" cy="205740"/>
          </a:xfrm>
        </p:spPr>
        <p:txBody>
          <a:bodyPr/>
          <a:lstStyle>
            <a:lvl1pPr marL="0" indent="0">
              <a:buNone/>
              <a:defRPr sz="788"/>
            </a:lvl1pPr>
          </a:lstStyle>
          <a:p>
            <a:pPr lvl="0"/>
            <a:r>
              <a:rPr lang="en-US"/>
              <a:t>Tel:</a:t>
            </a:r>
          </a:p>
        </p:txBody>
      </p:sp>
      <p:sp>
        <p:nvSpPr>
          <p:cNvPr id="9" name="Text Placeholder 14"/>
          <p:cNvSpPr>
            <a:spLocks noGrp="1"/>
          </p:cNvSpPr>
          <p:nvPr>
            <p:ph type="body" sz="quarter" idx="16" hasCustomPrompt="1"/>
          </p:nvPr>
        </p:nvSpPr>
        <p:spPr>
          <a:xfrm>
            <a:off x="468311" y="1825950"/>
            <a:ext cx="4114800" cy="205740"/>
          </a:xfrm>
        </p:spPr>
        <p:txBody>
          <a:bodyPr/>
          <a:lstStyle>
            <a:lvl1pPr marL="0" indent="0">
              <a:buNone/>
              <a:defRPr sz="788"/>
            </a:lvl1pPr>
          </a:lstStyle>
          <a:p>
            <a:pPr lvl="0"/>
            <a:r>
              <a:rPr lang="en-US"/>
              <a:t>Email:</a:t>
            </a:r>
          </a:p>
        </p:txBody>
      </p:sp>
      <p:sp>
        <p:nvSpPr>
          <p:cNvPr id="10" name="Text Placeholder 10"/>
          <p:cNvSpPr>
            <a:spLocks noGrp="1"/>
          </p:cNvSpPr>
          <p:nvPr>
            <p:ph type="body" sz="quarter" idx="25" hasCustomPrompt="1"/>
          </p:nvPr>
        </p:nvSpPr>
        <p:spPr>
          <a:xfrm>
            <a:off x="468311" y="951552"/>
            <a:ext cx="4114800" cy="205740"/>
          </a:xfrm>
        </p:spPr>
        <p:txBody>
          <a:bodyPr/>
          <a:lstStyle>
            <a:lvl1pPr marL="0" indent="0">
              <a:buNone/>
              <a:defRPr sz="788" b="1" baseline="0"/>
            </a:lvl1pPr>
          </a:lstStyle>
          <a:p>
            <a:pPr lvl="0"/>
            <a:r>
              <a:rPr lang="en-US"/>
              <a:t>Name</a:t>
            </a:r>
          </a:p>
        </p:txBody>
      </p:sp>
      <p:sp>
        <p:nvSpPr>
          <p:cNvPr id="11" name="Text Placeholder 8"/>
          <p:cNvSpPr>
            <a:spLocks noGrp="1"/>
          </p:cNvSpPr>
          <p:nvPr>
            <p:ph type="body" sz="quarter" idx="26" hasCustomPrompt="1"/>
          </p:nvPr>
        </p:nvSpPr>
        <p:spPr>
          <a:xfrm>
            <a:off x="467544" y="2466314"/>
            <a:ext cx="4114800" cy="205740"/>
          </a:xfrm>
        </p:spPr>
        <p:txBody>
          <a:bodyPr/>
          <a:lstStyle>
            <a:lvl1pPr marL="0" indent="0">
              <a:buNone/>
              <a:defRPr sz="788" baseline="0"/>
            </a:lvl1pPr>
          </a:lstStyle>
          <a:p>
            <a:pPr lvl="0"/>
            <a:r>
              <a:rPr lang="en-US"/>
              <a:t>Research Institute</a:t>
            </a:r>
          </a:p>
        </p:txBody>
      </p:sp>
      <p:sp>
        <p:nvSpPr>
          <p:cNvPr id="12" name="Text Placeholder 10"/>
          <p:cNvSpPr>
            <a:spLocks noGrp="1"/>
          </p:cNvSpPr>
          <p:nvPr>
            <p:ph type="body" sz="quarter" idx="27" hasCustomPrompt="1"/>
          </p:nvPr>
        </p:nvSpPr>
        <p:spPr>
          <a:xfrm>
            <a:off x="467544" y="2684913"/>
            <a:ext cx="4114800" cy="205740"/>
          </a:xfrm>
        </p:spPr>
        <p:txBody>
          <a:bodyPr/>
          <a:lstStyle>
            <a:lvl1pPr marL="0" indent="0">
              <a:buNone/>
              <a:defRPr sz="788"/>
            </a:lvl1pPr>
          </a:lstStyle>
          <a:p>
            <a:pPr lvl="0"/>
            <a:r>
              <a:rPr lang="en-US"/>
              <a:t>Designation</a:t>
            </a:r>
          </a:p>
        </p:txBody>
      </p:sp>
      <p:sp>
        <p:nvSpPr>
          <p:cNvPr id="13" name="Text Placeholder 12"/>
          <p:cNvSpPr>
            <a:spLocks noGrp="1"/>
          </p:cNvSpPr>
          <p:nvPr>
            <p:ph type="body" sz="quarter" idx="28" hasCustomPrompt="1"/>
          </p:nvPr>
        </p:nvSpPr>
        <p:spPr>
          <a:xfrm>
            <a:off x="467544" y="2903513"/>
            <a:ext cx="4114800" cy="205740"/>
          </a:xfrm>
        </p:spPr>
        <p:txBody>
          <a:bodyPr/>
          <a:lstStyle>
            <a:lvl1pPr marL="0" indent="0">
              <a:buNone/>
              <a:defRPr sz="788"/>
            </a:lvl1pPr>
          </a:lstStyle>
          <a:p>
            <a:pPr lvl="0"/>
            <a:r>
              <a:rPr lang="en-US"/>
              <a:t>Tel:</a:t>
            </a:r>
          </a:p>
        </p:txBody>
      </p:sp>
      <p:sp>
        <p:nvSpPr>
          <p:cNvPr id="14" name="Text Placeholder 14"/>
          <p:cNvSpPr>
            <a:spLocks noGrp="1"/>
          </p:cNvSpPr>
          <p:nvPr>
            <p:ph type="body" sz="quarter" idx="29" hasCustomPrompt="1"/>
          </p:nvPr>
        </p:nvSpPr>
        <p:spPr>
          <a:xfrm>
            <a:off x="467544" y="3122112"/>
            <a:ext cx="4114800" cy="205740"/>
          </a:xfrm>
        </p:spPr>
        <p:txBody>
          <a:bodyPr/>
          <a:lstStyle>
            <a:lvl1pPr marL="0" indent="0">
              <a:buNone/>
              <a:defRPr sz="788"/>
            </a:lvl1pPr>
          </a:lstStyle>
          <a:p>
            <a:pPr lvl="0"/>
            <a:r>
              <a:rPr lang="en-US"/>
              <a:t>Email:</a:t>
            </a:r>
          </a:p>
        </p:txBody>
      </p:sp>
      <p:sp>
        <p:nvSpPr>
          <p:cNvPr id="15" name="Text Placeholder 10"/>
          <p:cNvSpPr>
            <a:spLocks noGrp="1"/>
          </p:cNvSpPr>
          <p:nvPr>
            <p:ph type="body" sz="quarter" idx="30" hasCustomPrompt="1"/>
          </p:nvPr>
        </p:nvSpPr>
        <p:spPr>
          <a:xfrm>
            <a:off x="467544" y="2247714"/>
            <a:ext cx="4114800" cy="205740"/>
          </a:xfrm>
        </p:spPr>
        <p:txBody>
          <a:bodyPr/>
          <a:lstStyle>
            <a:lvl1pPr marL="0" indent="0">
              <a:buNone/>
              <a:defRPr sz="788" b="1" baseline="0"/>
            </a:lvl1pPr>
          </a:lstStyle>
          <a:p>
            <a:pPr lvl="0"/>
            <a:r>
              <a:rPr lang="en-US"/>
              <a:t>Name</a:t>
            </a:r>
          </a:p>
        </p:txBody>
      </p:sp>
      <p:sp>
        <p:nvSpPr>
          <p:cNvPr id="16" name="Text Placeholder 39"/>
          <p:cNvSpPr>
            <a:spLocks noGrp="1"/>
          </p:cNvSpPr>
          <p:nvPr>
            <p:ph type="body" sz="quarter" idx="31" hasCustomPrompt="1"/>
          </p:nvPr>
        </p:nvSpPr>
        <p:spPr>
          <a:xfrm>
            <a:off x="4716016" y="951571"/>
            <a:ext cx="2743200" cy="1028700"/>
          </a:xfrm>
        </p:spPr>
        <p:txBody>
          <a:bodyPr>
            <a:normAutofit/>
          </a:bodyPr>
          <a:lstStyle>
            <a:lvl1pPr marL="0" indent="0">
              <a:buNone/>
              <a:defRPr sz="675" baseline="0"/>
            </a:lvl1pPr>
          </a:lstStyle>
          <a:p>
            <a:pPr lvl="0"/>
            <a:r>
              <a:rPr lang="en-US"/>
              <a:t>Insert Research Institute logo here </a:t>
            </a:r>
          </a:p>
        </p:txBody>
      </p:sp>
      <p:sp>
        <p:nvSpPr>
          <p:cNvPr id="17" name="Text Placeholder 39"/>
          <p:cNvSpPr>
            <a:spLocks noGrp="1"/>
          </p:cNvSpPr>
          <p:nvPr>
            <p:ph type="body" sz="quarter" idx="32" hasCustomPrompt="1"/>
          </p:nvPr>
        </p:nvSpPr>
        <p:spPr>
          <a:xfrm>
            <a:off x="4716016" y="2247714"/>
            <a:ext cx="2743200" cy="1028700"/>
          </a:xfrm>
        </p:spPr>
        <p:txBody>
          <a:bodyPr>
            <a:normAutofit/>
          </a:bodyPr>
          <a:lstStyle>
            <a:lvl1pPr marL="0" indent="0">
              <a:buNone/>
              <a:defRPr sz="675" baseline="0"/>
            </a:lvl1pPr>
          </a:lstStyle>
          <a:p>
            <a:pPr lvl="0"/>
            <a:r>
              <a:rPr lang="en-US"/>
              <a:t>Insert Research Institute logo here </a:t>
            </a:r>
          </a:p>
        </p:txBody>
      </p:sp>
      <p:sp>
        <p:nvSpPr>
          <p:cNvPr id="18" name="Rectangle 17"/>
          <p:cNvSpPr/>
          <p:nvPr userDrawn="1"/>
        </p:nvSpPr>
        <p:spPr>
          <a:xfrm>
            <a:off x="388714" y="303499"/>
            <a:ext cx="1117614" cy="308674"/>
          </a:xfrm>
          <a:prstGeom prst="rect">
            <a:avLst/>
          </a:prstGeom>
        </p:spPr>
        <p:txBody>
          <a:bodyPr wrap="none">
            <a:spAutoFit/>
          </a:bodyPr>
          <a:lstStyle/>
          <a:p>
            <a:r>
              <a:rPr lang="en-US" sz="1406" b="1">
                <a:solidFill>
                  <a:srgbClr val="1E00AA"/>
                </a:solidFill>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68942005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SG"/>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9BAF324D-44E0-49D7-8DDA-76336E507485}" type="datetime1">
              <a:rPr lang="en-SG" smtClean="0"/>
              <a:t>1/10/2024</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29EA1DE7-29CE-429D-9F59-2A301C6C396D}" type="slidenum">
              <a:rPr lang="en-SG" smtClean="0"/>
              <a:t>‹#›</a:t>
            </a:fld>
            <a:endParaRPr lang="en-SG" dirty="0"/>
          </a:p>
        </p:txBody>
      </p:sp>
    </p:spTree>
    <p:extLst>
      <p:ext uri="{BB962C8B-B14F-4D97-AF65-F5344CB8AC3E}">
        <p14:creationId xmlns:p14="http://schemas.microsoft.com/office/powerpoint/2010/main" val="72360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860035" y="1288844"/>
            <a:ext cx="4032449" cy="1683533"/>
          </a:xfrm>
        </p:spPr>
        <p:txBody>
          <a:bodyPr anchor="t">
            <a:noAutofit/>
          </a:bodyPr>
          <a:lstStyle>
            <a:lvl1pPr algn="l">
              <a:lnSpc>
                <a:spcPct val="90000"/>
              </a:lnSpc>
              <a:defRPr sz="1631"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4860035" y="4515969"/>
            <a:ext cx="1751689" cy="288032"/>
          </a:xfrm>
        </p:spPr>
        <p:txBody>
          <a:bodyPr>
            <a:normAutofit/>
          </a:bodyPr>
          <a:lstStyle>
            <a:lvl1pPr marL="0" indent="0" algn="l">
              <a:buNone/>
              <a:defRPr sz="591">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4860033" y="3459891"/>
            <a:ext cx="4032448" cy="478800"/>
          </a:xfrm>
        </p:spPr>
        <p:txBody>
          <a:bodyPr>
            <a:normAutofit/>
          </a:bodyPr>
          <a:lstStyle>
            <a:lvl1pPr marL="0" indent="0" algn="l">
              <a:buNone/>
              <a:defRPr sz="788"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4860033" y="3219826"/>
            <a:ext cx="4032448" cy="288701"/>
          </a:xfrm>
        </p:spPr>
        <p:txBody>
          <a:bodyPr>
            <a:normAutofit/>
          </a:bodyPr>
          <a:lstStyle>
            <a:lvl1pPr marL="0" indent="0" algn="l">
              <a:buNone/>
              <a:defRPr sz="9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4860033" y="3952696"/>
            <a:ext cx="4032448" cy="561947"/>
          </a:xfrm>
        </p:spPr>
        <p:txBody>
          <a:bodyPr>
            <a:normAutofit/>
          </a:bodyPr>
          <a:lstStyle>
            <a:lvl1pPr marL="0" indent="0" algn="l">
              <a:buNone/>
              <a:defRPr sz="788"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08730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07" userDrawn="1">
          <p15:clr>
            <a:srgbClr val="FBAE40"/>
          </p15:clr>
        </p15:guide>
        <p15:guide id="4" orient="horz" pos="2279" userDrawn="1">
          <p15:clr>
            <a:srgbClr val="FBAE40"/>
          </p15:clr>
        </p15:guide>
        <p15:guide id="5" pos="7379" userDrawn="1">
          <p15:clr>
            <a:srgbClr val="FBAE40"/>
          </p15:clr>
        </p15:guide>
        <p15:guide id="6" pos="3984" userDrawn="1">
          <p15:clr>
            <a:srgbClr val="FBAE40"/>
          </p15:clr>
        </p15:guide>
        <p15:guide id="10" orient="horz" pos="4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60035" y="1288844"/>
            <a:ext cx="4032449" cy="1683533"/>
          </a:xfrm>
        </p:spPr>
        <p:txBody>
          <a:bodyPr anchor="t">
            <a:noAutofit/>
          </a:bodyPr>
          <a:lstStyle>
            <a:lvl1pPr algn="l">
              <a:lnSpc>
                <a:spcPct val="90000"/>
              </a:lnSpc>
              <a:defRPr sz="1631"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4860035" y="4515969"/>
            <a:ext cx="1751689" cy="288032"/>
          </a:xfrm>
        </p:spPr>
        <p:txBody>
          <a:bodyPr>
            <a:normAutofit/>
          </a:bodyPr>
          <a:lstStyle>
            <a:lvl1pPr marL="0" indent="0" algn="l">
              <a:buNone/>
              <a:defRPr sz="591">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4860033" y="3459891"/>
            <a:ext cx="4032448" cy="478800"/>
          </a:xfrm>
        </p:spPr>
        <p:txBody>
          <a:bodyPr>
            <a:normAutofit/>
          </a:bodyPr>
          <a:lstStyle>
            <a:lvl1pPr marL="0" indent="0" algn="l">
              <a:buNone/>
              <a:defRPr sz="788"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4860033" y="3219826"/>
            <a:ext cx="4032448" cy="288701"/>
          </a:xfrm>
        </p:spPr>
        <p:txBody>
          <a:bodyPr>
            <a:normAutofit/>
          </a:bodyPr>
          <a:lstStyle>
            <a:lvl1pPr marL="0" indent="0" algn="l">
              <a:buNone/>
              <a:defRPr sz="9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4860033" y="3952696"/>
            <a:ext cx="4032448" cy="561947"/>
          </a:xfrm>
        </p:spPr>
        <p:txBody>
          <a:bodyPr>
            <a:normAutofit/>
          </a:bodyPr>
          <a:lstStyle>
            <a:lvl1pPr marL="0" indent="0" algn="l">
              <a:buNone/>
              <a:defRPr sz="788"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9402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07" userDrawn="1">
          <p15:clr>
            <a:srgbClr val="FBAE40"/>
          </p15:clr>
        </p15:guide>
        <p15:guide id="4" orient="horz" pos="2279" userDrawn="1">
          <p15:clr>
            <a:srgbClr val="FBAE40"/>
          </p15:clr>
        </p15:guide>
        <p15:guide id="5" pos="7379" userDrawn="1">
          <p15:clr>
            <a:srgbClr val="FBAE40"/>
          </p15:clr>
        </p15:guide>
        <p15:guide id="6" pos="3985" userDrawn="1">
          <p15:clr>
            <a:srgbClr val="FBAE40"/>
          </p15:clr>
        </p15:guide>
        <p15:guide id="10" orient="horz" pos="4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860035" y="1288844"/>
            <a:ext cx="4032449" cy="1683533"/>
          </a:xfrm>
        </p:spPr>
        <p:txBody>
          <a:bodyPr anchor="t">
            <a:noAutofit/>
          </a:bodyPr>
          <a:lstStyle>
            <a:lvl1pPr algn="l">
              <a:lnSpc>
                <a:spcPct val="90000"/>
              </a:lnSpc>
              <a:defRPr sz="1631"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4860035" y="4515969"/>
            <a:ext cx="1751689" cy="288032"/>
          </a:xfrm>
        </p:spPr>
        <p:txBody>
          <a:bodyPr>
            <a:normAutofit/>
          </a:bodyPr>
          <a:lstStyle>
            <a:lvl1pPr marL="0" indent="0" algn="l">
              <a:buNone/>
              <a:defRPr sz="591">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4860033" y="3459891"/>
            <a:ext cx="4032448" cy="478800"/>
          </a:xfrm>
        </p:spPr>
        <p:txBody>
          <a:bodyPr>
            <a:normAutofit/>
          </a:bodyPr>
          <a:lstStyle>
            <a:lvl1pPr marL="0" indent="0" algn="l">
              <a:buNone/>
              <a:defRPr sz="788"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4860033" y="3219826"/>
            <a:ext cx="4032448" cy="288701"/>
          </a:xfrm>
        </p:spPr>
        <p:txBody>
          <a:bodyPr>
            <a:normAutofit/>
          </a:bodyPr>
          <a:lstStyle>
            <a:lvl1pPr marL="0" indent="0" algn="l">
              <a:buNone/>
              <a:defRPr sz="9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4860033" y="3952696"/>
            <a:ext cx="4032448" cy="561947"/>
          </a:xfrm>
        </p:spPr>
        <p:txBody>
          <a:bodyPr>
            <a:normAutofit/>
          </a:bodyPr>
          <a:lstStyle>
            <a:lvl1pPr marL="0" indent="0" algn="l">
              <a:buNone/>
              <a:defRPr sz="788"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2913505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07" userDrawn="1">
          <p15:clr>
            <a:srgbClr val="FBAE40"/>
          </p15:clr>
        </p15:guide>
        <p15:guide id="4" orient="horz" pos="2279" userDrawn="1">
          <p15:clr>
            <a:srgbClr val="FBAE40"/>
          </p15:clr>
        </p15:guide>
        <p15:guide id="5" pos="7379" userDrawn="1">
          <p15:clr>
            <a:srgbClr val="FBAE40"/>
          </p15:clr>
        </p15:guide>
        <p15:guide id="6" pos="3984" userDrawn="1">
          <p15:clr>
            <a:srgbClr val="FBAE40"/>
          </p15:clr>
        </p15:guide>
        <p15:guide id="10" orient="horz" pos="4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403350" y="1178913"/>
            <a:ext cx="5029200" cy="274320"/>
          </a:xfrm>
        </p:spPr>
        <p:txBody>
          <a:bodyPr anchor="ctr">
            <a:normAutofit/>
          </a:bodyPr>
          <a:lstStyle>
            <a:lvl1pPr marL="0" indent="0">
              <a:buNone/>
              <a:defRPr sz="9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403350" y="1674491"/>
            <a:ext cx="5029200" cy="274320"/>
          </a:xfrm>
        </p:spPr>
        <p:txBody>
          <a:bodyPr anchor="ctr">
            <a:normAutofit/>
          </a:bodyPr>
          <a:lstStyle>
            <a:lvl1pPr marL="0" indent="0">
              <a:buNone/>
              <a:defRPr sz="9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403350" y="2181686"/>
            <a:ext cx="5029200" cy="274320"/>
          </a:xfrm>
        </p:spPr>
        <p:txBody>
          <a:bodyPr anchor="ctr">
            <a:normAutofit/>
          </a:bodyPr>
          <a:lstStyle>
            <a:lvl1pPr marL="0" indent="0">
              <a:buNone/>
              <a:defRPr sz="9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403350" y="2681555"/>
            <a:ext cx="5029200" cy="274320"/>
          </a:xfrm>
        </p:spPr>
        <p:txBody>
          <a:bodyPr anchor="ctr">
            <a:noAutofit/>
          </a:bodyPr>
          <a:lstStyle>
            <a:lvl1pPr marL="0" indent="0">
              <a:buNone/>
              <a:defRPr sz="9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6732588" y="1178912"/>
            <a:ext cx="1079772" cy="274320"/>
          </a:xfrm>
        </p:spPr>
        <p:txBody>
          <a:bodyPr anchor="ctr">
            <a:noAutofit/>
          </a:bodyPr>
          <a:lstStyle>
            <a:lvl1pPr marL="0" indent="0">
              <a:buNone/>
              <a:defRPr sz="9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6732588" y="1674491"/>
            <a:ext cx="1079772" cy="274320"/>
          </a:xfrm>
        </p:spPr>
        <p:txBody>
          <a:bodyPr anchor="ctr">
            <a:noAutofit/>
          </a:bodyPr>
          <a:lstStyle>
            <a:lvl1pPr marL="0" indent="0">
              <a:buNone/>
              <a:defRPr sz="9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6732588" y="2181686"/>
            <a:ext cx="1079772" cy="274320"/>
          </a:xfrm>
        </p:spPr>
        <p:txBody>
          <a:bodyPr anchor="ctr">
            <a:noAutofit/>
          </a:bodyPr>
          <a:lstStyle>
            <a:lvl1pPr marL="0" indent="0">
              <a:buNone/>
              <a:defRPr sz="9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6732588" y="2681555"/>
            <a:ext cx="1079772" cy="274320"/>
          </a:xfrm>
        </p:spPr>
        <p:txBody>
          <a:bodyPr anchor="ctr">
            <a:noAutofit/>
          </a:bodyPr>
          <a:lstStyle>
            <a:lvl1pPr marL="0" indent="0">
              <a:buNone/>
              <a:defRPr sz="9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403350" y="3161526"/>
            <a:ext cx="5029200" cy="274320"/>
          </a:xfrm>
        </p:spPr>
        <p:txBody>
          <a:bodyPr anchor="ctr">
            <a:noAutofit/>
          </a:bodyPr>
          <a:lstStyle>
            <a:lvl1pPr marL="0" indent="0">
              <a:buNone/>
              <a:defRPr sz="9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6732588" y="3158084"/>
            <a:ext cx="1079772" cy="274320"/>
          </a:xfrm>
        </p:spPr>
        <p:txBody>
          <a:bodyPr anchor="ctr">
            <a:noAutofit/>
          </a:bodyPr>
          <a:lstStyle>
            <a:lvl1pPr marL="0" indent="0">
              <a:buNone/>
              <a:defRPr sz="9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899592" y="336414"/>
            <a:ext cx="7920880" cy="469126"/>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4206057398"/>
      </p:ext>
    </p:extLst>
  </p:cSld>
  <p:clrMapOvr>
    <a:masterClrMapping/>
  </p:clrMapOvr>
  <p:transition spd="slow">
    <p:push dir="u"/>
  </p:transition>
  <p:extLst>
    <p:ext uri="{DCECCB84-F9BA-43D5-87BE-67443E8EF086}">
      <p15:sldGuideLst xmlns:p15="http://schemas.microsoft.com/office/powerpoint/2012/main">
        <p15:guide id="2" pos="5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99592" y="339505"/>
            <a:ext cx="7920880" cy="720080"/>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899592" y="1131590"/>
            <a:ext cx="7920880" cy="3240360"/>
          </a:xfrm>
          <a:prstGeom prst="rect">
            <a:avLst/>
          </a:prstGeom>
        </p:spPr>
        <p:txBody>
          <a:bodyPr vert="horz" lIns="91440" tIns="45720" rIns="91440" bIns="45720" rtlCol="0">
            <a:normAutofit/>
          </a:bodyPr>
          <a:lstStyle>
            <a:lvl1pPr marL="0" marR="0" indent="0" algn="l" defTabSz="51435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51435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1849788978"/>
      </p:ext>
    </p:extLst>
  </p:cSld>
  <p:clrMapOvr>
    <a:masterClrMapping/>
  </p:clrMapOvr>
  <p:transition spd="slow">
    <p:push dir="u"/>
  </p:transition>
  <p:extLst>
    <p:ext uri="{DCECCB84-F9BA-43D5-87BE-67443E8EF086}">
      <p15:sldGuideLst xmlns:p15="http://schemas.microsoft.com/office/powerpoint/2012/main">
        <p15:guide id="2" pos="5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82758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Placeholder 1"/>
          <p:cNvSpPr>
            <a:spLocks noGrp="1"/>
          </p:cNvSpPr>
          <p:nvPr>
            <p:ph type="title" hasCustomPrompt="1"/>
          </p:nvPr>
        </p:nvSpPr>
        <p:spPr>
          <a:xfrm>
            <a:off x="323530" y="339505"/>
            <a:ext cx="8496944" cy="720080"/>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323530" y="1131590"/>
            <a:ext cx="8496944" cy="3240360"/>
          </a:xfrm>
          <a:prstGeom prst="rect">
            <a:avLst/>
          </a:prstGeom>
        </p:spPr>
        <p:txBody>
          <a:bodyPr vert="horz" lIns="91440" tIns="45720" rIns="91440" bIns="45720" rtlCol="0">
            <a:normAutofit/>
          </a:bodyPr>
          <a:lstStyle>
            <a:lvl1pPr marL="0" marR="0" indent="0" algn="l" defTabSz="51435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51435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23197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11560" y="1275608"/>
            <a:ext cx="5492700" cy="334707"/>
          </a:xfrm>
        </p:spPr>
        <p:txBody>
          <a:bodyPr wrap="square" anchor="t">
            <a:spAutoFit/>
          </a:bodyPr>
          <a:lstStyle>
            <a:lvl1pPr algn="l">
              <a:defRPr sz="1575"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18903073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044375" y="1530724"/>
            <a:ext cx="4114800" cy="205740"/>
          </a:xfrm>
        </p:spPr>
        <p:txBody>
          <a:bodyPr anchor="ctr"/>
          <a:lstStyle>
            <a:lvl1pPr marL="0" indent="0">
              <a:buNone/>
              <a:defRPr sz="844" baseline="0"/>
            </a:lvl1pPr>
          </a:lstStyle>
          <a:p>
            <a:pPr lvl="0"/>
            <a:r>
              <a:rPr lang="en-US" dirty="0"/>
              <a:t>Research Institute</a:t>
            </a:r>
          </a:p>
        </p:txBody>
      </p:sp>
      <p:sp>
        <p:nvSpPr>
          <p:cNvPr id="7" name="Text Placeholder 10"/>
          <p:cNvSpPr>
            <a:spLocks noGrp="1"/>
          </p:cNvSpPr>
          <p:nvPr>
            <p:ph type="body" sz="quarter" idx="14" hasCustomPrompt="1"/>
          </p:nvPr>
        </p:nvSpPr>
        <p:spPr>
          <a:xfrm>
            <a:off x="1044375" y="1293100"/>
            <a:ext cx="4114800" cy="205740"/>
          </a:xfrm>
        </p:spPr>
        <p:txBody>
          <a:bodyPr anchor="ctr">
            <a:noAutofit/>
          </a:bodyPr>
          <a:lstStyle>
            <a:lvl1pPr marL="0" indent="0">
              <a:buNone/>
              <a:defRPr sz="844"/>
            </a:lvl1pPr>
          </a:lstStyle>
          <a:p>
            <a:pPr lvl="0"/>
            <a:r>
              <a:rPr lang="en-US" dirty="0"/>
              <a:t>Designation</a:t>
            </a:r>
          </a:p>
        </p:txBody>
      </p:sp>
      <p:sp>
        <p:nvSpPr>
          <p:cNvPr id="8" name="Text Placeholder 12"/>
          <p:cNvSpPr>
            <a:spLocks noGrp="1"/>
          </p:cNvSpPr>
          <p:nvPr>
            <p:ph type="body" sz="quarter" idx="15" hasCustomPrompt="1"/>
          </p:nvPr>
        </p:nvSpPr>
        <p:spPr>
          <a:xfrm>
            <a:off x="1044375" y="1768348"/>
            <a:ext cx="4114800" cy="205740"/>
          </a:xfrm>
        </p:spPr>
        <p:txBody>
          <a:bodyPr anchor="ctr">
            <a:noAutofit/>
          </a:bodyPr>
          <a:lstStyle>
            <a:lvl1pPr marL="0" indent="0">
              <a:buNone/>
              <a:defRPr sz="844"/>
            </a:lvl1pPr>
          </a:lstStyle>
          <a:p>
            <a:pPr lvl="0"/>
            <a:r>
              <a:rPr lang="en-US" dirty="0"/>
              <a:t>Tel:</a:t>
            </a:r>
          </a:p>
        </p:txBody>
      </p:sp>
      <p:sp>
        <p:nvSpPr>
          <p:cNvPr id="9" name="Text Placeholder 14"/>
          <p:cNvSpPr>
            <a:spLocks noGrp="1"/>
          </p:cNvSpPr>
          <p:nvPr>
            <p:ph type="body" sz="quarter" idx="16" hasCustomPrompt="1"/>
          </p:nvPr>
        </p:nvSpPr>
        <p:spPr>
          <a:xfrm>
            <a:off x="1044375" y="2005970"/>
            <a:ext cx="4114800" cy="205740"/>
          </a:xfrm>
        </p:spPr>
        <p:txBody>
          <a:bodyPr anchor="ctr">
            <a:noAutofit/>
          </a:bodyPr>
          <a:lstStyle>
            <a:lvl1pPr marL="0" indent="0">
              <a:buNone/>
              <a:defRPr sz="844"/>
            </a:lvl1pPr>
          </a:lstStyle>
          <a:p>
            <a:pPr lvl="0"/>
            <a:r>
              <a:rPr lang="en-US" dirty="0"/>
              <a:t>Email:</a:t>
            </a:r>
          </a:p>
        </p:txBody>
      </p:sp>
      <p:sp>
        <p:nvSpPr>
          <p:cNvPr id="10" name="Text Placeholder 10"/>
          <p:cNvSpPr>
            <a:spLocks noGrp="1"/>
          </p:cNvSpPr>
          <p:nvPr>
            <p:ph type="body" sz="quarter" idx="25" hasCustomPrompt="1"/>
          </p:nvPr>
        </p:nvSpPr>
        <p:spPr>
          <a:xfrm>
            <a:off x="1044375" y="1055476"/>
            <a:ext cx="4114800" cy="205740"/>
          </a:xfrm>
        </p:spPr>
        <p:txBody>
          <a:bodyPr anchor="ctr">
            <a:noAutofit/>
          </a:bodyPr>
          <a:lstStyle>
            <a:lvl1pPr marL="0" indent="0">
              <a:buNone/>
              <a:defRPr sz="844" b="1" baseline="0"/>
            </a:lvl1pPr>
          </a:lstStyle>
          <a:p>
            <a:pPr lvl="0"/>
            <a:r>
              <a:rPr lang="en-US" dirty="0"/>
              <a:t>Name</a:t>
            </a:r>
          </a:p>
        </p:txBody>
      </p:sp>
      <p:sp>
        <p:nvSpPr>
          <p:cNvPr id="11" name="Text Placeholder 8"/>
          <p:cNvSpPr>
            <a:spLocks noGrp="1"/>
          </p:cNvSpPr>
          <p:nvPr>
            <p:ph type="body" sz="quarter" idx="26" hasCustomPrompt="1"/>
          </p:nvPr>
        </p:nvSpPr>
        <p:spPr>
          <a:xfrm>
            <a:off x="1043608" y="3191005"/>
            <a:ext cx="4114800" cy="205740"/>
          </a:xfrm>
        </p:spPr>
        <p:txBody>
          <a:bodyPr anchor="ctr"/>
          <a:lstStyle>
            <a:lvl1pPr marL="0" indent="0">
              <a:buNone/>
              <a:defRPr sz="844" baseline="0"/>
            </a:lvl1pPr>
          </a:lstStyle>
          <a:p>
            <a:pPr lvl="0"/>
            <a:r>
              <a:rPr lang="en-US" dirty="0"/>
              <a:t>Research Institute</a:t>
            </a:r>
          </a:p>
        </p:txBody>
      </p:sp>
      <p:sp>
        <p:nvSpPr>
          <p:cNvPr id="12" name="Text Placeholder 10"/>
          <p:cNvSpPr>
            <a:spLocks noGrp="1"/>
          </p:cNvSpPr>
          <p:nvPr>
            <p:ph type="body" sz="quarter" idx="27" hasCustomPrompt="1"/>
          </p:nvPr>
        </p:nvSpPr>
        <p:spPr>
          <a:xfrm>
            <a:off x="1043608" y="2953386"/>
            <a:ext cx="4114800" cy="205740"/>
          </a:xfrm>
        </p:spPr>
        <p:txBody>
          <a:bodyPr anchor="ctr">
            <a:noAutofit/>
          </a:bodyPr>
          <a:lstStyle>
            <a:lvl1pPr marL="0" indent="0">
              <a:buNone/>
              <a:defRPr sz="844"/>
            </a:lvl1pPr>
          </a:lstStyle>
          <a:p>
            <a:pPr lvl="0"/>
            <a:r>
              <a:rPr lang="en-US" dirty="0"/>
              <a:t>Designation</a:t>
            </a:r>
          </a:p>
        </p:txBody>
      </p:sp>
      <p:sp>
        <p:nvSpPr>
          <p:cNvPr id="13" name="Text Placeholder 12"/>
          <p:cNvSpPr>
            <a:spLocks noGrp="1"/>
          </p:cNvSpPr>
          <p:nvPr>
            <p:ph type="body" sz="quarter" idx="28" hasCustomPrompt="1"/>
          </p:nvPr>
        </p:nvSpPr>
        <p:spPr>
          <a:xfrm>
            <a:off x="1043608" y="3428624"/>
            <a:ext cx="4114800" cy="205740"/>
          </a:xfrm>
        </p:spPr>
        <p:txBody>
          <a:bodyPr anchor="ctr">
            <a:noAutofit/>
          </a:bodyPr>
          <a:lstStyle>
            <a:lvl1pPr marL="0" indent="0">
              <a:buNone/>
              <a:defRPr sz="844"/>
            </a:lvl1pPr>
          </a:lstStyle>
          <a:p>
            <a:pPr lvl="0"/>
            <a:r>
              <a:rPr lang="en-US" dirty="0"/>
              <a:t>Tel:</a:t>
            </a:r>
          </a:p>
        </p:txBody>
      </p:sp>
      <p:sp>
        <p:nvSpPr>
          <p:cNvPr id="14" name="Text Placeholder 14"/>
          <p:cNvSpPr>
            <a:spLocks noGrp="1"/>
          </p:cNvSpPr>
          <p:nvPr>
            <p:ph type="body" sz="quarter" idx="29" hasCustomPrompt="1"/>
          </p:nvPr>
        </p:nvSpPr>
        <p:spPr>
          <a:xfrm>
            <a:off x="1043608" y="3666243"/>
            <a:ext cx="4114800" cy="205740"/>
          </a:xfrm>
        </p:spPr>
        <p:txBody>
          <a:bodyPr anchor="ctr">
            <a:noAutofit/>
          </a:bodyPr>
          <a:lstStyle>
            <a:lvl1pPr marL="0" indent="0">
              <a:buNone/>
              <a:defRPr sz="844"/>
            </a:lvl1pPr>
          </a:lstStyle>
          <a:p>
            <a:pPr lvl="0"/>
            <a:r>
              <a:rPr lang="en-US" dirty="0"/>
              <a:t>Email:</a:t>
            </a:r>
          </a:p>
        </p:txBody>
      </p:sp>
      <p:sp>
        <p:nvSpPr>
          <p:cNvPr id="15" name="Text Placeholder 10"/>
          <p:cNvSpPr>
            <a:spLocks noGrp="1"/>
          </p:cNvSpPr>
          <p:nvPr>
            <p:ph type="body" sz="quarter" idx="30" hasCustomPrompt="1"/>
          </p:nvPr>
        </p:nvSpPr>
        <p:spPr>
          <a:xfrm>
            <a:off x="1043608" y="2715767"/>
            <a:ext cx="4114800" cy="205740"/>
          </a:xfrm>
        </p:spPr>
        <p:txBody>
          <a:bodyPr anchor="ctr">
            <a:noAutofit/>
          </a:bodyPr>
          <a:lstStyle>
            <a:lvl1pPr marL="0" indent="0">
              <a:buNone/>
              <a:defRPr sz="844" b="1" baseline="0"/>
            </a:lvl1pPr>
          </a:lstStyle>
          <a:p>
            <a:pPr lvl="0"/>
            <a:r>
              <a:rPr lang="en-US" dirty="0"/>
              <a:t>Name</a:t>
            </a:r>
          </a:p>
        </p:txBody>
      </p:sp>
      <p:sp>
        <p:nvSpPr>
          <p:cNvPr id="16" name="Text Placeholder 39"/>
          <p:cNvSpPr>
            <a:spLocks noGrp="1"/>
          </p:cNvSpPr>
          <p:nvPr>
            <p:ph type="body" sz="quarter" idx="31" hasCustomPrompt="1"/>
          </p:nvPr>
        </p:nvSpPr>
        <p:spPr>
          <a:xfrm>
            <a:off x="5292080" y="1055497"/>
            <a:ext cx="2743200" cy="1156216"/>
          </a:xfrm>
        </p:spPr>
        <p:txBody>
          <a:bodyPr anchor="ctr">
            <a:normAutofit/>
          </a:bodyPr>
          <a:lstStyle>
            <a:lvl1pPr marL="0" indent="0" algn="ctr">
              <a:buNone/>
              <a:defRPr sz="844"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5292080" y="2715769"/>
            <a:ext cx="2743200" cy="1156217"/>
          </a:xfrm>
        </p:spPr>
        <p:txBody>
          <a:bodyPr anchor="ctr">
            <a:normAutofit/>
          </a:bodyPr>
          <a:lstStyle>
            <a:lvl1pPr marL="0" indent="0" algn="ctr">
              <a:buNone/>
              <a:defRPr sz="844" baseline="0"/>
            </a:lvl1pPr>
          </a:lstStyle>
          <a:p>
            <a:pPr lvl="0"/>
            <a:r>
              <a:rPr lang="en-US" dirty="0"/>
              <a:t>Insert Research Institute logo here </a:t>
            </a:r>
          </a:p>
        </p:txBody>
      </p:sp>
      <p:sp>
        <p:nvSpPr>
          <p:cNvPr id="18" name="Rectangle 17"/>
          <p:cNvSpPr/>
          <p:nvPr userDrawn="1"/>
        </p:nvSpPr>
        <p:spPr>
          <a:xfrm>
            <a:off x="971601" y="333466"/>
            <a:ext cx="1144865" cy="308674"/>
          </a:xfrm>
          <a:prstGeom prst="rect">
            <a:avLst/>
          </a:prstGeom>
        </p:spPr>
        <p:txBody>
          <a:bodyPr wrap="none">
            <a:spAutoFit/>
          </a:bodyPr>
          <a:lstStyle/>
          <a:p>
            <a:pPr algn="l"/>
            <a:r>
              <a:rPr lang="en-US" sz="1406"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206964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592" y="339505"/>
            <a:ext cx="7920880" cy="720080"/>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899592" y="1131590"/>
            <a:ext cx="7920880" cy="3240360"/>
          </a:xfrm>
          <a:prstGeom prst="rect">
            <a:avLst/>
          </a:prstGeom>
        </p:spPr>
        <p:txBody>
          <a:bodyPr vert="horz" lIns="91440" tIns="45720" rIns="91440" bIns="45720" rtlCol="0">
            <a:normAutofit/>
          </a:bodyPr>
          <a:lstStyle/>
          <a:p>
            <a:pPr marL="0" marR="0" lvl="0" indent="0" algn="l" defTabSz="51435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6830888" y="4731993"/>
            <a:ext cx="2133600" cy="273844"/>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394" smtClean="0">
                <a:latin typeface="Arial" panose="020B0604020202020204" pitchFamily="34" charset="0"/>
                <a:cs typeface="Arial" panose="020B0604020202020204" pitchFamily="34" charset="0"/>
              </a:rPr>
              <a:pPr/>
              <a:t>‹#›</a:t>
            </a:fld>
            <a:endParaRPr lang="en-US" sz="394"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0"/>
            <a:ext cx="621240" cy="5143500"/>
          </a:xfrm>
          <a:prstGeom prst="rect">
            <a:avLst/>
          </a:prstGeom>
        </p:spPr>
      </p:pic>
    </p:spTree>
    <p:extLst>
      <p:ext uri="{BB962C8B-B14F-4D97-AF65-F5344CB8AC3E}">
        <p14:creationId xmlns:p14="http://schemas.microsoft.com/office/powerpoint/2010/main" val="1302288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4" r:id="rId12"/>
    <p:sldLayoutId id="2147483675" r:id="rId13"/>
    <p:sldLayoutId id="2147483676" r:id="rId14"/>
    <p:sldLayoutId id="2147483678" r:id="rId15"/>
    <p:sldLayoutId id="2147483679" r:id="rId16"/>
  </p:sldLayoutIdLst>
  <p:transition spd="slow">
    <p:push dir="u"/>
  </p:transition>
  <p:hf sldNum="0" hdr="0" ftr="0" dt="0"/>
  <p:txStyles>
    <p:titleStyle>
      <a:lvl1pPr algn="l" defTabSz="514350" rtl="0" eaLnBrk="1" latinLnBrk="0" hangingPunct="1">
        <a:spcBef>
          <a:spcPct val="0"/>
        </a:spcBef>
        <a:buNone/>
        <a:defRPr sz="1125" b="1" kern="1200" baseline="0">
          <a:solidFill>
            <a:srgbClr val="003087"/>
          </a:solidFill>
          <a:latin typeface="Open Sans"/>
          <a:ea typeface="+mj-ea"/>
          <a:cs typeface="Open Sans"/>
        </a:defRPr>
      </a:lvl1pPr>
    </p:titleStyle>
    <p:bodyStyle>
      <a:lvl1pPr marL="0" marR="0" indent="0" algn="l" defTabSz="514350" rtl="0" eaLnBrk="1" fontAlgn="auto" latinLnBrk="0" hangingPunct="1">
        <a:lnSpc>
          <a:spcPct val="100000"/>
        </a:lnSpc>
        <a:spcBef>
          <a:spcPct val="20000"/>
        </a:spcBef>
        <a:spcAft>
          <a:spcPts val="0"/>
        </a:spcAft>
        <a:buClrTx/>
        <a:buSzTx/>
        <a:buFont typeface="Arial" pitchFamily="34" charset="0"/>
        <a:buNone/>
        <a:tabLst/>
        <a:defRPr sz="900" kern="1200">
          <a:solidFill>
            <a:schemeClr val="tx1"/>
          </a:solidFill>
          <a:latin typeface="Open Sans"/>
          <a:ea typeface="+mn-ea"/>
          <a:cs typeface="Open Sans"/>
        </a:defRPr>
      </a:lvl1pPr>
      <a:lvl2pPr marL="257175" indent="-128588" algn="l" defTabSz="514350" rtl="0" eaLnBrk="1" latinLnBrk="0" hangingPunct="1">
        <a:spcBef>
          <a:spcPct val="20000"/>
        </a:spcBef>
        <a:buFont typeface="Arial" pitchFamily="34" charset="0"/>
        <a:buChar char="–"/>
        <a:defRPr sz="1013" kern="1200">
          <a:solidFill>
            <a:schemeClr val="tx1"/>
          </a:solidFill>
          <a:latin typeface="Arial" pitchFamily="34" charset="0"/>
          <a:ea typeface="+mn-ea"/>
          <a:cs typeface="Arial" pitchFamily="34" charset="0"/>
        </a:defRPr>
      </a:lvl2pPr>
      <a:lvl3pPr marL="385763" indent="-128588" algn="l" defTabSz="514350" rtl="0" eaLnBrk="1" latinLnBrk="0" hangingPunct="1">
        <a:spcBef>
          <a:spcPct val="20000"/>
        </a:spcBef>
        <a:buFont typeface="Arial" pitchFamily="34" charset="0"/>
        <a:buChar char="•"/>
        <a:defRPr sz="900" kern="1200">
          <a:solidFill>
            <a:schemeClr val="tx1"/>
          </a:solidFill>
          <a:latin typeface="Arial" pitchFamily="34" charset="0"/>
          <a:ea typeface="+mn-ea"/>
          <a:cs typeface="Arial" pitchFamily="34" charset="0"/>
        </a:defRPr>
      </a:lvl3pPr>
      <a:lvl4pPr marL="514350" indent="-128588" algn="l" defTabSz="514350" rtl="0" eaLnBrk="1" latinLnBrk="0" hangingPunct="1">
        <a:spcBef>
          <a:spcPct val="20000"/>
        </a:spcBef>
        <a:buFont typeface="Arial" pitchFamily="34" charset="0"/>
        <a:buChar char="–"/>
        <a:defRPr sz="788" kern="1200">
          <a:solidFill>
            <a:schemeClr val="tx1"/>
          </a:solidFill>
          <a:latin typeface="Arial" pitchFamily="34" charset="0"/>
          <a:ea typeface="+mn-ea"/>
          <a:cs typeface="Arial" pitchFamily="34" charset="0"/>
        </a:defRPr>
      </a:lvl4pPr>
      <a:lvl5pPr marL="642938" indent="-128588" algn="l" defTabSz="514350" rtl="0" eaLnBrk="1" latinLnBrk="0" hangingPunct="1">
        <a:spcBef>
          <a:spcPct val="20000"/>
        </a:spcBef>
        <a:buFont typeface="Arial" pitchFamily="34" charset="0"/>
        <a:buChar char="»"/>
        <a:defRPr sz="788" kern="1200">
          <a:solidFill>
            <a:schemeClr val="tx1"/>
          </a:solidFill>
          <a:latin typeface="Arial" pitchFamily="34" charset="0"/>
          <a:ea typeface="+mn-ea"/>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6136"/>
            <a:ext cx="9144000" cy="467636"/>
          </a:xfrm>
        </p:spPr>
        <p:txBody>
          <a:bodyPr>
            <a:noAutofit/>
          </a:bodyPr>
          <a:lstStyle/>
          <a:p>
            <a:r>
              <a:rPr lang="en-US" sz="2400" dirty="0">
                <a:latin typeface="Arial" panose="020B0604020202020204" pitchFamily="34" charset="0"/>
                <a:cs typeface="Arial" panose="020B0604020202020204" pitchFamily="34" charset="0"/>
              </a:rPr>
              <a:t>MTC Programmatic Letter-of-Intent</a:t>
            </a:r>
          </a:p>
        </p:txBody>
      </p:sp>
      <p:graphicFrame>
        <p:nvGraphicFramePr>
          <p:cNvPr id="6" name="Table 5"/>
          <p:cNvGraphicFramePr>
            <a:graphicFrameLocks noGrp="1"/>
          </p:cNvGraphicFramePr>
          <p:nvPr>
            <p:extLst>
              <p:ext uri="{D42A27DB-BD31-4B8C-83A1-F6EECF244321}">
                <p14:modId xmlns:p14="http://schemas.microsoft.com/office/powerpoint/2010/main" val="569714330"/>
              </p:ext>
            </p:extLst>
          </p:nvPr>
        </p:nvGraphicFramePr>
        <p:xfrm>
          <a:off x="1043608" y="949250"/>
          <a:ext cx="7543800" cy="2509960"/>
        </p:xfrm>
        <a:graphic>
          <a:graphicData uri="http://schemas.openxmlformats.org/drawingml/2006/table">
            <a:tbl>
              <a:tblPr firstRow="1" bandRow="1">
                <a:tableStyleId>{5C22544A-7EE6-4342-B048-85BDC9FD1C3A}</a:tableStyleId>
              </a:tblPr>
              <a:tblGrid>
                <a:gridCol w="2249904">
                  <a:extLst>
                    <a:ext uri="{9D8B030D-6E8A-4147-A177-3AD203B41FA5}">
                      <a16:colId xmlns:a16="http://schemas.microsoft.com/office/drawing/2014/main" val="884827383"/>
                    </a:ext>
                  </a:extLst>
                </a:gridCol>
                <a:gridCol w="5293896">
                  <a:extLst>
                    <a:ext uri="{9D8B030D-6E8A-4147-A177-3AD203B41FA5}">
                      <a16:colId xmlns:a16="http://schemas.microsoft.com/office/drawing/2014/main" val="1691761954"/>
                    </a:ext>
                  </a:extLst>
                </a:gridCol>
              </a:tblGrid>
              <a:tr h="341972">
                <a:tc>
                  <a:txBody>
                    <a:bodyPr/>
                    <a:lstStyle/>
                    <a:p>
                      <a:r>
                        <a:rPr lang="en-US" sz="1600" b="1" dirty="0">
                          <a:solidFill>
                            <a:schemeClr val="tx1"/>
                          </a:solidFill>
                          <a:latin typeface="Arial" panose="020B0604020202020204" pitchFamily="34" charset="0"/>
                          <a:cs typeface="Arial" panose="020B0604020202020204" pitchFamily="34" charset="0"/>
                        </a:rPr>
                        <a:t>Project Title:</a:t>
                      </a:r>
                      <a:endParaRPr lang="en-SG"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883981"/>
                  </a:ext>
                </a:extLst>
              </a:tr>
              <a:tr h="341972">
                <a:tc>
                  <a:txBody>
                    <a:bodyPr/>
                    <a:lstStyle/>
                    <a:p>
                      <a:r>
                        <a:rPr lang="en-US" sz="1600" b="1" dirty="0">
                          <a:solidFill>
                            <a:schemeClr val="tx1"/>
                          </a:solidFill>
                          <a:latin typeface="Arial" panose="020B0604020202020204" pitchFamily="34" charset="0"/>
                          <a:cs typeface="Arial" panose="020B0604020202020204" pitchFamily="34" charset="0"/>
                        </a:rPr>
                        <a:t>MTC Sector:</a:t>
                      </a:r>
                      <a:endParaRPr lang="en-SG"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0408918"/>
                  </a:ext>
                </a:extLst>
              </a:tr>
              <a:tr h="341972">
                <a:tc>
                  <a:txBody>
                    <a:bodyPr/>
                    <a:lstStyle/>
                    <a:p>
                      <a:r>
                        <a:rPr lang="en-US" sz="1600" b="1" dirty="0">
                          <a:solidFill>
                            <a:schemeClr val="tx1"/>
                          </a:solidFill>
                          <a:latin typeface="Arial" panose="020B0604020202020204" pitchFamily="34" charset="0"/>
                          <a:cs typeface="Arial" panose="020B0604020202020204" pitchFamily="34" charset="0"/>
                        </a:rPr>
                        <a:t>Host Institution:</a:t>
                      </a:r>
                      <a:endParaRPr lang="en-SG"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Arial" panose="020B0604020202020204" pitchFamily="34" charset="0"/>
                          <a:cs typeface="Arial" panose="020B0604020202020204" pitchFamily="34" charset="0"/>
                        </a:rPr>
                        <a:t>&lt;Name of Host Institution&gt;</a:t>
                      </a:r>
                      <a:endParaRPr lang="en-SG"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937175"/>
                  </a:ext>
                </a:extLst>
              </a:tr>
              <a:tr h="341972">
                <a:tc>
                  <a:txBody>
                    <a:bodyPr/>
                    <a:lstStyle/>
                    <a:p>
                      <a:r>
                        <a:rPr lang="en-SG" sz="1600" b="1" dirty="0">
                          <a:solidFill>
                            <a:schemeClr val="tx1"/>
                          </a:solidFill>
                          <a:latin typeface="Arial" panose="020B0604020202020204" pitchFamily="34" charset="0"/>
                          <a:cs typeface="Arial" panose="020B0604020202020204" pitchFamily="34" charset="0"/>
                        </a:rPr>
                        <a:t>Lead PI: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4358936"/>
                  </a:ext>
                </a:extLst>
              </a:tr>
              <a:tr h="341972">
                <a:tc>
                  <a:txBody>
                    <a:bodyPr/>
                    <a:lstStyle/>
                    <a:p>
                      <a:r>
                        <a:rPr lang="en-US" sz="1600" b="1" dirty="0">
                          <a:solidFill>
                            <a:schemeClr val="tx1"/>
                          </a:solidFill>
                          <a:latin typeface="Arial" panose="020B0604020202020204" pitchFamily="34" charset="0"/>
                          <a:cs typeface="Arial" panose="020B0604020202020204" pitchFamily="34" charset="0"/>
                        </a:rPr>
                        <a:t>Project Duration:</a:t>
                      </a:r>
                      <a:endParaRPr lang="en-SG"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Arial" panose="020B0604020202020204" pitchFamily="34" charset="0"/>
                          <a:cs typeface="Arial" panose="020B0604020202020204" pitchFamily="34" charset="0"/>
                        </a:rPr>
                        <a:t>&lt;No.</a:t>
                      </a:r>
                      <a:r>
                        <a:rPr lang="en-US" sz="1600" baseline="0" dirty="0">
                          <a:solidFill>
                            <a:schemeClr val="tx1"/>
                          </a:solidFill>
                          <a:latin typeface="Arial" panose="020B0604020202020204" pitchFamily="34" charset="0"/>
                          <a:cs typeface="Arial" panose="020B0604020202020204" pitchFamily="34" charset="0"/>
                        </a:rPr>
                        <a:t> of months&gt;</a:t>
                      </a:r>
                      <a:endParaRPr lang="en-SG"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654924"/>
                  </a:ext>
                </a:extLst>
              </a:tr>
              <a:tr h="685086">
                <a:tc>
                  <a:txBody>
                    <a:bodyPr/>
                    <a:lstStyle/>
                    <a:p>
                      <a:r>
                        <a:rPr lang="en-US" sz="1600" b="1" dirty="0">
                          <a:solidFill>
                            <a:schemeClr val="tx1"/>
                          </a:solidFill>
                          <a:latin typeface="Arial" panose="020B0604020202020204" pitchFamily="34" charset="0"/>
                          <a:cs typeface="Arial" panose="020B0604020202020204" pitchFamily="34" charset="0"/>
                        </a:rPr>
                        <a:t>Proposed Budget (including 30% overheads):</a:t>
                      </a:r>
                      <a:endParaRPr lang="en-SG"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chemeClr val="tx1"/>
                          </a:solidFill>
                          <a:latin typeface="Arial" panose="020B0604020202020204" pitchFamily="34" charset="0"/>
                          <a:cs typeface="Arial" panose="020B0604020202020204" pitchFamily="34" charset="0"/>
                        </a:rPr>
                        <a:t>S$</a:t>
                      </a:r>
                      <a:endParaRPr lang="en-SG"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97585"/>
                  </a:ext>
                </a:extLst>
              </a:tr>
            </a:tbl>
          </a:graphicData>
        </a:graphic>
      </p:graphicFrame>
      <p:sp>
        <p:nvSpPr>
          <p:cNvPr id="5" name="Rectangle 4"/>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7" name="TextBox 6"/>
          <p:cNvSpPr txBox="1"/>
          <p:nvPr/>
        </p:nvSpPr>
        <p:spPr>
          <a:xfrm>
            <a:off x="7706457" y="36662"/>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874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CBE3-3C68-4602-9276-0D7F5D9FE42F}"/>
              </a:ext>
            </a:extLst>
          </p:cNvPr>
          <p:cNvSpPr>
            <a:spLocks noGrp="1"/>
          </p:cNvSpPr>
          <p:nvPr>
            <p:ph type="title"/>
          </p:nvPr>
        </p:nvSpPr>
        <p:spPr>
          <a:xfrm>
            <a:off x="899592" y="277019"/>
            <a:ext cx="7920880" cy="720080"/>
          </a:xfrm>
        </p:spPr>
        <p:txBody>
          <a:bodyPr vert="horz" lIns="91440" tIns="45720" rIns="91440" bIns="45720" rtlCol="0" anchor="t">
            <a:normAutofit/>
          </a:bodyPr>
          <a:lstStyle/>
          <a:p>
            <a:pPr algn="ctr"/>
            <a:r>
              <a:rPr lang="en-US" sz="2400" dirty="0">
                <a:latin typeface="Arial" panose="020B0604020202020204" pitchFamily="34" charset="0"/>
                <a:cs typeface="Arial" panose="020B0604020202020204" pitchFamily="34" charset="0"/>
              </a:rPr>
              <a:t>7. Support (Where Applicable)</a:t>
            </a:r>
            <a:endParaRPr lang="en-SG"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385DED-663C-464E-B9D2-74E956FB9210}"/>
              </a:ext>
            </a:extLst>
          </p:cNvPr>
          <p:cNvSpPr>
            <a:spLocks noGrp="1"/>
          </p:cNvSpPr>
          <p:nvPr>
            <p:ph idx="1"/>
          </p:nvPr>
        </p:nvSpPr>
        <p:spPr>
          <a:xfrm>
            <a:off x="899592" y="1131590"/>
            <a:ext cx="7920880" cy="1001664"/>
          </a:xfrm>
        </p:spPr>
        <p:txBody>
          <a:bodyPr vert="horz" lIns="91440" tIns="45720" rIns="91440" bIns="45720" rtlCol="0">
            <a:normAutofit/>
          </a:bodyPr>
          <a:lstStyle/>
          <a:p>
            <a:r>
              <a:rPr lang="en-US" sz="1600" dirty="0">
                <a:latin typeface="Arial" panose="020B0604020202020204" pitchFamily="34" charset="0"/>
                <a:cs typeface="Arial" panose="020B0604020202020204" pitchFamily="34" charset="0"/>
              </a:rPr>
              <a:t>This section should include in </a:t>
            </a:r>
            <a:r>
              <a:rPr lang="en-US" sz="1600" b="1" dirty="0">
                <a:latin typeface="Arial" panose="020B0604020202020204" pitchFamily="34" charset="0"/>
                <a:cs typeface="Arial" panose="020B0604020202020204" pitchFamily="34" charset="0"/>
              </a:rPr>
              <a:t>1 slide</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Support from relevant agencies (where applicable). Some of these agencies are listed below:</a:t>
            </a:r>
          </a:p>
          <a:p>
            <a:endParaRPr lang="en-SG"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4171803-7D97-4823-9680-475D7B5B6707}"/>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090E4B2D-E811-4B2D-8811-0FEB85E2D918}"/>
              </a:ext>
            </a:extLst>
          </p:cNvPr>
          <p:cNvGraphicFramePr>
            <a:graphicFrameLocks noGrp="1"/>
          </p:cNvGraphicFramePr>
          <p:nvPr>
            <p:extLst>
              <p:ext uri="{D42A27DB-BD31-4B8C-83A1-F6EECF244321}">
                <p14:modId xmlns:p14="http://schemas.microsoft.com/office/powerpoint/2010/main" val="2395431800"/>
              </p:ext>
            </p:extLst>
          </p:nvPr>
        </p:nvGraphicFramePr>
        <p:xfrm>
          <a:off x="1043608" y="2267745"/>
          <a:ext cx="7632848" cy="231140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64585192"/>
                    </a:ext>
                  </a:extLst>
                </a:gridCol>
                <a:gridCol w="5184576">
                  <a:extLst>
                    <a:ext uri="{9D8B030D-6E8A-4147-A177-3AD203B41FA5}">
                      <a16:colId xmlns:a16="http://schemas.microsoft.com/office/drawing/2014/main" val="632955743"/>
                    </a:ext>
                  </a:extLst>
                </a:gridCol>
              </a:tblGrid>
              <a:tr h="370840">
                <a:tc>
                  <a:txBody>
                    <a:bodyPr/>
                    <a:lstStyle/>
                    <a:p>
                      <a:pPr algn="ctr"/>
                      <a:r>
                        <a:rPr lang="en-US" sz="1200" dirty="0"/>
                        <a:t>MTC Sector</a:t>
                      </a:r>
                      <a:endParaRPr lang="en-SG" sz="1200" dirty="0"/>
                    </a:p>
                  </a:txBody>
                  <a:tcPr/>
                </a:tc>
                <a:tc>
                  <a:txBody>
                    <a:bodyPr/>
                    <a:lstStyle/>
                    <a:p>
                      <a:pPr algn="ctr"/>
                      <a:r>
                        <a:rPr lang="en-US" sz="1200" dirty="0"/>
                        <a:t>Agency</a:t>
                      </a:r>
                      <a:endParaRPr lang="en-SG" sz="1200" dirty="0"/>
                    </a:p>
                  </a:txBody>
                  <a:tcPr/>
                </a:tc>
                <a:extLst>
                  <a:ext uri="{0D108BD9-81ED-4DB2-BD59-A6C34878D82A}">
                    <a16:rowId xmlns:a16="http://schemas.microsoft.com/office/drawing/2014/main" val="871159782"/>
                  </a:ext>
                </a:extLst>
              </a:tr>
              <a:tr h="370840">
                <a:tc>
                  <a:txBody>
                    <a:bodyPr/>
                    <a:lstStyle/>
                    <a:p>
                      <a:r>
                        <a:rPr lang="en-SG" sz="1200" dirty="0"/>
                        <a:t>Precision Engineering (Additive Manufacturing) </a:t>
                      </a:r>
                    </a:p>
                  </a:txBody>
                  <a:tcPr/>
                </a:tc>
                <a:tc>
                  <a:txBody>
                    <a:bodyPr/>
                    <a:lstStyle/>
                    <a:p>
                      <a:r>
                        <a:rPr lang="en-US" sz="1200" dirty="0"/>
                        <a:t>National Additive Manufacturing Innovation Cluster (NAMIC) </a:t>
                      </a:r>
                      <a:endParaRPr lang="en-SG" sz="1200" dirty="0"/>
                    </a:p>
                  </a:txBody>
                  <a:tcPr/>
                </a:tc>
                <a:extLst>
                  <a:ext uri="{0D108BD9-81ED-4DB2-BD59-A6C34878D82A}">
                    <a16:rowId xmlns:a16="http://schemas.microsoft.com/office/drawing/2014/main" val="4129902218"/>
                  </a:ext>
                </a:extLst>
              </a:tr>
              <a:tr h="370840">
                <a:tc>
                  <a:txBody>
                    <a:bodyPr/>
                    <a:lstStyle/>
                    <a:p>
                      <a:r>
                        <a:rPr lang="en-SG" sz="1200" dirty="0"/>
                        <a:t>Electronics</a:t>
                      </a:r>
                    </a:p>
                  </a:txBody>
                  <a:tcPr/>
                </a:tc>
                <a:tc>
                  <a:txBody>
                    <a:bodyPr/>
                    <a:lstStyle/>
                    <a:p>
                      <a:r>
                        <a:rPr lang="en-US" sz="1200" dirty="0"/>
                        <a:t>Future of Microelectronics Steering Committee (FME)</a:t>
                      </a:r>
                      <a:endParaRPr lang="en-SG" sz="1200" dirty="0"/>
                    </a:p>
                  </a:txBody>
                  <a:tcPr/>
                </a:tc>
                <a:extLst>
                  <a:ext uri="{0D108BD9-81ED-4DB2-BD59-A6C34878D82A}">
                    <a16:rowId xmlns:a16="http://schemas.microsoft.com/office/drawing/2014/main" val="3467089643"/>
                  </a:ext>
                </a:extLst>
              </a:tr>
              <a:tr h="370840">
                <a:tc>
                  <a:txBody>
                    <a:bodyPr/>
                    <a:lstStyle/>
                    <a:p>
                      <a:r>
                        <a:rPr lang="en-SG" sz="1200" dirty="0"/>
                        <a:t>Robotics</a:t>
                      </a:r>
                    </a:p>
                  </a:txBody>
                  <a:tcPr/>
                </a:tc>
                <a:tc>
                  <a:txBody>
                    <a:bodyPr/>
                    <a:lstStyle/>
                    <a:p>
                      <a:r>
                        <a:rPr lang="en-SG" sz="1200" dirty="0"/>
                        <a:t>National Robotics Programme Office (NRPO)</a:t>
                      </a:r>
                    </a:p>
                  </a:txBody>
                  <a:tcPr/>
                </a:tc>
                <a:extLst>
                  <a:ext uri="{0D108BD9-81ED-4DB2-BD59-A6C34878D82A}">
                    <a16:rowId xmlns:a16="http://schemas.microsoft.com/office/drawing/2014/main" val="483958424"/>
                  </a:ext>
                </a:extLst>
              </a:tr>
              <a:tr h="370840">
                <a:tc>
                  <a:txBody>
                    <a:bodyPr/>
                    <a:lstStyle/>
                    <a:p>
                      <a:r>
                        <a:rPr lang="en-SG" sz="1200" dirty="0"/>
                        <a:t>Marine &amp; Offshore </a:t>
                      </a:r>
                    </a:p>
                  </a:txBody>
                  <a:tcPr/>
                </a:tc>
                <a:tc>
                  <a:txBody>
                    <a:bodyPr/>
                    <a:lstStyle/>
                    <a:p>
                      <a:r>
                        <a:rPr lang="en-US" sz="1200" dirty="0"/>
                        <a:t>Technology Centre for Marine &amp; Offshore Singapore (TCOMS)</a:t>
                      </a:r>
                      <a:endParaRPr lang="en-SG" sz="1200" dirty="0"/>
                    </a:p>
                  </a:txBody>
                  <a:tcPr/>
                </a:tc>
                <a:extLst>
                  <a:ext uri="{0D108BD9-81ED-4DB2-BD59-A6C34878D82A}">
                    <a16:rowId xmlns:a16="http://schemas.microsoft.com/office/drawing/2014/main" val="1549920440"/>
                  </a:ext>
                </a:extLst>
              </a:tr>
              <a:tr h="370840">
                <a:tc>
                  <a:txBody>
                    <a:bodyPr/>
                    <a:lstStyle/>
                    <a:p>
                      <a:r>
                        <a:rPr lang="en-SG" sz="1200" dirty="0"/>
                        <a:t>Aerospace</a:t>
                      </a:r>
                    </a:p>
                  </a:txBody>
                  <a:tcPr/>
                </a:tc>
                <a:tc>
                  <a:txBody>
                    <a:bodyPr/>
                    <a:lstStyle/>
                    <a:p>
                      <a:r>
                        <a:rPr lang="it-IT" sz="1200" dirty="0"/>
                        <a:t>Singapore Aerospace Programme Office (SAPO)</a:t>
                      </a:r>
                      <a:endParaRPr lang="en-SG" sz="1200" dirty="0"/>
                    </a:p>
                  </a:txBody>
                  <a:tcPr/>
                </a:tc>
                <a:extLst>
                  <a:ext uri="{0D108BD9-81ED-4DB2-BD59-A6C34878D82A}">
                    <a16:rowId xmlns:a16="http://schemas.microsoft.com/office/drawing/2014/main" val="1435070353"/>
                  </a:ext>
                </a:extLst>
              </a:tr>
            </a:tbl>
          </a:graphicData>
        </a:graphic>
      </p:graphicFrame>
    </p:spTree>
    <p:extLst>
      <p:ext uri="{BB962C8B-B14F-4D97-AF65-F5344CB8AC3E}">
        <p14:creationId xmlns:p14="http://schemas.microsoft.com/office/powerpoint/2010/main" val="100105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418"/>
            <a:ext cx="7886700" cy="994172"/>
          </a:xfrm>
        </p:spPr>
        <p:txBody>
          <a:bodyPr>
            <a:noAutofit/>
          </a:bodyPr>
          <a:lstStyle/>
          <a:p>
            <a:pPr algn="ctr"/>
            <a:r>
              <a:rPr lang="en-US" sz="2400" b="1" dirty="0">
                <a:latin typeface="Arial" panose="020B0604020202020204" pitchFamily="34" charset="0"/>
                <a:cs typeface="Arial" panose="020B0604020202020204" pitchFamily="34" charset="0"/>
              </a:rPr>
              <a:t>Supplementary</a:t>
            </a:r>
            <a:endParaRPr lang="en-SG"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1600" dirty="0">
                <a:latin typeface="Arial" panose="020B0604020202020204" pitchFamily="34" charset="0"/>
                <a:cs typeface="Arial" panose="020B0604020202020204" pitchFamily="34" charset="0"/>
              </a:rPr>
              <a:t>This section should indicate in </a:t>
            </a:r>
            <a:r>
              <a:rPr lang="en-US" sz="1600" b="1" dirty="0">
                <a:latin typeface="Arial" panose="020B0604020202020204" pitchFamily="34" charset="0"/>
                <a:cs typeface="Arial" panose="020B0604020202020204" pitchFamily="34" charset="0"/>
              </a:rPr>
              <a:t>at most 5 slides</a:t>
            </a:r>
            <a:r>
              <a:rPr lang="en-US"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Additional information</a:t>
            </a:r>
          </a:p>
          <a:p>
            <a:endParaRPr lang="en-US" dirty="0"/>
          </a:p>
          <a:p>
            <a:r>
              <a:rPr lang="en-US" dirty="0"/>
              <a:t> </a:t>
            </a:r>
            <a:endParaRPr lang="en-SG" dirty="0"/>
          </a:p>
        </p:txBody>
      </p:sp>
      <p:sp>
        <p:nvSpPr>
          <p:cNvPr id="5" name="Rectangle 4"/>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4" name="TextBox 3">
            <a:extLst>
              <a:ext uri="{FF2B5EF4-FFF2-40B4-BE49-F238E27FC236}">
                <a16:creationId xmlns:a16="http://schemas.microsoft.com/office/drawing/2014/main" id="{FCE5AA98-302A-4479-9D51-4941B93E5A8D}"/>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5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410"/>
            <a:ext cx="7886700" cy="994172"/>
          </a:xfrm>
        </p:spPr>
        <p:txBody>
          <a:bodyPr>
            <a:normAutofit/>
          </a:bodyPr>
          <a:lstStyle/>
          <a:p>
            <a:pPr algn="ctr"/>
            <a:r>
              <a:rPr lang="en-US" sz="2400" b="1" dirty="0">
                <a:latin typeface="Arial" panose="020B0604020202020204" pitchFamily="34" charset="0"/>
                <a:cs typeface="Arial" panose="020B0604020202020204" pitchFamily="34" charset="0"/>
              </a:rPr>
              <a:t>6. Proposed Budget</a:t>
            </a:r>
            <a:endParaRPr lang="en-SG"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9592" y="627534"/>
            <a:ext cx="7886700" cy="3454305"/>
          </a:xfrm>
        </p:spPr>
        <p:txBody>
          <a:bodyPr>
            <a:normAutofit/>
          </a:bodyPr>
          <a:lstStyle/>
          <a:p>
            <a:r>
              <a:rPr lang="en-US" sz="1600" dirty="0">
                <a:latin typeface="Arial" panose="020B0604020202020204" pitchFamily="34" charset="0"/>
                <a:cs typeface="Arial" panose="020B0604020202020204" pitchFamily="34" charset="0"/>
              </a:rPr>
              <a:t>Please indicate the budget plan for the proposed duration of the project. </a:t>
            </a:r>
          </a:p>
          <a:p>
            <a:endParaRPr lang="en-SG" sz="1500" dirty="0"/>
          </a:p>
        </p:txBody>
      </p:sp>
      <p:graphicFrame>
        <p:nvGraphicFramePr>
          <p:cNvPr id="5" name="Table 4"/>
          <p:cNvGraphicFramePr>
            <a:graphicFrameLocks noGrp="1"/>
          </p:cNvGraphicFramePr>
          <p:nvPr>
            <p:extLst>
              <p:ext uri="{D42A27DB-BD31-4B8C-83A1-F6EECF244321}">
                <p14:modId xmlns:p14="http://schemas.microsoft.com/office/powerpoint/2010/main" val="3589105643"/>
              </p:ext>
            </p:extLst>
          </p:nvPr>
        </p:nvGraphicFramePr>
        <p:xfrm>
          <a:off x="969952" y="1149149"/>
          <a:ext cx="7545397" cy="2674620"/>
        </p:xfrm>
        <a:graphic>
          <a:graphicData uri="http://schemas.openxmlformats.org/drawingml/2006/table">
            <a:tbl>
              <a:tblPr firstRow="1" bandRow="1">
                <a:tableStyleId>{5C22544A-7EE6-4342-B048-85BDC9FD1C3A}</a:tableStyleId>
              </a:tblPr>
              <a:tblGrid>
                <a:gridCol w="4610160">
                  <a:extLst>
                    <a:ext uri="{9D8B030D-6E8A-4147-A177-3AD203B41FA5}">
                      <a16:colId xmlns:a16="http://schemas.microsoft.com/office/drawing/2014/main" val="1927986982"/>
                    </a:ext>
                  </a:extLst>
                </a:gridCol>
                <a:gridCol w="2935237">
                  <a:extLst>
                    <a:ext uri="{9D8B030D-6E8A-4147-A177-3AD203B41FA5}">
                      <a16:colId xmlns:a16="http://schemas.microsoft.com/office/drawing/2014/main" val="3528743617"/>
                    </a:ext>
                  </a:extLst>
                </a:gridCol>
              </a:tblGrid>
              <a:tr h="238076">
                <a:tc>
                  <a:txBody>
                    <a:bodyPr/>
                    <a:lstStyle/>
                    <a:p>
                      <a:r>
                        <a:rPr lang="en-US" sz="1500" dirty="0">
                          <a:solidFill>
                            <a:schemeClr val="tx1"/>
                          </a:solidFill>
                          <a:latin typeface="Arial" panose="020B0604020202020204" pitchFamily="34" charset="0"/>
                          <a:cs typeface="Arial" panose="020B0604020202020204" pitchFamily="34" charset="0"/>
                        </a:rPr>
                        <a:t>Budget Category</a:t>
                      </a:r>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Arial" panose="020B0604020202020204" pitchFamily="34" charset="0"/>
                          <a:cs typeface="Arial" panose="020B0604020202020204" pitchFamily="34" charset="0"/>
                        </a:rPr>
                        <a:t>Total Requested (S$)</a:t>
                      </a:r>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175520"/>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EOM:</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2676557"/>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Equipment:</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38970"/>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OOE:</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9929281"/>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Overseas Travel:</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267672"/>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Total Direct Cost (TDC):</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0818821"/>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Overheads (30% of TDC):</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5596314"/>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Research Scholarship (RS) </a:t>
                      </a:r>
                      <a:r>
                        <a:rPr lang="en-US" sz="1500" b="0" dirty="0">
                          <a:solidFill>
                            <a:schemeClr val="tx1"/>
                          </a:solidFill>
                          <a:latin typeface="Arial" panose="020B0604020202020204" pitchFamily="34" charset="0"/>
                          <a:cs typeface="Arial" panose="020B0604020202020204" pitchFamily="34" charset="0"/>
                        </a:rPr>
                        <a:t>No 30% Overheads</a:t>
                      </a:r>
                      <a:endParaRPr lang="en-SG" sz="15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2868184"/>
                  </a:ext>
                </a:extLst>
              </a:tr>
              <a:tr h="238076">
                <a:tc>
                  <a:txBody>
                    <a:bodyPr/>
                    <a:lstStyle/>
                    <a:p>
                      <a:r>
                        <a:rPr lang="en-US" sz="1500" b="1" dirty="0">
                          <a:solidFill>
                            <a:schemeClr val="tx1"/>
                          </a:solidFill>
                          <a:latin typeface="Arial" panose="020B0604020202020204" pitchFamily="34" charset="0"/>
                          <a:cs typeface="Arial" panose="020B0604020202020204" pitchFamily="34" charset="0"/>
                        </a:rPr>
                        <a:t>Grand</a:t>
                      </a:r>
                      <a:r>
                        <a:rPr lang="en-US" sz="1500" b="1" baseline="0" dirty="0">
                          <a:solidFill>
                            <a:schemeClr val="tx1"/>
                          </a:solidFill>
                          <a:latin typeface="Arial" panose="020B0604020202020204" pitchFamily="34" charset="0"/>
                          <a:cs typeface="Arial" panose="020B0604020202020204" pitchFamily="34" charset="0"/>
                        </a:rPr>
                        <a:t> Total: </a:t>
                      </a:r>
                      <a:endParaRPr lang="en-SG" sz="15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SG" sz="15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7321618"/>
                  </a:ext>
                </a:extLst>
              </a:tr>
            </a:tbl>
          </a:graphicData>
        </a:graphic>
      </p:graphicFrame>
      <p:sp>
        <p:nvSpPr>
          <p:cNvPr id="6" name="Rectangle 5"/>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4" name="TextBox 3">
            <a:extLst>
              <a:ext uri="{FF2B5EF4-FFF2-40B4-BE49-F238E27FC236}">
                <a16:creationId xmlns:a16="http://schemas.microsoft.com/office/drawing/2014/main" id="{35698150-05FF-44A5-B5B2-119D247E02DB}"/>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61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6B6E-C29B-4902-A414-34220468E10A}"/>
              </a:ext>
            </a:extLst>
          </p:cNvPr>
          <p:cNvSpPr>
            <a:spLocks noGrp="1"/>
          </p:cNvSpPr>
          <p:nvPr>
            <p:ph type="title"/>
          </p:nvPr>
        </p:nvSpPr>
        <p:spPr/>
        <p:txBody>
          <a:bodyPr/>
          <a:lstStyle/>
          <a:p>
            <a:r>
              <a:rPr lang="en-SG" sz="2400" dirty="0">
                <a:ea typeface="Open Sans"/>
              </a:rPr>
              <a:t>Project Team:</a:t>
            </a:r>
            <a:r>
              <a:rPr lang="en-SG" sz="2400" b="0" dirty="0">
                <a:ea typeface="Open Sans"/>
              </a:rPr>
              <a:t> </a:t>
            </a:r>
            <a:endParaRPr lang="en-US" sz="2400"/>
          </a:p>
        </p:txBody>
      </p:sp>
      <p:graphicFrame>
        <p:nvGraphicFramePr>
          <p:cNvPr id="5" name="Content Placeholder 4">
            <a:extLst>
              <a:ext uri="{FF2B5EF4-FFF2-40B4-BE49-F238E27FC236}">
                <a16:creationId xmlns:a16="http://schemas.microsoft.com/office/drawing/2014/main" id="{A68E5771-E7A0-4C1C-959C-FBD4907B949C}"/>
              </a:ext>
            </a:extLst>
          </p:cNvPr>
          <p:cNvGraphicFramePr>
            <a:graphicFrameLocks noGrp="1"/>
          </p:cNvGraphicFramePr>
          <p:nvPr>
            <p:ph idx="1"/>
            <p:extLst>
              <p:ext uri="{D42A27DB-BD31-4B8C-83A1-F6EECF244321}">
                <p14:modId xmlns:p14="http://schemas.microsoft.com/office/powerpoint/2010/main" val="1453872069"/>
              </p:ext>
            </p:extLst>
          </p:nvPr>
        </p:nvGraphicFramePr>
        <p:xfrm>
          <a:off x="900113" y="1131888"/>
          <a:ext cx="7920035" cy="1668145"/>
        </p:xfrm>
        <a:graphic>
          <a:graphicData uri="http://schemas.openxmlformats.org/drawingml/2006/table">
            <a:tbl>
              <a:tblPr firstRow="1" firstCol="1" bandRow="1">
                <a:tableStyleId>{5940675A-B579-460E-94D1-54222C63F5DA}</a:tableStyleId>
              </a:tblPr>
              <a:tblGrid>
                <a:gridCol w="433583">
                  <a:extLst>
                    <a:ext uri="{9D8B030D-6E8A-4147-A177-3AD203B41FA5}">
                      <a16:colId xmlns:a16="http://schemas.microsoft.com/office/drawing/2014/main" val="2086661335"/>
                    </a:ext>
                  </a:extLst>
                </a:gridCol>
                <a:gridCol w="1654355">
                  <a:extLst>
                    <a:ext uri="{9D8B030D-6E8A-4147-A177-3AD203B41FA5}">
                      <a16:colId xmlns:a16="http://schemas.microsoft.com/office/drawing/2014/main" val="91946865"/>
                    </a:ext>
                  </a:extLst>
                </a:gridCol>
                <a:gridCol w="1100264">
                  <a:extLst>
                    <a:ext uri="{9D8B030D-6E8A-4147-A177-3AD203B41FA5}">
                      <a16:colId xmlns:a16="http://schemas.microsoft.com/office/drawing/2014/main" val="2492693960"/>
                    </a:ext>
                  </a:extLst>
                </a:gridCol>
                <a:gridCol w="1100264">
                  <a:extLst>
                    <a:ext uri="{9D8B030D-6E8A-4147-A177-3AD203B41FA5}">
                      <a16:colId xmlns:a16="http://schemas.microsoft.com/office/drawing/2014/main" val="2763552588"/>
                    </a:ext>
                  </a:extLst>
                </a:gridCol>
                <a:gridCol w="1100264">
                  <a:extLst>
                    <a:ext uri="{9D8B030D-6E8A-4147-A177-3AD203B41FA5}">
                      <a16:colId xmlns:a16="http://schemas.microsoft.com/office/drawing/2014/main" val="2540971916"/>
                    </a:ext>
                  </a:extLst>
                </a:gridCol>
                <a:gridCol w="2531305">
                  <a:extLst>
                    <a:ext uri="{9D8B030D-6E8A-4147-A177-3AD203B41FA5}">
                      <a16:colId xmlns:a16="http://schemas.microsoft.com/office/drawing/2014/main" val="2820039499"/>
                    </a:ext>
                  </a:extLst>
                </a:gridCol>
              </a:tblGrid>
              <a:tr h="200025">
                <a:tc>
                  <a:txBody>
                    <a:bodyPr/>
                    <a:lstStyle/>
                    <a:p>
                      <a:pPr algn="l"/>
                      <a:r>
                        <a:rPr lang="en-GB" sz="1100" b="1" dirty="0">
                          <a:effectLst/>
                        </a:rPr>
                        <a:t>S/N</a:t>
                      </a:r>
                      <a:endParaRPr lang="en-GB" b="1" dirty="0">
                        <a:effectLst/>
                      </a:endParaRPr>
                    </a:p>
                  </a:txBody>
                  <a:tcPr marL="68580" marR="68580" marT="0" marB="0"/>
                </a:tc>
                <a:tc>
                  <a:txBody>
                    <a:bodyPr/>
                    <a:lstStyle/>
                    <a:p>
                      <a:pPr algn="l"/>
                      <a:r>
                        <a:rPr lang="en-GB" sz="1100" b="1" dirty="0">
                          <a:effectLst/>
                        </a:rPr>
                        <a:t>Name</a:t>
                      </a:r>
                      <a:endParaRPr lang="en-GB" b="1" dirty="0">
                        <a:effectLst/>
                      </a:endParaRPr>
                    </a:p>
                  </a:txBody>
                  <a:tcPr marL="68580" marR="68580" marT="0" marB="0"/>
                </a:tc>
                <a:tc>
                  <a:txBody>
                    <a:bodyPr/>
                    <a:lstStyle/>
                    <a:p>
                      <a:pPr marL="0" algn="l" defTabSz="514350" rtl="0" eaLnBrk="1" latinLnBrk="0" hangingPunct="1"/>
                      <a:r>
                        <a:rPr lang="en-GB" sz="1100" b="1" kern="1200" dirty="0">
                          <a:solidFill>
                            <a:schemeClr val="tx1"/>
                          </a:solidFill>
                          <a:effectLst/>
                          <a:latin typeface="+mn-lt"/>
                          <a:ea typeface="+mn-ea"/>
                          <a:cs typeface="+mn-cs"/>
                        </a:rPr>
                        <a:t>Entity</a:t>
                      </a:r>
                    </a:p>
                  </a:txBody>
                  <a:tcPr marL="68580" marR="68580" marT="0" marB="0"/>
                </a:tc>
                <a:tc>
                  <a:txBody>
                    <a:bodyPr/>
                    <a:lstStyle/>
                    <a:p>
                      <a:pPr marL="0" algn="l" defTabSz="514350" rtl="0" eaLnBrk="1" latinLnBrk="0" hangingPunct="1"/>
                      <a:r>
                        <a:rPr lang="en-GB" sz="1100" b="1" kern="1200" dirty="0">
                          <a:solidFill>
                            <a:schemeClr val="tx1"/>
                          </a:solidFill>
                          <a:effectLst/>
                          <a:latin typeface="+mn-lt"/>
                          <a:ea typeface="+mn-ea"/>
                          <a:cs typeface="+mn-cs"/>
                        </a:rPr>
                        <a:t>Role*</a:t>
                      </a:r>
                    </a:p>
                  </a:txBody>
                  <a:tcPr marL="68580" marR="68580" marT="0" marB="0"/>
                </a:tc>
                <a:tc>
                  <a:txBody>
                    <a:bodyPr/>
                    <a:lstStyle/>
                    <a:p>
                      <a:pPr marL="0" algn="l" defTabSz="514350" rtl="0" eaLnBrk="1" latinLnBrk="0" hangingPunct="1"/>
                      <a:r>
                        <a:rPr lang="en-GB" sz="1100" b="1" kern="1200" dirty="0">
                          <a:solidFill>
                            <a:schemeClr val="tx1"/>
                          </a:solidFill>
                          <a:effectLst/>
                          <a:latin typeface="+mn-lt"/>
                          <a:ea typeface="+mn-ea"/>
                          <a:cs typeface="+mn-cs"/>
                        </a:rPr>
                        <a:t>Work Package</a:t>
                      </a:r>
                    </a:p>
                  </a:txBody>
                  <a:tcPr marL="68580" marR="68580" marT="0" marB="0"/>
                </a:tc>
                <a:tc>
                  <a:txBody>
                    <a:bodyPr/>
                    <a:lstStyle/>
                    <a:p>
                      <a:pPr algn="l"/>
                      <a:r>
                        <a:rPr lang="en-GB" sz="1100" b="1" dirty="0">
                          <a:effectLst/>
                        </a:rPr>
                        <a:t>Experience</a:t>
                      </a:r>
                      <a:endParaRPr lang="en-GB" b="1" dirty="0">
                        <a:effectLst/>
                      </a:endParaRPr>
                    </a:p>
                  </a:txBody>
                  <a:tcPr marL="68580" marR="68580" marT="0" marB="0"/>
                </a:tc>
                <a:extLst>
                  <a:ext uri="{0D108BD9-81ED-4DB2-BD59-A6C34878D82A}">
                    <a16:rowId xmlns:a16="http://schemas.microsoft.com/office/drawing/2014/main" val="1903691344"/>
                  </a:ext>
                </a:extLst>
              </a:tr>
              <a:tr h="285750">
                <a:tc>
                  <a:txBody>
                    <a:bodyPr/>
                    <a:lstStyle/>
                    <a:p>
                      <a:pPr algn="l"/>
                      <a:r>
                        <a:rPr lang="en-GB" sz="1100" dirty="0">
                          <a:effectLst/>
                        </a:rPr>
                        <a:t>1</a:t>
                      </a:r>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extLst>
                  <a:ext uri="{0D108BD9-81ED-4DB2-BD59-A6C34878D82A}">
                    <a16:rowId xmlns:a16="http://schemas.microsoft.com/office/drawing/2014/main" val="2003383238"/>
                  </a:ext>
                </a:extLst>
              </a:tr>
              <a:tr h="307975">
                <a:tc>
                  <a:txBody>
                    <a:bodyPr/>
                    <a:lstStyle/>
                    <a:p>
                      <a:pPr algn="l"/>
                      <a:r>
                        <a:rPr lang="en-GB" sz="1100" dirty="0">
                          <a:effectLst/>
                        </a:rPr>
                        <a:t>2</a:t>
                      </a:r>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extLst>
                  <a:ext uri="{0D108BD9-81ED-4DB2-BD59-A6C34878D82A}">
                    <a16:rowId xmlns:a16="http://schemas.microsoft.com/office/drawing/2014/main" val="3829431647"/>
                  </a:ext>
                </a:extLst>
              </a:tr>
              <a:tr h="267335">
                <a:tc>
                  <a:txBody>
                    <a:bodyPr/>
                    <a:lstStyle/>
                    <a:p>
                      <a:pPr algn="l"/>
                      <a:r>
                        <a:rPr lang="en-GB" sz="1100" dirty="0">
                          <a:effectLst/>
                        </a:rPr>
                        <a:t>3</a:t>
                      </a:r>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extLst>
                  <a:ext uri="{0D108BD9-81ED-4DB2-BD59-A6C34878D82A}">
                    <a16:rowId xmlns:a16="http://schemas.microsoft.com/office/drawing/2014/main" val="928127067"/>
                  </a:ext>
                </a:extLst>
              </a:tr>
              <a:tr h="277495">
                <a:tc>
                  <a:txBody>
                    <a:bodyPr/>
                    <a:lstStyle/>
                    <a:p>
                      <a:pPr algn="l"/>
                      <a:r>
                        <a:rPr lang="en-GB" sz="1100" dirty="0">
                          <a:effectLst/>
                        </a:rPr>
                        <a:t>4</a:t>
                      </a:r>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extLst>
                  <a:ext uri="{0D108BD9-81ED-4DB2-BD59-A6C34878D82A}">
                    <a16:rowId xmlns:a16="http://schemas.microsoft.com/office/drawing/2014/main" val="1743864478"/>
                  </a:ext>
                </a:extLst>
              </a:tr>
              <a:tr h="329565">
                <a:tc>
                  <a:txBody>
                    <a:bodyPr/>
                    <a:lstStyle/>
                    <a:p>
                      <a:pPr algn="l"/>
                      <a:r>
                        <a:rPr lang="en-GB" sz="1100" dirty="0">
                          <a:effectLst/>
                        </a:rPr>
                        <a:t>5</a:t>
                      </a:r>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tc>
                  <a:txBody>
                    <a:bodyPr/>
                    <a:lstStyle/>
                    <a:p>
                      <a:pPr algn="l"/>
                      <a:endParaRPr lang="en-GB" dirty="0">
                        <a:effectLst/>
                      </a:endParaRPr>
                    </a:p>
                  </a:txBody>
                  <a:tcPr marL="68580" marR="68580" marT="0" marB="0"/>
                </a:tc>
                <a:extLst>
                  <a:ext uri="{0D108BD9-81ED-4DB2-BD59-A6C34878D82A}">
                    <a16:rowId xmlns:a16="http://schemas.microsoft.com/office/drawing/2014/main" val="2633631276"/>
                  </a:ext>
                </a:extLst>
              </a:tr>
            </a:tbl>
          </a:graphicData>
        </a:graphic>
      </p:graphicFrame>
      <p:sp>
        <p:nvSpPr>
          <p:cNvPr id="6" name="TextBox 5">
            <a:extLst>
              <a:ext uri="{FF2B5EF4-FFF2-40B4-BE49-F238E27FC236}">
                <a16:creationId xmlns:a16="http://schemas.microsoft.com/office/drawing/2014/main" id="{B59DC047-E3B9-4019-AD10-11A627063E07}"/>
              </a:ext>
            </a:extLst>
          </p:cNvPr>
          <p:cNvSpPr txBox="1"/>
          <p:nvPr/>
        </p:nvSpPr>
        <p:spPr>
          <a:xfrm>
            <a:off x="3200400" y="2343150"/>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BF1A2E64-5951-478E-95C9-EDF31EB4DAFD}"/>
              </a:ext>
            </a:extLst>
          </p:cNvPr>
          <p:cNvSpPr txBox="1"/>
          <p:nvPr/>
        </p:nvSpPr>
        <p:spPr>
          <a:xfrm>
            <a:off x="827584" y="4299942"/>
            <a:ext cx="2153154" cy="630942"/>
          </a:xfrm>
          <a:prstGeom prst="rect">
            <a:avLst/>
          </a:prstGeom>
          <a:noFill/>
        </p:spPr>
        <p:txBody>
          <a:bodyPr wrap="none" rtlCol="0">
            <a:spAutoFit/>
          </a:bodyPr>
          <a:lstStyle/>
          <a:p>
            <a:r>
              <a:rPr lang="en-US" sz="700" dirty="0"/>
              <a:t>Roles:</a:t>
            </a:r>
          </a:p>
          <a:p>
            <a:pPr marL="88900" indent="-88900">
              <a:buAutoNum type="arabicPeriod"/>
            </a:pPr>
            <a:r>
              <a:rPr lang="en-US" sz="700" dirty="0"/>
              <a:t>Lead PI: overall lead PI of the </a:t>
            </a:r>
            <a:r>
              <a:rPr lang="en-US" sz="700" dirty="0" err="1"/>
              <a:t>programme</a:t>
            </a:r>
            <a:endParaRPr lang="en-US" sz="700" dirty="0"/>
          </a:p>
          <a:p>
            <a:pPr marL="88900" indent="-88900">
              <a:buAutoNum type="arabicPeriod"/>
            </a:pPr>
            <a:r>
              <a:rPr lang="en-US" sz="700" dirty="0"/>
              <a:t>Team PI: lead PI of Work Package X, Y, Z, etc.</a:t>
            </a:r>
          </a:p>
          <a:p>
            <a:pPr marL="88900" indent="-88900">
              <a:buFontTx/>
              <a:buAutoNum type="arabicPeriod"/>
            </a:pPr>
            <a:r>
              <a:rPr lang="en-US" sz="700" dirty="0"/>
              <a:t>Co-I: Co-I of Work Package X, Y, Z, etc.</a:t>
            </a:r>
          </a:p>
          <a:p>
            <a:pPr marL="88900" indent="-88900">
              <a:buFontTx/>
              <a:buAutoNum type="arabicPeriod"/>
            </a:pPr>
            <a:r>
              <a:rPr lang="en-US" sz="700" dirty="0"/>
              <a:t>Collaborator</a:t>
            </a:r>
          </a:p>
        </p:txBody>
      </p:sp>
      <p:sp>
        <p:nvSpPr>
          <p:cNvPr id="7" name="TextBox 6">
            <a:extLst>
              <a:ext uri="{FF2B5EF4-FFF2-40B4-BE49-F238E27FC236}">
                <a16:creationId xmlns:a16="http://schemas.microsoft.com/office/drawing/2014/main" id="{F6A927C5-2479-4FD1-9038-950C00C1BB1F}"/>
              </a:ext>
            </a:extLst>
          </p:cNvPr>
          <p:cNvSpPr txBox="1"/>
          <p:nvPr/>
        </p:nvSpPr>
        <p:spPr>
          <a:xfrm>
            <a:off x="7706457" y="36662"/>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12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418"/>
            <a:ext cx="7886700" cy="706140"/>
          </a:xfrm>
        </p:spPr>
        <p:txBody>
          <a:bodyPr>
            <a:normAutofit/>
          </a:bodyPr>
          <a:lstStyle/>
          <a:p>
            <a:pPr algn="ctr"/>
            <a:r>
              <a:rPr lang="en-US" sz="2400" b="1" dirty="0">
                <a:latin typeface="Arial" panose="020B0604020202020204" pitchFamily="34" charset="0"/>
                <a:cs typeface="Arial" panose="020B0604020202020204" pitchFamily="34" charset="0"/>
              </a:rPr>
              <a:t>1. Objective</a:t>
            </a:r>
            <a:endParaRPr lang="en-SG"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1600" dirty="0">
                <a:latin typeface="Arial" panose="020B0604020202020204" pitchFamily="34" charset="0"/>
                <a:cs typeface="Arial" panose="020B0604020202020204" pitchFamily="34" charset="0"/>
              </a:rPr>
              <a:t>This section should include in </a:t>
            </a:r>
            <a:r>
              <a:rPr lang="en-US" sz="1600" b="1" dirty="0">
                <a:latin typeface="Arial" panose="020B0604020202020204" pitchFamily="34" charset="0"/>
                <a:cs typeface="Arial" panose="020B0604020202020204" pitchFamily="34" charset="0"/>
              </a:rPr>
              <a:t>1 slide</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A brief background on the research proposal, including the current </a:t>
            </a:r>
            <a:r>
              <a:rPr lang="en-US" sz="1600" b="1" dirty="0">
                <a:latin typeface="Arial" panose="020B0604020202020204" pitchFamily="34" charset="0"/>
                <a:cs typeface="Arial" panose="020B0604020202020204" pitchFamily="34" charset="0"/>
              </a:rPr>
              <a:t>problem(s) / gap(s)/ challenge(s) </a:t>
            </a:r>
            <a:r>
              <a:rPr lang="en-US" sz="1600" dirty="0">
                <a:latin typeface="Arial" panose="020B0604020202020204" pitchFamily="34" charset="0"/>
                <a:cs typeface="Arial" panose="020B0604020202020204" pitchFamily="34" charset="0"/>
              </a:rPr>
              <a:t>that the proposed research intends to address; </a:t>
            </a:r>
          </a:p>
          <a:p>
            <a:r>
              <a:rPr lang="en-US" sz="1600" dirty="0">
                <a:latin typeface="Arial" panose="020B0604020202020204" pitchFamily="34" charset="0"/>
                <a:cs typeface="Arial" panose="020B0604020202020204" pitchFamily="34" charset="0"/>
              </a:rPr>
              <a:t>Description of the problem to be solved (quantitative benchmark)</a:t>
            </a:r>
            <a:endParaRPr lang="en-SG" sz="1600" dirty="0">
              <a:latin typeface="Arial" panose="020B0604020202020204" pitchFamily="34" charset="0"/>
              <a:cs typeface="Arial" panose="020B0604020202020204" pitchFamily="34" charset="0"/>
            </a:endParaRPr>
          </a:p>
        </p:txBody>
      </p:sp>
      <p:sp>
        <p:nvSpPr>
          <p:cNvPr id="5" name="Rectangle 4"/>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4" name="TextBox 3">
            <a:extLst>
              <a:ext uri="{FF2B5EF4-FFF2-40B4-BE49-F238E27FC236}">
                <a16:creationId xmlns:a16="http://schemas.microsoft.com/office/drawing/2014/main" id="{B2CE514E-D688-40C0-9A11-A2E6A80E48EE}"/>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43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418"/>
            <a:ext cx="7886700" cy="994172"/>
          </a:xfrm>
        </p:spPr>
        <p:txBody>
          <a:bodyPr>
            <a:normAutofit/>
          </a:bodyPr>
          <a:lstStyle/>
          <a:p>
            <a:pPr algn="ctr"/>
            <a:r>
              <a:rPr lang="en-US" sz="2400" b="1" dirty="0">
                <a:latin typeface="Arial" panose="020B0604020202020204" pitchFamily="34" charset="0"/>
                <a:cs typeface="Arial" panose="020B0604020202020204" pitchFamily="34" charset="0"/>
              </a:rPr>
              <a:t>2. Methodology</a:t>
            </a:r>
            <a:endParaRPr lang="en-SG"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1600" dirty="0">
                <a:latin typeface="Arial" panose="020B0604020202020204" pitchFamily="34" charset="0"/>
                <a:cs typeface="Arial" panose="020B0604020202020204" pitchFamily="34" charset="0"/>
              </a:rPr>
              <a:t>This section should include in </a:t>
            </a:r>
            <a:r>
              <a:rPr lang="en-US" sz="1600" b="1" dirty="0">
                <a:latin typeface="Arial" panose="020B0604020202020204" pitchFamily="34" charset="0"/>
                <a:cs typeface="Arial" panose="020B0604020202020204" pitchFamily="34" charset="0"/>
              </a:rPr>
              <a:t>1- 2 slides</a:t>
            </a:r>
            <a:r>
              <a:rPr lang="en-US" sz="1600" dirty="0">
                <a:latin typeface="Arial" panose="020B0604020202020204" pitchFamily="34" charset="0"/>
                <a:cs typeface="Arial" panose="020B0604020202020204" pitchFamily="34" charset="0"/>
              </a:rPr>
              <a:t> the following: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Key technical approach to be undertaken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Major challenges your technical approach will address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Novelty and Innovativeness of the approach</a:t>
            </a:r>
          </a:p>
          <a:p>
            <a:endParaRPr lang="en-US" sz="1600" dirty="0">
              <a:latin typeface="Arial" panose="020B0604020202020204" pitchFamily="34" charset="0"/>
              <a:cs typeface="Arial" panose="020B0604020202020204" pitchFamily="34" charset="0"/>
            </a:endParaRPr>
          </a:p>
          <a:p>
            <a:br>
              <a:rPr lang="en-US" dirty="0"/>
            </a:br>
            <a:endParaRPr lang="en-SG" dirty="0"/>
          </a:p>
        </p:txBody>
      </p:sp>
      <p:sp>
        <p:nvSpPr>
          <p:cNvPr id="5" name="Rectangle 4"/>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4" name="TextBox 3">
            <a:extLst>
              <a:ext uri="{FF2B5EF4-FFF2-40B4-BE49-F238E27FC236}">
                <a16:creationId xmlns:a16="http://schemas.microsoft.com/office/drawing/2014/main" id="{C097717A-803E-422D-A9FC-5963CF879204}"/>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96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CBE3-3C68-4602-9276-0D7F5D9FE42F}"/>
              </a:ext>
            </a:extLst>
          </p:cNvPr>
          <p:cNvSpPr>
            <a:spLocks noGrp="1"/>
          </p:cNvSpPr>
          <p:nvPr>
            <p:ph type="title"/>
          </p:nvPr>
        </p:nvSpPr>
        <p:spPr>
          <a:xfrm>
            <a:off x="899592" y="277019"/>
            <a:ext cx="7920880" cy="720080"/>
          </a:xfrm>
        </p:spPr>
        <p:txBody>
          <a:bodyPr vert="horz" lIns="91440" tIns="45720" rIns="91440" bIns="45720" rtlCol="0" anchor="t">
            <a:normAutofit/>
          </a:bodyPr>
          <a:lstStyle/>
          <a:p>
            <a:pPr algn="ctr"/>
            <a:r>
              <a:rPr lang="en-US" sz="2400" dirty="0">
                <a:latin typeface="Arial" panose="020B0604020202020204" pitchFamily="34" charset="0"/>
                <a:cs typeface="Arial" panose="020B0604020202020204" pitchFamily="34" charset="0"/>
              </a:rPr>
              <a:t>3. Alignment to MTC Domain</a:t>
            </a:r>
            <a:endParaRPr lang="en-SG"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C385DED-663C-464E-B9D2-74E956FB9210}"/>
              </a:ext>
            </a:extLst>
          </p:cNvPr>
          <p:cNvSpPr>
            <a:spLocks noGrp="1"/>
          </p:cNvSpPr>
          <p:nvPr>
            <p:ph idx="1"/>
          </p:nvPr>
        </p:nvSpPr>
        <p:spPr/>
        <p:txBody>
          <a:bodyPr vert="horz" lIns="91440" tIns="45720" rIns="91440" bIns="45720" rtlCol="0">
            <a:normAutofit/>
          </a:bodyPr>
          <a:lstStyle/>
          <a:p>
            <a:r>
              <a:rPr lang="en-US" sz="1600" dirty="0">
                <a:latin typeface="Arial" panose="020B0604020202020204" pitchFamily="34" charset="0"/>
                <a:cs typeface="Arial" panose="020B0604020202020204" pitchFamily="34" charset="0"/>
              </a:rPr>
              <a:t>This section should include in </a:t>
            </a:r>
            <a:r>
              <a:rPr lang="en-US" sz="1600" b="1" dirty="0">
                <a:latin typeface="Arial" panose="020B0604020202020204" pitchFamily="34" charset="0"/>
                <a:cs typeface="Arial" panose="020B0604020202020204" pitchFamily="34" charset="0"/>
              </a:rPr>
              <a:t>1 slide</a:t>
            </a:r>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industry vertical(s)</a:t>
            </a:r>
            <a:r>
              <a:rPr lang="en-US" sz="1600" dirty="0">
                <a:latin typeface="Arial" panose="020B0604020202020204" pitchFamily="34" charset="0"/>
                <a:cs typeface="Arial" panose="020B0604020202020204" pitchFamily="34" charset="0"/>
              </a:rPr>
              <a:t> this proposal is aligned with / the MTC sector this proposal can be tagged to, with clear </a:t>
            </a:r>
            <a:r>
              <a:rPr lang="en-US" sz="1600" b="1" dirty="0">
                <a:latin typeface="Arial" panose="020B0604020202020204" pitchFamily="34" charset="0"/>
                <a:cs typeface="Arial" panose="020B0604020202020204" pitchFamily="34" charset="0"/>
              </a:rPr>
              <a:t>lead use application(s) </a:t>
            </a:r>
            <a:r>
              <a:rPr lang="en-US" sz="1600" dirty="0">
                <a:latin typeface="Arial" panose="020B0604020202020204" pitchFamily="34" charset="0"/>
                <a:cs typeface="Arial" panose="020B0604020202020204" pitchFamily="34" charset="0"/>
              </a:rPr>
              <a:t>of the developed technology and </a:t>
            </a:r>
            <a:r>
              <a:rPr lang="en-US" sz="1600" b="1" dirty="0">
                <a:latin typeface="Arial" panose="020B0604020202020204" pitchFamily="34" charset="0"/>
                <a:cs typeface="Arial" panose="020B0604020202020204" pitchFamily="34" charset="0"/>
              </a:rPr>
              <a:t>potential Singapore-based companies </a:t>
            </a:r>
            <a:r>
              <a:rPr lang="en-US" sz="1600" dirty="0">
                <a:latin typeface="Arial" panose="020B0604020202020204" pitchFamily="34" charset="0"/>
                <a:cs typeface="Arial" panose="020B0604020202020204" pitchFamily="34" charset="0"/>
              </a:rPr>
              <a:t>that can serve as (1) the end users as well as (2) the receptacles for commercialization. Please refer to Annex A </a:t>
            </a:r>
            <a:r>
              <a:rPr lang="en-SG" sz="1600" dirty="0">
                <a:latin typeface="Arial" panose="020B0604020202020204" pitchFamily="34" charset="0"/>
                <a:cs typeface="Arial" panose="020B0604020202020204" pitchFamily="34" charset="0"/>
              </a:rPr>
              <a:t>on the website for the MTC Focus areas.</a:t>
            </a:r>
          </a:p>
          <a:p>
            <a:endParaRPr lang="en-SG"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4171803-7D97-4823-9680-475D7B5B6707}"/>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3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27" y="130448"/>
            <a:ext cx="7886700" cy="994172"/>
          </a:xfrm>
        </p:spPr>
        <p:txBody>
          <a:bodyPr>
            <a:normAutofit/>
          </a:bodyPr>
          <a:lstStyle/>
          <a:p>
            <a:pPr algn="ctr"/>
            <a:r>
              <a:rPr lang="en-US" sz="2400" b="1" dirty="0">
                <a:latin typeface="Arial" panose="020B0604020202020204" pitchFamily="34" charset="0"/>
                <a:cs typeface="Arial" panose="020B0604020202020204" pitchFamily="34" charset="0"/>
              </a:rPr>
              <a:t>4. Landscape Review</a:t>
            </a:r>
            <a:endParaRPr lang="en-SG"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9592" y="1131590"/>
            <a:ext cx="7920880" cy="1872208"/>
          </a:xfrm>
        </p:spPr>
        <p:txBody>
          <a:bodyPr>
            <a:normAutofit fontScale="77500" lnSpcReduction="20000"/>
          </a:bodyPr>
          <a:lstStyle/>
          <a:p>
            <a:r>
              <a:rPr lang="en-US" sz="1600" dirty="0">
                <a:latin typeface="Arial" panose="020B0604020202020204" pitchFamily="34" charset="0"/>
                <a:cs typeface="Arial" panose="020B0604020202020204" pitchFamily="34" charset="0"/>
              </a:rPr>
              <a:t>This section should include in </a:t>
            </a:r>
            <a:r>
              <a:rPr lang="en-US" sz="1600" b="1" dirty="0">
                <a:latin typeface="Arial" panose="020B0604020202020204" pitchFamily="34" charset="0"/>
                <a:cs typeface="Arial" panose="020B0604020202020204" pitchFamily="34" charset="0"/>
              </a:rPr>
              <a:t>1 – 2 slides</a:t>
            </a:r>
            <a:r>
              <a:rPr lang="en-US" sz="1600" dirty="0">
                <a:latin typeface="Arial" panose="020B0604020202020204" pitchFamily="34" charset="0"/>
                <a:cs typeface="Arial" panose="020B0604020202020204" pitchFamily="34" charset="0"/>
              </a:rPr>
              <a:t> the following: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survey of other research groups in Singapore/worldwide performing related or similar research. </a:t>
            </a:r>
            <a:r>
              <a:rPr lang="en-SG" sz="1600" dirty="0">
                <a:latin typeface="Arial" panose="020B0604020202020204" pitchFamily="34" charset="0"/>
                <a:cs typeface="Arial" panose="020B0604020202020204" pitchFamily="34" charset="0"/>
              </a:rPr>
              <a:t>Address the global competitive landscape, and explain how the programme will set Singapore apart from its competitors.</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Engagement/collaboration plans with these groups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Capabilities of the proposed team against what’s out there and how they would make a difference and drive things forward.</a:t>
            </a:r>
          </a:p>
          <a:p>
            <a:pPr marL="285750" indent="-285750">
              <a:buFont typeface="Arial" panose="020B0604020202020204" pitchFamily="34" charset="0"/>
              <a:buChar char="•"/>
            </a:pPr>
            <a:r>
              <a:rPr lang="en-SG" sz="1600" dirty="0">
                <a:latin typeface="Arial" panose="020B0604020202020204" pitchFamily="34" charset="0"/>
                <a:cs typeface="Arial" panose="020B0604020202020204" pitchFamily="34" charset="0"/>
              </a:rPr>
              <a:t>Articulate how the programme can develop new and emerging capabilities that are relevant to existing industrial sector(s) or seed new growth sectors through building scientific peaks of excellence to deliver significant impact, beyond a 5-year timeframe.</a:t>
            </a:r>
          </a:p>
          <a:p>
            <a:endParaRPr lang="en-SG" dirty="0"/>
          </a:p>
        </p:txBody>
      </p:sp>
      <p:sp>
        <p:nvSpPr>
          <p:cNvPr id="5" name="Rectangle 4"/>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4" name="TextBox 3">
            <a:extLst>
              <a:ext uri="{FF2B5EF4-FFF2-40B4-BE49-F238E27FC236}">
                <a16:creationId xmlns:a16="http://schemas.microsoft.com/office/drawing/2014/main" id="{3F5AE02A-43AD-475D-BF2A-4B59C80CD4EF}"/>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8AB50224-EEEA-4668-A879-92A8A031C3D3}"/>
              </a:ext>
            </a:extLst>
          </p:cNvPr>
          <p:cNvGraphicFramePr/>
          <p:nvPr>
            <p:extLst>
              <p:ext uri="{D42A27DB-BD31-4B8C-83A1-F6EECF244321}">
                <p14:modId xmlns:p14="http://schemas.microsoft.com/office/powerpoint/2010/main" val="2687508029"/>
              </p:ext>
            </p:extLst>
          </p:nvPr>
        </p:nvGraphicFramePr>
        <p:xfrm>
          <a:off x="1838325" y="2931790"/>
          <a:ext cx="6096000" cy="1455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45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1652"/>
            <a:ext cx="7886700" cy="994172"/>
          </a:xfrm>
        </p:spPr>
        <p:txBody>
          <a:bodyPr>
            <a:normAutofit/>
          </a:bodyPr>
          <a:lstStyle/>
          <a:p>
            <a:pPr algn="ctr"/>
            <a:r>
              <a:rPr lang="en-US" sz="2400" b="1" dirty="0">
                <a:latin typeface="Arial" panose="020B0604020202020204" pitchFamily="34" charset="0"/>
                <a:cs typeface="Arial" panose="020B0604020202020204" pitchFamily="34" charset="0"/>
              </a:rPr>
              <a:t>5. Outcome &amp; Deliverables</a:t>
            </a:r>
            <a:endParaRPr lang="en-SG"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1600" dirty="0">
                <a:latin typeface="Arial" panose="020B0604020202020204" pitchFamily="34" charset="0"/>
                <a:cs typeface="Arial" panose="020B0604020202020204" pitchFamily="34" charset="0"/>
              </a:rPr>
              <a:t>This section should include in </a:t>
            </a:r>
            <a:r>
              <a:rPr lang="en-US" sz="1600" b="1" dirty="0">
                <a:latin typeface="Arial" panose="020B0604020202020204" pitchFamily="34" charset="0"/>
                <a:cs typeface="Arial" panose="020B0604020202020204" pitchFamily="34" charset="0"/>
              </a:rPr>
              <a:t>1 slide</a:t>
            </a:r>
            <a:r>
              <a:rPr lang="en-US" sz="160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Summary with technical endpoint or final quantitatively measured goal identified including your proof-of-concept, platform demonstration, or working prototype deliverable</a:t>
            </a:r>
          </a:p>
          <a:p>
            <a:pPr marL="285750" indent="-285750">
              <a:buFont typeface="Arial" panose="020B0604020202020204" pitchFamily="34" charset="0"/>
              <a:buChar char="•"/>
            </a:pPr>
            <a:endParaRPr lang="en-SG" sz="1600" dirty="0">
              <a:latin typeface="Arial" panose="020B0604020202020204" pitchFamily="34" charset="0"/>
              <a:cs typeface="Arial" panose="020B0604020202020204" pitchFamily="34" charset="0"/>
            </a:endParaRPr>
          </a:p>
        </p:txBody>
      </p:sp>
      <p:sp>
        <p:nvSpPr>
          <p:cNvPr id="5" name="Rectangle 4"/>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4" name="TextBox 3">
            <a:extLst>
              <a:ext uri="{FF2B5EF4-FFF2-40B4-BE49-F238E27FC236}">
                <a16:creationId xmlns:a16="http://schemas.microsoft.com/office/drawing/2014/main" id="{30C0D3D9-C148-4250-A09C-8271D4125BE6}"/>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15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F503-297A-7C0A-1B4D-A3D19C6E3887}"/>
              </a:ext>
            </a:extLst>
          </p:cNvPr>
          <p:cNvSpPr>
            <a:spLocks noGrp="1"/>
          </p:cNvSpPr>
          <p:nvPr>
            <p:ph type="title"/>
          </p:nvPr>
        </p:nvSpPr>
        <p:spPr/>
        <p:txBody>
          <a:bodyPr/>
          <a:lstStyle/>
          <a:p>
            <a:r>
              <a:rPr lang="en-US" sz="2400" dirty="0">
                <a:latin typeface="Arial" panose="020B0604020202020204" pitchFamily="34" charset="0"/>
                <a:cs typeface="Arial" panose="020B0604020202020204" pitchFamily="34" charset="0"/>
              </a:rPr>
              <a:t>Milestones</a:t>
            </a:r>
            <a:endParaRPr lang="en-SG"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7E84B8-475F-5B92-0A56-26C0B5C7F619}"/>
              </a:ext>
            </a:extLst>
          </p:cNvPr>
          <p:cNvSpPr>
            <a:spLocks noGrp="1"/>
          </p:cNvSpPr>
          <p:nvPr>
            <p:ph idx="1"/>
          </p:nvPr>
        </p:nvSpPr>
        <p:spPr>
          <a:xfrm>
            <a:off x="898959" y="843558"/>
            <a:ext cx="7920880" cy="3240360"/>
          </a:xfrm>
        </p:spPr>
        <p:txBody>
          <a:bodyPr/>
          <a:lstStyle/>
          <a:p>
            <a:pPr marL="285750" indent="-285750">
              <a:buFont typeface="Arial" panose="020B0604020202020204" pitchFamily="34" charset="0"/>
              <a:buChar char="•"/>
            </a:pPr>
            <a:r>
              <a:rPr lang="en-SG" sz="1600" dirty="0">
                <a:latin typeface="Arial" panose="020B0604020202020204" pitchFamily="34" charset="0"/>
                <a:cs typeface="Arial" panose="020B0604020202020204" pitchFamily="34" charset="0"/>
              </a:rPr>
              <a:t>Propose detailed and quantifiable scientific milestones for the programme. </a:t>
            </a:r>
          </a:p>
          <a:p>
            <a:pPr marL="285750" indent="-285750">
              <a:buFont typeface="Arial" panose="020B0604020202020204" pitchFamily="34" charset="0"/>
              <a:buChar char="•"/>
            </a:pPr>
            <a:r>
              <a:rPr lang="en-SG" sz="1600" dirty="0">
                <a:latin typeface="Arial" panose="020B0604020202020204" pitchFamily="34" charset="0"/>
                <a:cs typeface="Arial" panose="020B0604020202020204" pitchFamily="34" charset="0"/>
              </a:rPr>
              <a:t>Describe the team interaction and the contribution of each investigator to achieving the overall goals.</a:t>
            </a:r>
          </a:p>
        </p:txBody>
      </p:sp>
    </p:spTree>
    <p:extLst>
      <p:ext uri="{BB962C8B-B14F-4D97-AF65-F5344CB8AC3E}">
        <p14:creationId xmlns:p14="http://schemas.microsoft.com/office/powerpoint/2010/main" val="230677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45"/>
            <a:ext cx="7886700" cy="994172"/>
          </a:xfrm>
        </p:spPr>
        <p:txBody>
          <a:bodyPr>
            <a:normAutofit/>
          </a:bodyPr>
          <a:lstStyle/>
          <a:p>
            <a:pPr algn="ctr"/>
            <a:r>
              <a:rPr lang="en-US" sz="2400" b="1" dirty="0">
                <a:latin typeface="Arial" panose="020B0604020202020204" pitchFamily="34" charset="0"/>
                <a:cs typeface="Arial" panose="020B0604020202020204" pitchFamily="34" charset="0"/>
              </a:rPr>
              <a:t>6. Summary</a:t>
            </a:r>
            <a:endParaRPr lang="en-SG" sz="2400" b="1" dirty="0">
              <a:latin typeface="Arial" panose="020B0604020202020204" pitchFamily="34" charset="0"/>
              <a:cs typeface="Arial" panose="020B0604020202020204" pitchFamily="34" charset="0"/>
            </a:endParaRPr>
          </a:p>
        </p:txBody>
      </p:sp>
      <p:cxnSp>
        <p:nvCxnSpPr>
          <p:cNvPr id="7" name="Straight Connector 6"/>
          <p:cNvCxnSpPr/>
          <p:nvPr/>
        </p:nvCxnSpPr>
        <p:spPr>
          <a:xfrm>
            <a:off x="507429" y="814335"/>
            <a:ext cx="86010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36281" y="807244"/>
            <a:ext cx="0" cy="4129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9727" y="2914650"/>
            <a:ext cx="84367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252920" y="647161"/>
            <a:ext cx="2322258" cy="6480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500" b="1" kern="1200" baseline="0">
                <a:solidFill>
                  <a:schemeClr val="tx1"/>
                </a:solidFill>
                <a:latin typeface="Arial" pitchFamily="34" charset="0"/>
                <a:ea typeface="+mj-ea"/>
                <a:cs typeface="Arial" pitchFamily="34" charset="0"/>
              </a:defRPr>
            </a:lvl1pPr>
          </a:lstStyle>
          <a:p>
            <a:pPr algn="ctr"/>
            <a:r>
              <a:rPr lang="en-US" sz="1600" dirty="0">
                <a:solidFill>
                  <a:srgbClr val="000FA5"/>
                </a:solidFill>
              </a:rPr>
              <a:t>Problem / Opportunity</a:t>
            </a:r>
          </a:p>
        </p:txBody>
      </p:sp>
      <p:sp>
        <p:nvSpPr>
          <p:cNvPr id="13" name="Title 1"/>
          <p:cNvSpPr txBox="1">
            <a:spLocks/>
          </p:cNvSpPr>
          <p:nvPr/>
        </p:nvSpPr>
        <p:spPr>
          <a:xfrm>
            <a:off x="5532026" y="647161"/>
            <a:ext cx="2322258" cy="6480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500" b="1" kern="1200" baseline="0">
                <a:solidFill>
                  <a:schemeClr val="tx1"/>
                </a:solidFill>
                <a:latin typeface="Arial" pitchFamily="34" charset="0"/>
                <a:ea typeface="+mj-ea"/>
                <a:cs typeface="Arial" pitchFamily="34" charset="0"/>
              </a:defRPr>
            </a:lvl1pPr>
          </a:lstStyle>
          <a:p>
            <a:pPr algn="ctr"/>
            <a:r>
              <a:rPr lang="en-US" sz="1600" dirty="0">
                <a:solidFill>
                  <a:srgbClr val="000FA5"/>
                </a:solidFill>
              </a:rPr>
              <a:t>Challenges</a:t>
            </a:r>
          </a:p>
        </p:txBody>
      </p:sp>
      <p:sp>
        <p:nvSpPr>
          <p:cNvPr id="14" name="Title 1"/>
          <p:cNvSpPr txBox="1">
            <a:spLocks/>
          </p:cNvSpPr>
          <p:nvPr/>
        </p:nvSpPr>
        <p:spPr>
          <a:xfrm>
            <a:off x="1252920" y="2861407"/>
            <a:ext cx="2322258" cy="479819"/>
          </a:xfrm>
          <a:prstGeom prst="rect">
            <a:avLst/>
          </a:prstGeom>
        </p:spPr>
        <p:txBody>
          <a:bodyPr vert="horz" lIns="68580" tIns="34290" rIns="68580" bIns="34290" rtlCol="0" anchor="ctr">
            <a:noAutofit/>
          </a:bodyPr>
          <a:lstStyle>
            <a:lvl1pPr algn="l" defTabSz="914400" rtl="0" eaLnBrk="1" latinLnBrk="0" hangingPunct="1">
              <a:spcBef>
                <a:spcPct val="0"/>
              </a:spcBef>
              <a:buNone/>
              <a:defRPr sz="2500" b="1" kern="1200" baseline="0">
                <a:solidFill>
                  <a:schemeClr val="tx1"/>
                </a:solidFill>
                <a:latin typeface="Arial" pitchFamily="34" charset="0"/>
                <a:ea typeface="+mj-ea"/>
                <a:cs typeface="Arial" pitchFamily="34" charset="0"/>
              </a:defRPr>
            </a:lvl1pPr>
          </a:lstStyle>
          <a:p>
            <a:pPr algn="ctr"/>
            <a:r>
              <a:rPr lang="en-US" sz="1600" dirty="0">
                <a:solidFill>
                  <a:srgbClr val="000FA5"/>
                </a:solidFill>
              </a:rPr>
              <a:t>Approach</a:t>
            </a:r>
          </a:p>
        </p:txBody>
      </p:sp>
      <p:sp>
        <p:nvSpPr>
          <p:cNvPr id="15" name="Title 1"/>
          <p:cNvSpPr txBox="1">
            <a:spLocks/>
          </p:cNvSpPr>
          <p:nvPr/>
        </p:nvSpPr>
        <p:spPr>
          <a:xfrm>
            <a:off x="5316049" y="2775691"/>
            <a:ext cx="2778228" cy="6480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500" b="1" kern="1200" baseline="0">
                <a:solidFill>
                  <a:schemeClr val="tx1"/>
                </a:solidFill>
                <a:latin typeface="Arial" pitchFamily="34" charset="0"/>
                <a:ea typeface="+mj-ea"/>
                <a:cs typeface="Arial" pitchFamily="34" charset="0"/>
              </a:defRPr>
            </a:lvl1pPr>
          </a:lstStyle>
          <a:p>
            <a:pPr algn="ctr"/>
            <a:r>
              <a:rPr lang="en-US" sz="1600" dirty="0">
                <a:solidFill>
                  <a:srgbClr val="000FA5"/>
                </a:solidFill>
              </a:rPr>
              <a:t>Milestones and Resources</a:t>
            </a:r>
          </a:p>
        </p:txBody>
      </p:sp>
      <p:sp>
        <p:nvSpPr>
          <p:cNvPr id="16" name="Rectangle 15"/>
          <p:cNvSpPr/>
          <p:nvPr/>
        </p:nvSpPr>
        <p:spPr>
          <a:xfrm>
            <a:off x="755575" y="204662"/>
            <a:ext cx="3152055" cy="584775"/>
          </a:xfrm>
          <a:prstGeom prst="rect">
            <a:avLst/>
          </a:prstGeom>
        </p:spPr>
        <p:txBody>
          <a:bodyPr wrap="square">
            <a:spAutoFit/>
          </a:bodyPr>
          <a:lstStyle/>
          <a:p>
            <a:r>
              <a:rPr lang="en-US" sz="1600" dirty="0" err="1">
                <a:latin typeface="Arial" panose="020B0604020202020204" pitchFamily="34" charset="0"/>
                <a:cs typeface="Arial" panose="020B0604020202020204" pitchFamily="34" charset="0"/>
              </a:rPr>
              <a:t>Summarise</a:t>
            </a:r>
            <a:r>
              <a:rPr lang="en-US" sz="1600" dirty="0">
                <a:latin typeface="Arial" panose="020B0604020202020204" pitchFamily="34" charset="0"/>
                <a:cs typeface="Arial" panose="020B0604020202020204" pitchFamily="34" charset="0"/>
              </a:rPr>
              <a:t> the entire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in </a:t>
            </a:r>
            <a:r>
              <a:rPr lang="en-US" sz="1600" b="1" dirty="0">
                <a:latin typeface="Arial" panose="020B0604020202020204" pitchFamily="34" charset="0"/>
                <a:cs typeface="Arial" panose="020B0604020202020204" pitchFamily="34" charset="0"/>
              </a:rPr>
              <a:t>1 quad chart</a:t>
            </a:r>
            <a:endParaRPr lang="en-SG" sz="1600" b="1" dirty="0"/>
          </a:p>
        </p:txBody>
      </p:sp>
      <p:sp>
        <p:nvSpPr>
          <p:cNvPr id="17" name="Rectangle 16"/>
          <p:cNvSpPr/>
          <p:nvPr/>
        </p:nvSpPr>
        <p:spPr>
          <a:xfrm>
            <a:off x="628650" y="4876006"/>
            <a:ext cx="8515350" cy="246221"/>
          </a:xfrm>
          <a:prstGeom prst="rect">
            <a:avLst/>
          </a:prstGeom>
        </p:spPr>
        <p:txBody>
          <a:bodyPr wrap="square">
            <a:spAutoFit/>
          </a:bodyPr>
          <a:lstStyle/>
          <a:p>
            <a:pPr algn="ctr"/>
            <a:r>
              <a:rPr lang="en-US" sz="1000" dirty="0"/>
              <a:t>OFFICIAL (CLOSED) / SENSITIVE NORMAL (WHEN FILLED) </a:t>
            </a:r>
            <a:endParaRPr lang="en-SG" sz="1000" dirty="0"/>
          </a:p>
        </p:txBody>
      </p:sp>
      <p:sp>
        <p:nvSpPr>
          <p:cNvPr id="3" name="TextBox 2">
            <a:extLst>
              <a:ext uri="{FF2B5EF4-FFF2-40B4-BE49-F238E27FC236}">
                <a16:creationId xmlns:a16="http://schemas.microsoft.com/office/drawing/2014/main" id="{DA0BAD1C-B735-4167-A551-EA473F7820C7}"/>
              </a:ext>
            </a:extLst>
          </p:cNvPr>
          <p:cNvSpPr txBox="1"/>
          <p:nvPr/>
        </p:nvSpPr>
        <p:spPr>
          <a:xfrm>
            <a:off x="7707052" y="46187"/>
            <a:ext cx="1437543" cy="23083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US" sz="900" b="1" dirty="0">
                <a:solidFill>
                  <a:prstClr val="black"/>
                </a:solidFill>
                <a:latin typeface="Arial" panose="020B0604020202020204" pitchFamily="34" charset="0"/>
                <a:cs typeface="Arial" panose="020B0604020202020204" pitchFamily="34" charset="0"/>
              </a:rPr>
              <a:t>MTC Programmatic</a:t>
            </a:r>
            <a:endParaRPr lang="en-SG"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950669"/>
      </p:ext>
    </p:extLst>
  </p:cSld>
  <p:clrMapOvr>
    <a:masterClrMapping/>
  </p:clrMapOvr>
</p:sld>
</file>

<file path=ppt/theme/theme1.xml><?xml version="1.0" encoding="utf-8"?>
<a:theme xmlns:a="http://schemas.openxmlformats.org/drawingml/2006/main" name="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796AD421C5746B5541F4870FB76AE" ma:contentTypeVersion="18" ma:contentTypeDescription="Create a new document." ma:contentTypeScope="" ma:versionID="bee2b0d5575282b65eea887ff5fd144a">
  <xsd:schema xmlns:xsd="http://www.w3.org/2001/XMLSchema" xmlns:xs="http://www.w3.org/2001/XMLSchema" xmlns:p="http://schemas.microsoft.com/office/2006/metadata/properties" xmlns:ns2="b743848d-294d-4f0b-b34e-201afdcceb73" xmlns:ns3="7401abf8-0e3c-45df-8437-6d13e0e05ce0" targetNamespace="http://schemas.microsoft.com/office/2006/metadata/properties" ma:root="true" ma:fieldsID="a7acb38b863d5409c408f77466d62385" ns2:_="" ns3:_="">
    <xsd:import namespace="b743848d-294d-4f0b-b34e-201afdcceb73"/>
    <xsd:import namespace="7401abf8-0e3c-45df-8437-6d13e0e05c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3848d-294d-4f0b-b34e-201afdcce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ff4019-fa99-4329-98e7-f3e88d10e8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01abf8-0e3c-45df-8437-6d13e0e05ce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3649a49-1d91-4e73-8573-f24e90199f81}" ma:internalName="TaxCatchAll" ma:showField="CatchAllData" ma:web="7401abf8-0e3c-45df-8437-6d13e0e05ce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43848d-294d-4f0b-b34e-201afdcceb73">
      <Terms xmlns="http://schemas.microsoft.com/office/infopath/2007/PartnerControls"/>
    </lcf76f155ced4ddcb4097134ff3c332f>
    <TaxCatchAll xmlns="7401abf8-0e3c-45df-8437-6d13e0e05ce0" xsi:nil="true"/>
  </documentManagement>
</p:properties>
</file>

<file path=customXml/itemProps1.xml><?xml version="1.0" encoding="utf-8"?>
<ds:datastoreItem xmlns:ds="http://schemas.openxmlformats.org/officeDocument/2006/customXml" ds:itemID="{AB3831FA-C7FB-497A-B177-C038096EA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3848d-294d-4f0b-b34e-201afdcceb73"/>
    <ds:schemaRef ds:uri="7401abf8-0e3c-45df-8437-6d13e0e05c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B2FEED-AD43-47D5-B550-6F6E6A54861D}">
  <ds:schemaRefs>
    <ds:schemaRef ds:uri="http://schemas.microsoft.com/sharepoint/v3/contenttype/forms"/>
  </ds:schemaRefs>
</ds:datastoreItem>
</file>

<file path=customXml/itemProps3.xml><?xml version="1.0" encoding="utf-8"?>
<ds:datastoreItem xmlns:ds="http://schemas.openxmlformats.org/officeDocument/2006/customXml" ds:itemID="{327A3489-DE54-4A8B-B2FD-09D801009A91}">
  <ds:schemaRefs>
    <ds:schemaRef ds:uri="8e5633f6-dc03-4192-9dd3-80edd9b4d150"/>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8f380673-f5d0-4d30-88c7-34c2a6233ab8"/>
    <ds:schemaRef ds:uri="29cd325b-2eee-4c5d-9db9-3a6710214490"/>
    <ds:schemaRef ds:uri="b743848d-294d-4f0b-b34e-201afdcceb73"/>
    <ds:schemaRef ds:uri="7401abf8-0e3c-45df-8437-6d13e0e05ce0"/>
  </ds:schemaRefs>
</ds:datastoreItem>
</file>

<file path=docProps/app.xml><?xml version="1.0" encoding="utf-8"?>
<Properties xmlns="http://schemas.openxmlformats.org/officeDocument/2006/extended-properties" xmlns:vt="http://schemas.openxmlformats.org/officeDocument/2006/docPropsVTypes">
  <Template/>
  <TotalTime>26844</TotalTime>
  <Words>902</Words>
  <Application>Microsoft Office PowerPoint</Application>
  <PresentationFormat>On-screen Show (16:9)</PresentationFormat>
  <Paragraphs>121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ASTAR PPT Template 10042012</vt:lpstr>
      <vt:lpstr>MTC Programmatic Letter-of-Intent</vt:lpstr>
      <vt:lpstr>Project Team: </vt:lpstr>
      <vt:lpstr>1. Objective</vt:lpstr>
      <vt:lpstr>2. Methodology</vt:lpstr>
      <vt:lpstr>3. Alignment to MTC Domain</vt:lpstr>
      <vt:lpstr>4. Landscape Review</vt:lpstr>
      <vt:lpstr>5. Outcome &amp; Deliverables</vt:lpstr>
      <vt:lpstr>Milestones</vt:lpstr>
      <vt:lpstr>6. Summary</vt:lpstr>
      <vt:lpstr>7. Support (Where Applicable)</vt:lpstr>
      <vt:lpstr>Supplementary</vt:lpstr>
      <vt:lpstr>6. Proposed Budget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 Yee Cheng (IDG)</dc:creator>
  <cp:lastModifiedBy>Ding Hui Jun</cp:lastModifiedBy>
  <cp:revision>88</cp:revision>
  <dcterms:created xsi:type="dcterms:W3CDTF">2016-05-26T14:23:25Z</dcterms:created>
  <dcterms:modified xsi:type="dcterms:W3CDTF">2024-10-01T03:14:47Z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0x010100EE3796AD421C5746B5541F4870FB76AE</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y fmtid="{D5CDD505-2E9C-101B-9397-08002B2CF9AE}" pid="5" name="MediaServiceImageTags">
    <vt:lpwstr/>
  </property>
</Properties>
</file>