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300" r:id="rId3"/>
    <p:sldId id="301" r:id="rId4"/>
    <p:sldId id="302" r:id="rId5"/>
    <p:sldId id="306" r:id="rId6"/>
    <p:sldId id="303" r:id="rId7"/>
    <p:sldId id="304" r:id="rId8"/>
    <p:sldId id="305" r:id="rId9"/>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uang Liang Lim" initials="TLL" lastIdx="4" clrIdx="0">
    <p:extLst>
      <p:ext uri="{19B8F6BF-5375-455C-9EA6-DF929625EA0E}">
        <p15:presenceInfo xmlns:p15="http://schemas.microsoft.com/office/powerpoint/2012/main" userId="S::limtl@sloan.mit.edu::a037516e-f007-4b70-8d6b-238816be7cad" providerId="AD"/>
      </p:ext>
    </p:extLst>
  </p:cmAuthor>
  <p:cmAuthor id="2" name="Jacqueline TEO (EDB)" initials="JT(" lastIdx="11" clrIdx="1">
    <p:extLst>
      <p:ext uri="{19B8F6BF-5375-455C-9EA6-DF929625EA0E}">
        <p15:presenceInfo xmlns:p15="http://schemas.microsoft.com/office/powerpoint/2012/main" userId="Jacqueline TEO (EDB)" providerId="None"/>
      </p:ext>
    </p:extLst>
  </p:cmAuthor>
  <p:cmAuthor id="3" name="Jonathan KOH (NRF)" initials="JK(" lastIdx="13" clrIdx="2">
    <p:extLst>
      <p:ext uri="{19B8F6BF-5375-455C-9EA6-DF929625EA0E}">
        <p15:presenceInfo xmlns:p15="http://schemas.microsoft.com/office/powerpoint/2012/main" userId="S-1-5-21-1216582894-834684500-1334827815-1067492" providerId="AD"/>
      </p:ext>
    </p:extLst>
  </p:cmAuthor>
  <p:cmAuthor id="4" name="Nidyah Sani" initials="NS" lastIdx="3" clrIdx="3">
    <p:extLst>
      <p:ext uri="{19B8F6BF-5375-455C-9EA6-DF929625EA0E}">
        <p15:presenceInfo xmlns:p15="http://schemas.microsoft.com/office/powerpoint/2012/main" userId="S::NIDYAHI@hq.a-star.edu.sg::a07a1a9e-b22d-44d6-9d34-ee4ba941903a" providerId="AD"/>
      </p:ext>
    </p:extLst>
  </p:cmAuthor>
  <p:cmAuthor id="5" name="Yvette Lim" initials="YL" lastIdx="3" clrIdx="4">
    <p:extLst>
      <p:ext uri="{19B8F6BF-5375-455C-9EA6-DF929625EA0E}">
        <p15:presenceInfo xmlns:p15="http://schemas.microsoft.com/office/powerpoint/2012/main" userId="S::LIMYY2@hq.a-star.edu.sg::799c872c-2375-40c3-91bf-86accfc139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2F2F2"/>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29" autoAdjust="0"/>
    <p:restoredTop sz="94807"/>
  </p:normalViewPr>
  <p:slideViewPr>
    <p:cSldViewPr>
      <p:cViewPr varScale="1">
        <p:scale>
          <a:sx n="104" d="100"/>
          <a:sy n="104" d="100"/>
        </p:scale>
        <p:origin x="1122" y="114"/>
      </p:cViewPr>
      <p:guideLst>
        <p:guide orient="horz" pos="2160"/>
        <p:guide pos="384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F9EFC60C-8DA4-424A-808B-7B454D7414D8}" type="datetimeFigureOut">
              <a:rPr lang="en-US" smtClean="0"/>
              <a:t>7/5/2022</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F5F2860E-1A13-D441-9805-438EBF446725}" type="slidenum">
              <a:rPr lang="en-US" smtClean="0"/>
              <a:t>‹#›</a:t>
            </a:fld>
            <a:endParaRPr lang="en-US"/>
          </a:p>
        </p:txBody>
      </p:sp>
    </p:spTree>
    <p:extLst>
      <p:ext uri="{BB962C8B-B14F-4D97-AF65-F5344CB8AC3E}">
        <p14:creationId xmlns:p14="http://schemas.microsoft.com/office/powerpoint/2010/main" val="25145290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48EEB1F-F657-485E-B874-F48D7EA77BDA}" type="slidenum">
              <a:rPr lang="en-US" smtClean="0"/>
              <a:t>1</a:t>
            </a:fld>
            <a:endParaRPr lang="en-US"/>
          </a:p>
        </p:txBody>
      </p:sp>
    </p:spTree>
    <p:extLst>
      <p:ext uri="{BB962C8B-B14F-4D97-AF65-F5344CB8AC3E}">
        <p14:creationId xmlns:p14="http://schemas.microsoft.com/office/powerpoint/2010/main" val="8357719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endParaRPr lang="en-SG"/>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SG"/>
          </a:p>
        </p:txBody>
      </p:sp>
      <p:sp>
        <p:nvSpPr>
          <p:cNvPr id="4" name="Date Placeholder 3"/>
          <p:cNvSpPr>
            <a:spLocks noGrp="1"/>
          </p:cNvSpPr>
          <p:nvPr>
            <p:ph type="dt" sz="half" idx="10"/>
          </p:nvPr>
        </p:nvSpPr>
        <p:spPr/>
        <p:txBody>
          <a:bodyPr/>
          <a:lstStyle/>
          <a:p>
            <a:fld id="{2D51D26D-D352-4B7A-B8FA-49CF351EC5E0}" type="datetime1">
              <a:rPr lang="en-SG" smtClean="0"/>
              <a:t>5/7/2022</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ADA03AF2-F585-4479-8A3F-D36D104B4D5E}" type="slidenum">
              <a:rPr lang="en-SG" smtClean="0"/>
              <a:t>‹#›</a:t>
            </a:fld>
            <a:endParaRPr lang="en-SG"/>
          </a:p>
        </p:txBody>
      </p:sp>
    </p:spTree>
    <p:extLst>
      <p:ext uri="{BB962C8B-B14F-4D97-AF65-F5344CB8AC3E}">
        <p14:creationId xmlns:p14="http://schemas.microsoft.com/office/powerpoint/2010/main" val="9665907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10"/>
          </p:nvPr>
        </p:nvSpPr>
        <p:spPr/>
        <p:txBody>
          <a:bodyPr/>
          <a:lstStyle/>
          <a:p>
            <a:fld id="{A1A15E14-4810-4BE8-A930-42F5A1ADC609}" type="datetime1">
              <a:rPr lang="en-SG" smtClean="0"/>
              <a:t>5/7/2022</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ADA03AF2-F585-4479-8A3F-D36D104B4D5E}" type="slidenum">
              <a:rPr lang="en-SG" smtClean="0"/>
              <a:t>‹#›</a:t>
            </a:fld>
            <a:endParaRPr lang="en-SG"/>
          </a:p>
        </p:txBody>
      </p:sp>
    </p:spTree>
    <p:extLst>
      <p:ext uri="{BB962C8B-B14F-4D97-AF65-F5344CB8AC3E}">
        <p14:creationId xmlns:p14="http://schemas.microsoft.com/office/powerpoint/2010/main" val="31618756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endParaRPr lang="en-SG"/>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10"/>
          </p:nvPr>
        </p:nvSpPr>
        <p:spPr/>
        <p:txBody>
          <a:bodyPr/>
          <a:lstStyle/>
          <a:p>
            <a:fld id="{5BD91306-987C-42C0-AA46-50F8B1249C3B}" type="datetime1">
              <a:rPr lang="en-SG" smtClean="0"/>
              <a:t>5/7/2022</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ADA03AF2-F585-4479-8A3F-D36D104B4D5E}" type="slidenum">
              <a:rPr lang="en-SG" smtClean="0"/>
              <a:t>‹#›</a:t>
            </a:fld>
            <a:endParaRPr lang="en-SG"/>
          </a:p>
        </p:txBody>
      </p:sp>
    </p:spTree>
    <p:extLst>
      <p:ext uri="{BB962C8B-B14F-4D97-AF65-F5344CB8AC3E}">
        <p14:creationId xmlns:p14="http://schemas.microsoft.com/office/powerpoint/2010/main" val="3863543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10"/>
          </p:nvPr>
        </p:nvSpPr>
        <p:spPr/>
        <p:txBody>
          <a:bodyPr/>
          <a:lstStyle/>
          <a:p>
            <a:fld id="{E385631A-F41F-4F3E-BF65-D017F51B6EF3}" type="datetime1">
              <a:rPr lang="en-SG" smtClean="0"/>
              <a:t>5/7/2022</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ADA03AF2-F585-4479-8A3F-D36D104B4D5E}" type="slidenum">
              <a:rPr lang="en-SG" smtClean="0"/>
              <a:t>‹#›</a:t>
            </a:fld>
            <a:endParaRPr lang="en-SG"/>
          </a:p>
        </p:txBody>
      </p:sp>
    </p:spTree>
    <p:extLst>
      <p:ext uri="{BB962C8B-B14F-4D97-AF65-F5344CB8AC3E}">
        <p14:creationId xmlns:p14="http://schemas.microsoft.com/office/powerpoint/2010/main" val="2928811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endParaRPr lang="en-SG"/>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312B343-0777-4637-AAD6-274C4451051D}" type="datetime1">
              <a:rPr lang="en-SG" smtClean="0"/>
              <a:t>5/7/2022</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ADA03AF2-F585-4479-8A3F-D36D104B4D5E}" type="slidenum">
              <a:rPr lang="en-SG" smtClean="0"/>
              <a:t>‹#›</a:t>
            </a:fld>
            <a:endParaRPr lang="en-SG"/>
          </a:p>
        </p:txBody>
      </p:sp>
    </p:spTree>
    <p:extLst>
      <p:ext uri="{BB962C8B-B14F-4D97-AF65-F5344CB8AC3E}">
        <p14:creationId xmlns:p14="http://schemas.microsoft.com/office/powerpoint/2010/main" val="15829578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Date Placeholder 4"/>
          <p:cNvSpPr>
            <a:spLocks noGrp="1"/>
          </p:cNvSpPr>
          <p:nvPr>
            <p:ph type="dt" sz="half" idx="10"/>
          </p:nvPr>
        </p:nvSpPr>
        <p:spPr/>
        <p:txBody>
          <a:bodyPr/>
          <a:lstStyle/>
          <a:p>
            <a:fld id="{781086E4-5F64-4ACF-A04F-929199D285D3}" type="datetime1">
              <a:rPr lang="en-SG" smtClean="0"/>
              <a:t>5/7/2022</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ADA03AF2-F585-4479-8A3F-D36D104B4D5E}" type="slidenum">
              <a:rPr lang="en-SG" smtClean="0"/>
              <a:t>‹#›</a:t>
            </a:fld>
            <a:endParaRPr lang="en-SG"/>
          </a:p>
        </p:txBody>
      </p:sp>
    </p:spTree>
    <p:extLst>
      <p:ext uri="{BB962C8B-B14F-4D97-AF65-F5344CB8AC3E}">
        <p14:creationId xmlns:p14="http://schemas.microsoft.com/office/powerpoint/2010/main" val="29775441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SG"/>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7" name="Date Placeholder 6"/>
          <p:cNvSpPr>
            <a:spLocks noGrp="1"/>
          </p:cNvSpPr>
          <p:nvPr>
            <p:ph type="dt" sz="half" idx="10"/>
          </p:nvPr>
        </p:nvSpPr>
        <p:spPr/>
        <p:txBody>
          <a:bodyPr/>
          <a:lstStyle/>
          <a:p>
            <a:fld id="{4F992745-35C6-4D5E-B836-23A69699A72D}" type="datetime1">
              <a:rPr lang="en-SG" smtClean="0"/>
              <a:t>5/7/2022</a:t>
            </a:fld>
            <a:endParaRPr lang="en-SG"/>
          </a:p>
        </p:txBody>
      </p:sp>
      <p:sp>
        <p:nvSpPr>
          <p:cNvPr id="8" name="Footer Placeholder 7"/>
          <p:cNvSpPr>
            <a:spLocks noGrp="1"/>
          </p:cNvSpPr>
          <p:nvPr>
            <p:ph type="ftr" sz="quarter" idx="11"/>
          </p:nvPr>
        </p:nvSpPr>
        <p:spPr/>
        <p:txBody>
          <a:bodyPr/>
          <a:lstStyle/>
          <a:p>
            <a:endParaRPr lang="en-SG"/>
          </a:p>
        </p:txBody>
      </p:sp>
      <p:sp>
        <p:nvSpPr>
          <p:cNvPr id="9" name="Slide Number Placeholder 8"/>
          <p:cNvSpPr>
            <a:spLocks noGrp="1"/>
          </p:cNvSpPr>
          <p:nvPr>
            <p:ph type="sldNum" sz="quarter" idx="12"/>
          </p:nvPr>
        </p:nvSpPr>
        <p:spPr/>
        <p:txBody>
          <a:bodyPr/>
          <a:lstStyle/>
          <a:p>
            <a:fld id="{ADA03AF2-F585-4479-8A3F-D36D104B4D5E}" type="slidenum">
              <a:rPr lang="en-SG" smtClean="0"/>
              <a:t>‹#›</a:t>
            </a:fld>
            <a:endParaRPr lang="en-SG"/>
          </a:p>
        </p:txBody>
      </p:sp>
    </p:spTree>
    <p:extLst>
      <p:ext uri="{BB962C8B-B14F-4D97-AF65-F5344CB8AC3E}">
        <p14:creationId xmlns:p14="http://schemas.microsoft.com/office/powerpoint/2010/main" val="16166138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SG"/>
          </a:p>
        </p:txBody>
      </p:sp>
      <p:sp>
        <p:nvSpPr>
          <p:cNvPr id="3" name="Date Placeholder 2"/>
          <p:cNvSpPr>
            <a:spLocks noGrp="1"/>
          </p:cNvSpPr>
          <p:nvPr>
            <p:ph type="dt" sz="half" idx="10"/>
          </p:nvPr>
        </p:nvSpPr>
        <p:spPr/>
        <p:txBody>
          <a:bodyPr/>
          <a:lstStyle/>
          <a:p>
            <a:fld id="{9DCFF7A0-6934-427C-9F7C-6E7CCFC35BE7}" type="datetime1">
              <a:rPr lang="en-SG" smtClean="0"/>
              <a:t>5/7/2022</a:t>
            </a:fld>
            <a:endParaRPr lang="en-SG"/>
          </a:p>
        </p:txBody>
      </p:sp>
      <p:sp>
        <p:nvSpPr>
          <p:cNvPr id="4" name="Footer Placeholder 3"/>
          <p:cNvSpPr>
            <a:spLocks noGrp="1"/>
          </p:cNvSpPr>
          <p:nvPr>
            <p:ph type="ftr" sz="quarter" idx="11"/>
          </p:nvPr>
        </p:nvSpPr>
        <p:spPr/>
        <p:txBody>
          <a:bodyPr/>
          <a:lstStyle/>
          <a:p>
            <a:endParaRPr lang="en-SG"/>
          </a:p>
        </p:txBody>
      </p:sp>
      <p:sp>
        <p:nvSpPr>
          <p:cNvPr id="5" name="Slide Number Placeholder 4"/>
          <p:cNvSpPr>
            <a:spLocks noGrp="1"/>
          </p:cNvSpPr>
          <p:nvPr>
            <p:ph type="sldNum" sz="quarter" idx="12"/>
          </p:nvPr>
        </p:nvSpPr>
        <p:spPr/>
        <p:txBody>
          <a:bodyPr/>
          <a:lstStyle/>
          <a:p>
            <a:fld id="{ADA03AF2-F585-4479-8A3F-D36D104B4D5E}" type="slidenum">
              <a:rPr lang="en-SG" smtClean="0"/>
              <a:t>‹#›</a:t>
            </a:fld>
            <a:endParaRPr lang="en-SG"/>
          </a:p>
        </p:txBody>
      </p:sp>
    </p:spTree>
    <p:extLst>
      <p:ext uri="{BB962C8B-B14F-4D97-AF65-F5344CB8AC3E}">
        <p14:creationId xmlns:p14="http://schemas.microsoft.com/office/powerpoint/2010/main" val="1438415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8B878A1-5AE2-4858-B7F1-1B1DA5F4541A}" type="datetime1">
              <a:rPr lang="en-SG" smtClean="0"/>
              <a:t>5/7/2022</a:t>
            </a:fld>
            <a:endParaRPr lang="en-SG"/>
          </a:p>
        </p:txBody>
      </p:sp>
      <p:sp>
        <p:nvSpPr>
          <p:cNvPr id="3" name="Footer Placeholder 2"/>
          <p:cNvSpPr>
            <a:spLocks noGrp="1"/>
          </p:cNvSpPr>
          <p:nvPr>
            <p:ph type="ftr" sz="quarter" idx="11"/>
          </p:nvPr>
        </p:nvSpPr>
        <p:spPr/>
        <p:txBody>
          <a:bodyPr/>
          <a:lstStyle/>
          <a:p>
            <a:endParaRPr lang="en-SG"/>
          </a:p>
        </p:txBody>
      </p:sp>
      <p:sp>
        <p:nvSpPr>
          <p:cNvPr id="4" name="Slide Number Placeholder 3"/>
          <p:cNvSpPr>
            <a:spLocks noGrp="1"/>
          </p:cNvSpPr>
          <p:nvPr>
            <p:ph type="sldNum" sz="quarter" idx="12"/>
          </p:nvPr>
        </p:nvSpPr>
        <p:spPr/>
        <p:txBody>
          <a:bodyPr/>
          <a:lstStyle/>
          <a:p>
            <a:fld id="{ADA03AF2-F585-4479-8A3F-D36D104B4D5E}" type="slidenum">
              <a:rPr lang="en-SG" smtClean="0"/>
              <a:t>‹#›</a:t>
            </a:fld>
            <a:endParaRPr lang="en-SG"/>
          </a:p>
        </p:txBody>
      </p:sp>
    </p:spTree>
    <p:extLst>
      <p:ext uri="{BB962C8B-B14F-4D97-AF65-F5344CB8AC3E}">
        <p14:creationId xmlns:p14="http://schemas.microsoft.com/office/powerpoint/2010/main" val="6105435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endParaRPr lang="en-SG"/>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2CF5D52-EF22-4860-BF9F-987EEFE57F29}" type="datetime1">
              <a:rPr lang="en-SG" smtClean="0"/>
              <a:t>5/7/2022</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ADA03AF2-F585-4479-8A3F-D36D104B4D5E}" type="slidenum">
              <a:rPr lang="en-SG" smtClean="0"/>
              <a:t>‹#›</a:t>
            </a:fld>
            <a:endParaRPr lang="en-SG"/>
          </a:p>
        </p:txBody>
      </p:sp>
    </p:spTree>
    <p:extLst>
      <p:ext uri="{BB962C8B-B14F-4D97-AF65-F5344CB8AC3E}">
        <p14:creationId xmlns:p14="http://schemas.microsoft.com/office/powerpoint/2010/main" val="3992178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en-SG"/>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8252AFC-27C8-4114-8AEA-85CB25522E97}" type="datetime1">
              <a:rPr lang="en-SG" smtClean="0"/>
              <a:t>5/7/2022</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ADA03AF2-F585-4479-8A3F-D36D104B4D5E}" type="slidenum">
              <a:rPr lang="en-SG" smtClean="0"/>
              <a:t>‹#›</a:t>
            </a:fld>
            <a:endParaRPr lang="en-SG"/>
          </a:p>
        </p:txBody>
      </p:sp>
    </p:spTree>
    <p:extLst>
      <p:ext uri="{BB962C8B-B14F-4D97-AF65-F5344CB8AC3E}">
        <p14:creationId xmlns:p14="http://schemas.microsoft.com/office/powerpoint/2010/main" val="30354236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endParaRPr lang="en-SG"/>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SG"/>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4E79A9C-F1D7-46B5-BE46-B736C00EED38}" type="datetime1">
              <a:rPr lang="en-SG" smtClean="0"/>
              <a:t>5/7/2022</a:t>
            </a:fld>
            <a:endParaRPr lang="en-SG"/>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A03AF2-F585-4479-8A3F-D36D104B4D5E}" type="slidenum">
              <a:rPr lang="en-SG" smtClean="0"/>
              <a:t>‹#›</a:t>
            </a:fld>
            <a:endParaRPr lang="en-SG"/>
          </a:p>
        </p:txBody>
      </p:sp>
    </p:spTree>
    <p:extLst>
      <p:ext uri="{BB962C8B-B14F-4D97-AF65-F5344CB8AC3E}">
        <p14:creationId xmlns:p14="http://schemas.microsoft.com/office/powerpoint/2010/main" val="14319138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Table 30">
            <a:extLst>
              <a:ext uri="{FF2B5EF4-FFF2-40B4-BE49-F238E27FC236}">
                <a16:creationId xmlns:a16="http://schemas.microsoft.com/office/drawing/2014/main" id="{76C841D8-DCF4-4A6C-9335-568A8840AD66}"/>
              </a:ext>
            </a:extLst>
          </p:cNvPr>
          <p:cNvGraphicFramePr>
            <a:graphicFrameLocks noGrp="1"/>
          </p:cNvGraphicFramePr>
          <p:nvPr>
            <p:extLst>
              <p:ext uri="{D42A27DB-BD31-4B8C-83A1-F6EECF244321}">
                <p14:modId xmlns:p14="http://schemas.microsoft.com/office/powerpoint/2010/main" val="1071632808"/>
              </p:ext>
            </p:extLst>
          </p:nvPr>
        </p:nvGraphicFramePr>
        <p:xfrm>
          <a:off x="914399" y="2957780"/>
          <a:ext cx="10363200" cy="1920240"/>
        </p:xfrm>
        <a:graphic>
          <a:graphicData uri="http://schemas.openxmlformats.org/drawingml/2006/table">
            <a:tbl>
              <a:tblPr firstRow="1" firstCol="1" bandRow="1">
                <a:tableStyleId>{5940675A-B579-460E-94D1-54222C63F5DA}</a:tableStyleId>
              </a:tblPr>
              <a:tblGrid>
                <a:gridCol w="1797225">
                  <a:extLst>
                    <a:ext uri="{9D8B030D-6E8A-4147-A177-3AD203B41FA5}">
                      <a16:colId xmlns:a16="http://schemas.microsoft.com/office/drawing/2014/main" val="2741685237"/>
                    </a:ext>
                  </a:extLst>
                </a:gridCol>
                <a:gridCol w="8565975">
                  <a:extLst>
                    <a:ext uri="{9D8B030D-6E8A-4147-A177-3AD203B41FA5}">
                      <a16:colId xmlns:a16="http://schemas.microsoft.com/office/drawing/2014/main" val="2219909223"/>
                    </a:ext>
                  </a:extLst>
                </a:gridCol>
              </a:tblGrid>
              <a:tr h="365760">
                <a:tc>
                  <a:txBody>
                    <a:bodyPr/>
                    <a:lstStyle/>
                    <a:p>
                      <a:pPr marL="0" marR="0">
                        <a:spcBef>
                          <a:spcPts val="0"/>
                        </a:spcBef>
                        <a:spcAft>
                          <a:spcPts val="0"/>
                        </a:spcAft>
                      </a:pPr>
                      <a:r>
                        <a:rPr lang="en-US" sz="1600" b="1" dirty="0">
                          <a:effectLst/>
                          <a:latin typeface="+mj-lt"/>
                        </a:rPr>
                        <a:t>Submission Date</a:t>
                      </a:r>
                      <a:endParaRPr lang="en-US" sz="1600" b="1" dirty="0">
                        <a:effectLst/>
                        <a:latin typeface="+mj-lt"/>
                        <a:ea typeface="SimSun" panose="02010600030101010101" pitchFamily="2" charset="-122"/>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marL="0" marR="0">
                        <a:spcBef>
                          <a:spcPts val="0"/>
                        </a:spcBef>
                        <a:spcAft>
                          <a:spcPts val="0"/>
                        </a:spcAft>
                      </a:pPr>
                      <a:r>
                        <a:rPr lang="en-US" sz="1600" dirty="0">
                          <a:effectLst/>
                          <a:latin typeface="+mj-lt"/>
                        </a:rPr>
                        <a:t>DD-MMM-YYYY</a:t>
                      </a:r>
                      <a:endParaRPr lang="en-US" sz="1600" dirty="0">
                        <a:effectLst/>
                        <a:latin typeface="+mj-lt"/>
                        <a:ea typeface="SimSun" panose="02010600030101010101" pitchFamily="2" charset="-122"/>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660759123"/>
                  </a:ext>
                </a:extLst>
              </a:tr>
              <a:tr h="822960">
                <a:tc>
                  <a:txBody>
                    <a:bodyPr/>
                    <a:lstStyle/>
                    <a:p>
                      <a:pPr marL="0" marR="0">
                        <a:spcBef>
                          <a:spcPts val="0"/>
                        </a:spcBef>
                        <a:spcAft>
                          <a:spcPts val="0"/>
                        </a:spcAft>
                      </a:pPr>
                      <a:r>
                        <a:rPr lang="en-US" sz="1600" b="1" dirty="0">
                          <a:effectLst/>
                          <a:latin typeface="+mj-lt"/>
                        </a:rPr>
                        <a:t>Project Title</a:t>
                      </a:r>
                      <a:endParaRPr lang="en-US" sz="1600" b="1" dirty="0">
                        <a:effectLst/>
                        <a:latin typeface="+mj-lt"/>
                        <a:ea typeface="SimSun" panose="02010600030101010101" pitchFamily="2" charset="-122"/>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marL="0" marR="0">
                        <a:spcBef>
                          <a:spcPts val="0"/>
                        </a:spcBef>
                        <a:spcAft>
                          <a:spcPts val="0"/>
                        </a:spcAft>
                        <a:tabLst>
                          <a:tab pos="906780" algn="l"/>
                        </a:tabLst>
                      </a:pPr>
                      <a:r>
                        <a:rPr lang="en-US" sz="1600" dirty="0">
                          <a:effectLst/>
                          <a:latin typeface="+mj-lt"/>
                        </a:rPr>
                        <a:t>In no more than 30 words.</a:t>
                      </a:r>
                      <a:endParaRPr lang="en-US" sz="1600" dirty="0">
                        <a:effectLst/>
                        <a:latin typeface="+mj-lt"/>
                        <a:ea typeface="SimSun" panose="02010600030101010101" pitchFamily="2" charset="-122"/>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198077290"/>
                  </a:ext>
                </a:extLst>
              </a:tr>
              <a:tr h="365760">
                <a:tc>
                  <a:txBody>
                    <a:bodyPr/>
                    <a:lstStyle/>
                    <a:p>
                      <a:pPr marL="0" marR="0">
                        <a:spcBef>
                          <a:spcPts val="0"/>
                        </a:spcBef>
                        <a:spcAft>
                          <a:spcPts val="0"/>
                        </a:spcAft>
                      </a:pPr>
                      <a:r>
                        <a:rPr lang="en-US" sz="1600" b="1" dirty="0">
                          <a:effectLst/>
                          <a:latin typeface="+mj-lt"/>
                        </a:rPr>
                        <a:t>Host Institution</a:t>
                      </a:r>
                      <a:endParaRPr lang="en-US" sz="1600" b="1" dirty="0">
                        <a:effectLst/>
                        <a:latin typeface="+mj-lt"/>
                        <a:ea typeface="SimSun" panose="02010600030101010101" pitchFamily="2" charset="-122"/>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marL="0" marR="0">
                        <a:spcBef>
                          <a:spcPts val="0"/>
                        </a:spcBef>
                        <a:spcAft>
                          <a:spcPts val="0"/>
                        </a:spcAft>
                        <a:tabLst>
                          <a:tab pos="906780" algn="l"/>
                        </a:tabLst>
                      </a:pPr>
                      <a:r>
                        <a:rPr lang="en-US" sz="1600" dirty="0">
                          <a:effectLst/>
                          <a:latin typeface="+mj-lt"/>
                        </a:rPr>
                        <a:t> </a:t>
                      </a:r>
                      <a:endParaRPr lang="en-US" sz="1600" dirty="0">
                        <a:effectLst/>
                        <a:latin typeface="+mj-lt"/>
                        <a:ea typeface="SimSun" panose="02010600030101010101" pitchFamily="2" charset="-122"/>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640760183"/>
                  </a:ext>
                </a:extLst>
              </a:tr>
              <a:tr h="365760">
                <a:tc>
                  <a:txBody>
                    <a:bodyPr/>
                    <a:lstStyle/>
                    <a:p>
                      <a:pPr marL="0" marR="0">
                        <a:spcBef>
                          <a:spcPts val="0"/>
                        </a:spcBef>
                        <a:spcAft>
                          <a:spcPts val="0"/>
                        </a:spcAft>
                      </a:pPr>
                      <a:r>
                        <a:rPr lang="en-US" sz="1600" b="1" dirty="0">
                          <a:effectLst/>
                          <a:latin typeface="+mj-lt"/>
                        </a:rPr>
                        <a:t>Lead PI</a:t>
                      </a:r>
                      <a:endParaRPr lang="en-US" sz="1600" b="1" dirty="0">
                        <a:effectLst/>
                        <a:latin typeface="+mj-lt"/>
                        <a:ea typeface="SimSun" panose="02010600030101010101" pitchFamily="2" charset="-122"/>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marL="0" marR="0">
                        <a:spcBef>
                          <a:spcPts val="0"/>
                        </a:spcBef>
                        <a:spcAft>
                          <a:spcPts val="0"/>
                        </a:spcAft>
                        <a:tabLst>
                          <a:tab pos="906780" algn="l"/>
                        </a:tabLst>
                      </a:pPr>
                      <a:r>
                        <a:rPr lang="en-US" sz="1600" dirty="0">
                          <a:effectLst/>
                          <a:latin typeface="+mj-lt"/>
                        </a:rPr>
                        <a:t> </a:t>
                      </a:r>
                      <a:endParaRPr lang="en-US" sz="1600" dirty="0">
                        <a:effectLst/>
                        <a:latin typeface="+mj-lt"/>
                        <a:ea typeface="SimSun" panose="02010600030101010101" pitchFamily="2" charset="-122"/>
                      </a:endParaRPr>
                    </a:p>
                  </a:txBody>
                  <a:tcPr marL="68580" marR="6858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109992896"/>
                  </a:ext>
                </a:extLst>
              </a:tr>
            </a:tbl>
          </a:graphicData>
        </a:graphic>
      </p:graphicFrame>
      <p:sp>
        <p:nvSpPr>
          <p:cNvPr id="39" name="Title 38">
            <a:extLst>
              <a:ext uri="{FF2B5EF4-FFF2-40B4-BE49-F238E27FC236}">
                <a16:creationId xmlns:a16="http://schemas.microsoft.com/office/drawing/2014/main" id="{A945ECD3-956E-4796-8F40-6A0A6B4A8024}"/>
              </a:ext>
            </a:extLst>
          </p:cNvPr>
          <p:cNvSpPr>
            <a:spLocks noGrp="1"/>
          </p:cNvSpPr>
          <p:nvPr>
            <p:ph type="ctrTitle"/>
          </p:nvPr>
        </p:nvSpPr>
        <p:spPr>
          <a:xfrm>
            <a:off x="914399" y="1956771"/>
            <a:ext cx="10363200" cy="907094"/>
          </a:xfrm>
        </p:spPr>
        <p:txBody>
          <a:bodyPr anchor="t">
            <a:noAutofit/>
          </a:bodyPr>
          <a:lstStyle/>
          <a:p>
            <a:pPr marL="0" marR="0" lvl="0" indent="0" defTabSz="914400" rtl="0" eaLnBrk="0" fontAlgn="base" latinLnBrk="0" hangingPunct="0">
              <a:lnSpc>
                <a:spcPct val="80000"/>
              </a:lnSpc>
              <a:spcBef>
                <a:spcPct val="0"/>
              </a:spcBef>
              <a:spcAft>
                <a:spcPct val="0"/>
              </a:spcAft>
              <a:tabLst/>
            </a:pPr>
            <a:r>
              <a:rPr kumimoji="0" lang="en-US" altLang="en-US" sz="3200" b="1" i="0" u="none" strike="noStrike" cap="none" normalizeH="0" baseline="0" dirty="0">
                <a:ln>
                  <a:noFill/>
                </a:ln>
                <a:solidFill>
                  <a:schemeClr val="tx1"/>
                </a:solidFill>
                <a:effectLst/>
                <a:latin typeface="+mn-lt"/>
                <a:ea typeface="SimSun" panose="02010600030101010101" pitchFamily="2" charset="-122"/>
                <a:cs typeface="Arial" panose="020B0604020202020204" pitchFamily="34" charset="0"/>
              </a:rPr>
              <a:t>LETTER OF INTENT </a:t>
            </a:r>
            <a:br>
              <a:rPr kumimoji="0" lang="en-US" altLang="en-US" sz="2000" b="1" i="0" u="none" strike="noStrike" cap="none" normalizeH="0" baseline="0" dirty="0">
                <a:ln>
                  <a:noFill/>
                </a:ln>
                <a:solidFill>
                  <a:schemeClr val="tx1"/>
                </a:solidFill>
                <a:effectLst/>
                <a:latin typeface="+mn-lt"/>
                <a:ea typeface="SimSun" panose="02010600030101010101" pitchFamily="2" charset="-122"/>
                <a:cs typeface="Arial" panose="020B0604020202020204" pitchFamily="34" charset="0"/>
              </a:rPr>
            </a:br>
            <a:r>
              <a:rPr kumimoji="0" lang="en-US" altLang="en-US" sz="2000" b="1" i="0" u="none" strike="noStrike" cap="none" normalizeH="0" baseline="0" dirty="0">
                <a:ln>
                  <a:noFill/>
                </a:ln>
                <a:solidFill>
                  <a:schemeClr val="tx1"/>
                </a:solidFill>
                <a:effectLst/>
                <a:latin typeface="+mn-lt"/>
                <a:ea typeface="SimSun" panose="02010600030101010101" pitchFamily="2" charset="-122"/>
                <a:cs typeface="Arial" panose="020B0604020202020204" pitchFamily="34" charset="0"/>
              </a:rPr>
              <a:t>Industry Alignment Fund – Industry Collaboration Projects (IAF–ICP)</a:t>
            </a:r>
            <a:endParaRPr kumimoji="0" lang="en-US" altLang="en-US" sz="2000" b="0" i="0" u="none" strike="noStrike" cap="none" normalizeH="0" baseline="0" dirty="0">
              <a:ln>
                <a:noFill/>
              </a:ln>
              <a:solidFill>
                <a:schemeClr val="tx1"/>
              </a:solidFill>
              <a:effectLst/>
              <a:latin typeface="+mn-lt"/>
            </a:endParaRPr>
          </a:p>
        </p:txBody>
      </p:sp>
      <p:sp>
        <p:nvSpPr>
          <p:cNvPr id="9" name="Slide Number Placeholder 8"/>
          <p:cNvSpPr>
            <a:spLocks noGrp="1"/>
          </p:cNvSpPr>
          <p:nvPr>
            <p:ph type="sldNum" sz="quarter" idx="12"/>
          </p:nvPr>
        </p:nvSpPr>
        <p:spPr/>
        <p:txBody>
          <a:bodyPr/>
          <a:lstStyle/>
          <a:p>
            <a:fld id="{B1942822-38E5-4946-AAFF-06544C82A77F}" type="slidenum">
              <a:rPr lang="en-US" smtClean="0"/>
              <a:t>1</a:t>
            </a:fld>
            <a:endParaRPr lang="en-US"/>
          </a:p>
        </p:txBody>
      </p:sp>
      <p:graphicFrame>
        <p:nvGraphicFramePr>
          <p:cNvPr id="5" name="Table 4">
            <a:extLst>
              <a:ext uri="{FF2B5EF4-FFF2-40B4-BE49-F238E27FC236}">
                <a16:creationId xmlns:a16="http://schemas.microsoft.com/office/drawing/2014/main" id="{A946154C-10D6-4CC7-A76E-C191153E7511}"/>
              </a:ext>
            </a:extLst>
          </p:cNvPr>
          <p:cNvGraphicFramePr>
            <a:graphicFrameLocks noGrp="1"/>
          </p:cNvGraphicFramePr>
          <p:nvPr>
            <p:extLst>
              <p:ext uri="{D42A27DB-BD31-4B8C-83A1-F6EECF244321}">
                <p14:modId xmlns:p14="http://schemas.microsoft.com/office/powerpoint/2010/main" val="1977582369"/>
              </p:ext>
            </p:extLst>
          </p:nvPr>
        </p:nvGraphicFramePr>
        <p:xfrm>
          <a:off x="8737600" y="155227"/>
          <a:ext cx="3312367" cy="164148"/>
        </p:xfrm>
        <a:graphic>
          <a:graphicData uri="http://schemas.openxmlformats.org/drawingml/2006/table">
            <a:tbl>
              <a:tblPr>
                <a:tableStyleId>{5940675A-B579-460E-94D1-54222C63F5DA}</a:tableStyleId>
              </a:tblPr>
              <a:tblGrid>
                <a:gridCol w="875386">
                  <a:extLst>
                    <a:ext uri="{9D8B030D-6E8A-4147-A177-3AD203B41FA5}">
                      <a16:colId xmlns:a16="http://schemas.microsoft.com/office/drawing/2014/main" val="2778117091"/>
                    </a:ext>
                  </a:extLst>
                </a:gridCol>
                <a:gridCol w="215550">
                  <a:extLst>
                    <a:ext uri="{9D8B030D-6E8A-4147-A177-3AD203B41FA5}">
                      <a16:colId xmlns:a16="http://schemas.microsoft.com/office/drawing/2014/main" val="3050613138"/>
                    </a:ext>
                  </a:extLst>
                </a:gridCol>
                <a:gridCol w="273450">
                  <a:extLst>
                    <a:ext uri="{9D8B030D-6E8A-4147-A177-3AD203B41FA5}">
                      <a16:colId xmlns:a16="http://schemas.microsoft.com/office/drawing/2014/main" val="4232843544"/>
                    </a:ext>
                  </a:extLst>
                </a:gridCol>
                <a:gridCol w="241921">
                  <a:extLst>
                    <a:ext uri="{9D8B030D-6E8A-4147-A177-3AD203B41FA5}">
                      <a16:colId xmlns:a16="http://schemas.microsoft.com/office/drawing/2014/main" val="3304106014"/>
                    </a:ext>
                  </a:extLst>
                </a:gridCol>
                <a:gridCol w="243641">
                  <a:extLst>
                    <a:ext uri="{9D8B030D-6E8A-4147-A177-3AD203B41FA5}">
                      <a16:colId xmlns:a16="http://schemas.microsoft.com/office/drawing/2014/main" val="368896356"/>
                    </a:ext>
                  </a:extLst>
                </a:gridCol>
                <a:gridCol w="243641">
                  <a:extLst>
                    <a:ext uri="{9D8B030D-6E8A-4147-A177-3AD203B41FA5}">
                      <a16:colId xmlns:a16="http://schemas.microsoft.com/office/drawing/2014/main" val="1357997705"/>
                    </a:ext>
                  </a:extLst>
                </a:gridCol>
                <a:gridCol w="243641">
                  <a:extLst>
                    <a:ext uri="{9D8B030D-6E8A-4147-A177-3AD203B41FA5}">
                      <a16:colId xmlns:a16="http://schemas.microsoft.com/office/drawing/2014/main" val="2362682401"/>
                    </a:ext>
                  </a:extLst>
                </a:gridCol>
                <a:gridCol w="244214">
                  <a:extLst>
                    <a:ext uri="{9D8B030D-6E8A-4147-A177-3AD203B41FA5}">
                      <a16:colId xmlns:a16="http://schemas.microsoft.com/office/drawing/2014/main" val="2202647630"/>
                    </a:ext>
                  </a:extLst>
                </a:gridCol>
                <a:gridCol w="243641">
                  <a:extLst>
                    <a:ext uri="{9D8B030D-6E8A-4147-A177-3AD203B41FA5}">
                      <a16:colId xmlns:a16="http://schemas.microsoft.com/office/drawing/2014/main" val="3656290621"/>
                    </a:ext>
                  </a:extLst>
                </a:gridCol>
                <a:gridCol w="243641">
                  <a:extLst>
                    <a:ext uri="{9D8B030D-6E8A-4147-A177-3AD203B41FA5}">
                      <a16:colId xmlns:a16="http://schemas.microsoft.com/office/drawing/2014/main" val="212429844"/>
                    </a:ext>
                  </a:extLst>
                </a:gridCol>
                <a:gridCol w="243641">
                  <a:extLst>
                    <a:ext uri="{9D8B030D-6E8A-4147-A177-3AD203B41FA5}">
                      <a16:colId xmlns:a16="http://schemas.microsoft.com/office/drawing/2014/main" val="2204463140"/>
                    </a:ext>
                  </a:extLst>
                </a:gridCol>
              </a:tblGrid>
              <a:tr h="156837">
                <a:tc>
                  <a:txBody>
                    <a:bodyPr/>
                    <a:lstStyle/>
                    <a:p>
                      <a:pPr marL="0" marR="0">
                        <a:lnSpc>
                          <a:spcPct val="115000"/>
                        </a:lnSpc>
                        <a:spcBef>
                          <a:spcPts val="0"/>
                        </a:spcBef>
                        <a:spcAft>
                          <a:spcPts val="0"/>
                        </a:spcAft>
                        <a:tabLst>
                          <a:tab pos="2743200" algn="ctr"/>
                          <a:tab pos="5486400" algn="r"/>
                        </a:tabLst>
                      </a:pPr>
                      <a:r>
                        <a:rPr lang="en-GB" sz="1000" dirty="0">
                          <a:effectLst/>
                        </a:rPr>
                        <a:t>Official No. </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2743200" algn="ctr"/>
                          <a:tab pos="5486400" algn="r"/>
                        </a:tabLst>
                      </a:pPr>
                      <a:r>
                        <a:rPr lang="en-GB" sz="1000" dirty="0">
                          <a:effectLst/>
                        </a:rPr>
                        <a:t>I</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2743200" algn="ctr"/>
                          <a:tab pos="5486400" algn="r"/>
                        </a:tabLst>
                      </a:pPr>
                      <a:r>
                        <a:rPr lang="en-GB" sz="1000" dirty="0">
                          <a:effectLst/>
                        </a:rPr>
                        <a:t>C</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2743200" algn="ctr"/>
                          <a:tab pos="5486400" algn="r"/>
                        </a:tabLst>
                      </a:pPr>
                      <a:r>
                        <a:rPr lang="en-GB" sz="1000" dirty="0">
                          <a:effectLst/>
                        </a:rPr>
                        <a:t>P</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2743200" algn="ctr"/>
                          <a:tab pos="5486400" algn="r"/>
                        </a:tabLst>
                      </a:pPr>
                      <a:r>
                        <a:rPr lang="en-GB" sz="1000" dirty="0">
                          <a:effectLst/>
                        </a:rPr>
                        <a:t> </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2743200" algn="ctr"/>
                          <a:tab pos="5486400" algn="r"/>
                        </a:tabLst>
                      </a:pPr>
                      <a:r>
                        <a:rPr lang="en-GB" sz="1000" dirty="0">
                          <a:effectLst/>
                        </a:rPr>
                        <a:t> </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2743200" algn="ctr"/>
                          <a:tab pos="5486400" algn="r"/>
                        </a:tabLst>
                      </a:pPr>
                      <a:r>
                        <a:rPr lang="en-GB" sz="1000" dirty="0">
                          <a:effectLst/>
                        </a:rPr>
                        <a:t> </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2743200" algn="ctr"/>
                          <a:tab pos="5486400" algn="r"/>
                        </a:tabLst>
                      </a:pPr>
                      <a:r>
                        <a:rPr lang="en-GB" sz="1000" dirty="0">
                          <a:effectLst/>
                        </a:rPr>
                        <a:t> </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2743200" algn="ctr"/>
                          <a:tab pos="5486400" algn="r"/>
                        </a:tabLst>
                      </a:pPr>
                      <a:r>
                        <a:rPr lang="en-GB" sz="1000" dirty="0">
                          <a:effectLst/>
                        </a:rPr>
                        <a:t> </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2743200" algn="ctr"/>
                          <a:tab pos="5486400" algn="r"/>
                        </a:tabLst>
                      </a:pPr>
                      <a:r>
                        <a:rPr lang="en-GB" sz="1000" dirty="0">
                          <a:effectLst/>
                        </a:rPr>
                        <a:t> </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2743200" algn="ctr"/>
                          <a:tab pos="5486400" algn="r"/>
                        </a:tabLst>
                      </a:pPr>
                      <a:r>
                        <a:rPr lang="en-GB" sz="1000" dirty="0">
                          <a:effectLst/>
                        </a:rPr>
                        <a:t> </a:t>
                      </a:r>
                      <a:endParaRPr lang="en-US" sz="1000" dirty="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425978106"/>
                  </a:ext>
                </a:extLst>
              </a:tr>
            </a:tbl>
          </a:graphicData>
        </a:graphic>
      </p:graphicFrame>
      <p:sp>
        <p:nvSpPr>
          <p:cNvPr id="34" name="Rectangle 14">
            <a:extLst>
              <a:ext uri="{FF2B5EF4-FFF2-40B4-BE49-F238E27FC236}">
                <a16:creationId xmlns:a16="http://schemas.microsoft.com/office/drawing/2014/main" id="{C3FE4C34-2536-4D55-89F1-2A3006D7A417}"/>
              </a:ext>
            </a:extLst>
          </p:cNvPr>
          <p:cNvSpPr>
            <a:spLocks noChangeArrowheads="1"/>
          </p:cNvSpPr>
          <p:nvPr/>
        </p:nvSpPr>
        <p:spPr bwMode="auto">
          <a:xfrm>
            <a:off x="6326161" y="1844824"/>
            <a:ext cx="0" cy="0"/>
          </a:xfrm>
          <a:prstGeom prst="rect">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endParaRPr lang="en-US"/>
          </a:p>
        </p:txBody>
      </p:sp>
      <p:sp>
        <p:nvSpPr>
          <p:cNvPr id="37" name="Rectangle 17">
            <a:extLst>
              <a:ext uri="{FF2B5EF4-FFF2-40B4-BE49-F238E27FC236}">
                <a16:creationId xmlns:a16="http://schemas.microsoft.com/office/drawing/2014/main" id="{0F2F406C-FA4E-4C54-859B-521F90C83887}"/>
              </a:ext>
            </a:extLst>
          </p:cNvPr>
          <p:cNvSpPr>
            <a:spLocks noChangeArrowheads="1"/>
          </p:cNvSpPr>
          <p:nvPr/>
        </p:nvSpPr>
        <p:spPr bwMode="auto">
          <a:xfrm>
            <a:off x="-2" y="5093633"/>
            <a:ext cx="12192000"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eaLnBrk="0" fontAlgn="base" hangingPunct="0">
              <a:spcBef>
                <a:spcPct val="0"/>
              </a:spcBef>
              <a:spcAft>
                <a:spcPct val="0"/>
              </a:spcAft>
              <a:tabLst>
                <a:tab pos="2743200" algn="ctr"/>
                <a:tab pos="3771900" algn="r"/>
                <a:tab pos="5486400" algn="r"/>
              </a:tabLst>
              <a:defRPr>
                <a:solidFill>
                  <a:schemeClr val="tx1"/>
                </a:solidFill>
                <a:latin typeface="Arial" panose="020B0604020202020204" pitchFamily="34" charset="0"/>
              </a:defRPr>
            </a:lvl1pPr>
            <a:lvl2pPr eaLnBrk="0" fontAlgn="base" hangingPunct="0">
              <a:spcBef>
                <a:spcPct val="0"/>
              </a:spcBef>
              <a:spcAft>
                <a:spcPct val="0"/>
              </a:spcAft>
              <a:tabLst>
                <a:tab pos="2743200" algn="ctr"/>
                <a:tab pos="3771900" algn="r"/>
                <a:tab pos="5486400" algn="r"/>
              </a:tabLst>
              <a:defRPr>
                <a:solidFill>
                  <a:schemeClr val="tx1"/>
                </a:solidFill>
                <a:latin typeface="Arial" panose="020B0604020202020204" pitchFamily="34" charset="0"/>
              </a:defRPr>
            </a:lvl2pPr>
            <a:lvl3pPr eaLnBrk="0" fontAlgn="base" hangingPunct="0">
              <a:spcBef>
                <a:spcPct val="0"/>
              </a:spcBef>
              <a:spcAft>
                <a:spcPct val="0"/>
              </a:spcAft>
              <a:tabLst>
                <a:tab pos="2743200" algn="ctr"/>
                <a:tab pos="3771900" algn="r"/>
                <a:tab pos="5486400" algn="r"/>
              </a:tabLst>
              <a:defRPr>
                <a:solidFill>
                  <a:schemeClr val="tx1"/>
                </a:solidFill>
                <a:latin typeface="Arial" panose="020B0604020202020204" pitchFamily="34" charset="0"/>
              </a:defRPr>
            </a:lvl3pPr>
            <a:lvl4pPr eaLnBrk="0" fontAlgn="base" hangingPunct="0">
              <a:spcBef>
                <a:spcPct val="0"/>
              </a:spcBef>
              <a:spcAft>
                <a:spcPct val="0"/>
              </a:spcAft>
              <a:tabLst>
                <a:tab pos="2743200" algn="ctr"/>
                <a:tab pos="3771900" algn="r"/>
                <a:tab pos="5486400" algn="r"/>
              </a:tabLst>
              <a:defRPr>
                <a:solidFill>
                  <a:schemeClr val="tx1"/>
                </a:solidFill>
                <a:latin typeface="Arial" panose="020B0604020202020204" pitchFamily="34" charset="0"/>
              </a:defRPr>
            </a:lvl4pPr>
            <a:lvl5pPr eaLnBrk="0" fontAlgn="base" hangingPunct="0">
              <a:spcBef>
                <a:spcPct val="0"/>
              </a:spcBef>
              <a:spcAft>
                <a:spcPct val="0"/>
              </a:spcAft>
              <a:tabLst>
                <a:tab pos="2743200" algn="ctr"/>
                <a:tab pos="3771900" algn="r"/>
                <a:tab pos="5486400" algn="r"/>
              </a:tabLst>
              <a:defRPr>
                <a:solidFill>
                  <a:schemeClr val="tx1"/>
                </a:solidFill>
                <a:latin typeface="Arial" panose="020B0604020202020204" pitchFamily="34" charset="0"/>
              </a:defRPr>
            </a:lvl5pPr>
            <a:lvl6pPr eaLnBrk="0" fontAlgn="base" hangingPunct="0">
              <a:spcBef>
                <a:spcPct val="0"/>
              </a:spcBef>
              <a:spcAft>
                <a:spcPct val="0"/>
              </a:spcAft>
              <a:tabLst>
                <a:tab pos="2743200" algn="ctr"/>
                <a:tab pos="3771900" algn="r"/>
                <a:tab pos="5486400" algn="r"/>
              </a:tabLst>
              <a:defRPr>
                <a:solidFill>
                  <a:schemeClr val="tx1"/>
                </a:solidFill>
                <a:latin typeface="Arial" panose="020B0604020202020204" pitchFamily="34" charset="0"/>
              </a:defRPr>
            </a:lvl6pPr>
            <a:lvl7pPr eaLnBrk="0" fontAlgn="base" hangingPunct="0">
              <a:spcBef>
                <a:spcPct val="0"/>
              </a:spcBef>
              <a:spcAft>
                <a:spcPct val="0"/>
              </a:spcAft>
              <a:tabLst>
                <a:tab pos="2743200" algn="ctr"/>
                <a:tab pos="3771900" algn="r"/>
                <a:tab pos="5486400" algn="r"/>
              </a:tabLst>
              <a:defRPr>
                <a:solidFill>
                  <a:schemeClr val="tx1"/>
                </a:solidFill>
                <a:latin typeface="Arial" panose="020B0604020202020204" pitchFamily="34" charset="0"/>
              </a:defRPr>
            </a:lvl7pPr>
            <a:lvl8pPr eaLnBrk="0" fontAlgn="base" hangingPunct="0">
              <a:spcBef>
                <a:spcPct val="0"/>
              </a:spcBef>
              <a:spcAft>
                <a:spcPct val="0"/>
              </a:spcAft>
              <a:tabLst>
                <a:tab pos="2743200" algn="ctr"/>
                <a:tab pos="3771900" algn="r"/>
                <a:tab pos="5486400" algn="r"/>
              </a:tabLst>
              <a:defRPr>
                <a:solidFill>
                  <a:schemeClr val="tx1"/>
                </a:solidFill>
                <a:latin typeface="Arial" panose="020B0604020202020204" pitchFamily="34" charset="0"/>
              </a:defRPr>
            </a:lvl8pPr>
            <a:lvl9pPr eaLnBrk="0" fontAlgn="base" hangingPunct="0">
              <a:spcBef>
                <a:spcPct val="0"/>
              </a:spcBef>
              <a:spcAft>
                <a:spcPct val="0"/>
              </a:spcAft>
              <a:tabLst>
                <a:tab pos="2743200" algn="ctr"/>
                <a:tab pos="3771900" algn="r"/>
                <a:tab pos="5486400" algn="r"/>
              </a:tabLs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tab pos="2743200" algn="ctr"/>
                <a:tab pos="3771900" algn="r"/>
                <a:tab pos="5486400" algn="r"/>
              </a:tabLst>
            </a:pPr>
            <a:r>
              <a:rPr kumimoji="0" lang="en-US" altLang="en-US" sz="1600" b="0" i="0" u="none" strike="noStrike" cap="none" normalizeH="0" baseline="0" dirty="0">
                <a:ln>
                  <a:noFill/>
                </a:ln>
                <a:solidFill>
                  <a:schemeClr val="tx1"/>
                </a:solidFill>
                <a:effectLst/>
                <a:latin typeface="+mn-lt"/>
                <a:ea typeface="SimSun" panose="02010600030101010101" pitchFamily="2" charset="-122"/>
                <a:cs typeface="Arial" panose="020B0604020202020204" pitchFamily="34" charset="0"/>
              </a:rPr>
              <a:t>ALL INFORMATION IS TREATED IN CONFIDENCE AND USED ONLY FOR THE PURPOSES OF THE GRANT.</a:t>
            </a:r>
          </a:p>
          <a:p>
            <a:pPr marL="0" marR="0" lvl="0" indent="0" algn="ctr" defTabSz="914400" rtl="0" eaLnBrk="0" fontAlgn="base" latinLnBrk="0" hangingPunct="0">
              <a:lnSpc>
                <a:spcPct val="100000"/>
              </a:lnSpc>
              <a:spcBef>
                <a:spcPct val="0"/>
              </a:spcBef>
              <a:spcAft>
                <a:spcPct val="0"/>
              </a:spcAft>
              <a:buClrTx/>
              <a:buSzTx/>
              <a:buFontTx/>
              <a:buNone/>
              <a:tabLst>
                <a:tab pos="2743200" algn="ctr"/>
                <a:tab pos="3771900" algn="r"/>
                <a:tab pos="5486400" algn="r"/>
              </a:tabLst>
            </a:pPr>
            <a:endParaRPr kumimoji="0" lang="en-US" altLang="en-US" sz="1600" b="0" i="0" u="none" strike="noStrike" cap="none" normalizeH="0" baseline="0" dirty="0">
              <a:ln>
                <a:noFill/>
              </a:ln>
              <a:solidFill>
                <a:schemeClr val="tx1"/>
              </a:solidFill>
              <a:effectLst/>
              <a:latin typeface="+mn-lt"/>
              <a:ea typeface="SimSun" panose="02010600030101010101" pitchFamily="2" charset="-122"/>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tab pos="2743200" algn="ctr"/>
                <a:tab pos="3771900" algn="r"/>
                <a:tab pos="5486400" algn="r"/>
              </a:tabLst>
            </a:pPr>
            <a:r>
              <a:rPr lang="en-US" sz="1600" b="1" dirty="0">
                <a:highlight>
                  <a:srgbClr val="FFFF00"/>
                </a:highlight>
                <a:latin typeface="+mn-lt"/>
                <a:ea typeface="SimSun" panose="02010600030101010101" pitchFamily="2" charset="-122"/>
                <a:cs typeface="Arial" panose="020B0604020202020204" pitchFamily="34" charset="0"/>
              </a:rPr>
              <a:t>NOTE: ONLY PROPOSALS SEEKING GRANT FUNDING </a:t>
            </a:r>
            <a:r>
              <a:rPr lang="en-US" sz="1600" b="1" u="sng" dirty="0">
                <a:solidFill>
                  <a:srgbClr val="FF0000"/>
                </a:solidFill>
                <a:highlight>
                  <a:srgbClr val="FFFF00"/>
                </a:highlight>
                <a:latin typeface="+mn-lt"/>
                <a:ea typeface="SimSun" panose="02010600030101010101" pitchFamily="2" charset="-122"/>
                <a:cs typeface="Arial" panose="020B0604020202020204" pitchFamily="34" charset="0"/>
              </a:rPr>
              <a:t>ABOVE S$25M</a:t>
            </a:r>
            <a:r>
              <a:rPr lang="en-US" sz="1600" b="1" dirty="0">
                <a:highlight>
                  <a:srgbClr val="FFFF00"/>
                </a:highlight>
                <a:latin typeface="+mn-lt"/>
                <a:ea typeface="SimSun" panose="02010600030101010101" pitchFamily="2" charset="-122"/>
                <a:cs typeface="Arial" panose="020B0604020202020204" pitchFamily="34" charset="0"/>
              </a:rPr>
              <a:t> WILL BE REQUIRED TO SUBMIT A LETTER OF INTENT</a:t>
            </a:r>
          </a:p>
          <a:p>
            <a:pPr marL="0" marR="0" lvl="0" indent="0" algn="ctr" defTabSz="914400" rtl="0" eaLnBrk="0" fontAlgn="base" latinLnBrk="0" hangingPunct="0">
              <a:lnSpc>
                <a:spcPct val="100000"/>
              </a:lnSpc>
              <a:spcBef>
                <a:spcPct val="0"/>
              </a:spcBef>
              <a:spcAft>
                <a:spcPct val="0"/>
              </a:spcAft>
              <a:buClrTx/>
              <a:buSzTx/>
              <a:buFontTx/>
              <a:buNone/>
              <a:tabLst>
                <a:tab pos="2743200" algn="ctr"/>
                <a:tab pos="3771900" algn="r"/>
                <a:tab pos="5486400" algn="r"/>
              </a:tabLst>
            </a:pPr>
            <a:r>
              <a:rPr lang="en-US" sz="1600" b="1" dirty="0">
                <a:highlight>
                  <a:srgbClr val="FFFF00"/>
                </a:highlight>
                <a:latin typeface="+mn-lt"/>
                <a:ea typeface="SimSun" panose="02010600030101010101" pitchFamily="2" charset="-122"/>
                <a:cs typeface="Arial" panose="020B0604020202020204" pitchFamily="34" charset="0"/>
              </a:rPr>
              <a:t>(USING THIS POWERPOINT TEMPLATE). </a:t>
            </a:r>
            <a:endParaRPr lang="en-US" altLang="en-US" sz="1600" b="1" dirty="0">
              <a:highlight>
                <a:srgbClr val="FFFF00"/>
              </a:highlight>
              <a:latin typeface="+mn-lt"/>
              <a:ea typeface="SimSun" panose="02010600030101010101" pitchFamily="2" charset="-122"/>
              <a:cs typeface="Arial" panose="020B0604020202020204" pitchFamily="34" charset="0"/>
            </a:endParaRPr>
          </a:p>
        </p:txBody>
      </p:sp>
      <p:pic>
        <p:nvPicPr>
          <p:cNvPr id="17" name="Picture 16">
            <a:extLst>
              <a:ext uri="{FF2B5EF4-FFF2-40B4-BE49-F238E27FC236}">
                <a16:creationId xmlns:a16="http://schemas.microsoft.com/office/drawing/2014/main" id="{8DD9F4BA-9CDE-498C-8CDA-BCB4CB3A30B2}"/>
              </a:ext>
            </a:extLst>
          </p:cNvPr>
          <p:cNvPicPr>
            <a:picLocks noChangeAspect="1"/>
          </p:cNvPicPr>
          <p:nvPr/>
        </p:nvPicPr>
        <p:blipFill>
          <a:blip r:embed="rId3"/>
          <a:stretch>
            <a:fillRect/>
          </a:stretch>
        </p:blipFill>
        <p:spPr>
          <a:xfrm>
            <a:off x="2236741" y="625739"/>
            <a:ext cx="7718515" cy="1164722"/>
          </a:xfrm>
          <a:prstGeom prst="rect">
            <a:avLst/>
          </a:prstGeom>
        </p:spPr>
      </p:pic>
      <p:sp>
        <p:nvSpPr>
          <p:cNvPr id="18" name="Footer Placeholder 2">
            <a:extLst>
              <a:ext uri="{FF2B5EF4-FFF2-40B4-BE49-F238E27FC236}">
                <a16:creationId xmlns:a16="http://schemas.microsoft.com/office/drawing/2014/main" id="{1872D264-AC47-4346-A483-DAE1BDC1DECF}"/>
              </a:ext>
            </a:extLst>
          </p:cNvPr>
          <p:cNvSpPr txBox="1">
            <a:spLocks/>
          </p:cNvSpPr>
          <p:nvPr/>
        </p:nvSpPr>
        <p:spPr>
          <a:xfrm>
            <a:off x="0" y="6418572"/>
            <a:ext cx="12191999" cy="240682"/>
          </a:xfrm>
          <a:prstGeom prst="rect">
            <a:avLst/>
          </a:prstGeom>
          <a:noFill/>
          <a:ln w="19050">
            <a:noFill/>
          </a:ln>
        </p:spPr>
        <p:txBody>
          <a:bodyPr vert="horz" lIns="91440" tIns="45720" rIns="91440" bIns="45720" rtlCol="0" anchor="ctr"/>
          <a:lstStyle>
            <a:defPPr>
              <a:defRPr lang="en-US"/>
            </a:defPPr>
            <a:lvl1pPr marL="0" algn="ctr" defTabSz="914400" rtl="0" eaLnBrk="1" latinLnBrk="0" hangingPunct="1">
              <a:defRPr lang="en-US" sz="1200" b="1" u="none" kern="1200">
                <a:solidFill>
                  <a:schemeClr val="tx1"/>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228600" algn="ctr">
              <a:spcBef>
                <a:spcPts val="0"/>
              </a:spcBef>
              <a:spcAft>
                <a:spcPts val="0"/>
              </a:spcAft>
              <a:tabLst>
                <a:tab pos="2743200" algn="ctr"/>
                <a:tab pos="5486400" algn="r"/>
              </a:tabLst>
            </a:pPr>
            <a:r>
              <a:rPr lang="en-US" b="0" dirty="0">
                <a:effectLst/>
                <a:latin typeface="+mj-lt"/>
                <a:ea typeface="SimSun" panose="02010600030101010101" pitchFamily="2" charset="-122"/>
              </a:rPr>
              <a:t>Industry Alignment Fund – Industry Collaboration Projects LOI Template (March 2022)</a:t>
            </a:r>
          </a:p>
          <a:p>
            <a:pPr marL="0" marR="0" algn="ctr">
              <a:spcBef>
                <a:spcPts val="0"/>
              </a:spcBef>
              <a:spcAft>
                <a:spcPts val="0"/>
              </a:spcAft>
            </a:pPr>
            <a:r>
              <a:rPr lang="en-US" b="0" dirty="0">
                <a:effectLst/>
                <a:latin typeface="+mj-lt"/>
                <a:ea typeface="SimSun" panose="02010600030101010101" pitchFamily="2" charset="-122"/>
              </a:rPr>
              <a:t> OFFICIAL (CLOSED) / SENSITIVE HIGH (WHEN FILLED)</a:t>
            </a:r>
          </a:p>
        </p:txBody>
      </p:sp>
    </p:spTree>
    <p:extLst>
      <p:ext uri="{BB962C8B-B14F-4D97-AF65-F5344CB8AC3E}">
        <p14:creationId xmlns:p14="http://schemas.microsoft.com/office/powerpoint/2010/main" val="27595119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2331464212"/>
              </p:ext>
            </p:extLst>
          </p:nvPr>
        </p:nvGraphicFramePr>
        <p:xfrm>
          <a:off x="0" y="430887"/>
          <a:ext cx="12181575" cy="5760720"/>
        </p:xfrm>
        <a:graphic>
          <a:graphicData uri="http://schemas.openxmlformats.org/drawingml/2006/table">
            <a:tbl>
              <a:tblPr firstRow="1" bandRow="1">
                <a:tableStyleId>{5C22544A-7EE6-4342-B048-85BDC9FD1C3A}</a:tableStyleId>
              </a:tblPr>
              <a:tblGrid>
                <a:gridCol w="1283425">
                  <a:extLst>
                    <a:ext uri="{9D8B030D-6E8A-4147-A177-3AD203B41FA5}">
                      <a16:colId xmlns:a16="http://schemas.microsoft.com/office/drawing/2014/main" val="155479825"/>
                    </a:ext>
                  </a:extLst>
                </a:gridCol>
                <a:gridCol w="4675333">
                  <a:extLst>
                    <a:ext uri="{9D8B030D-6E8A-4147-A177-3AD203B41FA5}">
                      <a16:colId xmlns:a16="http://schemas.microsoft.com/office/drawing/2014/main" val="1003975911"/>
                    </a:ext>
                  </a:extLst>
                </a:gridCol>
                <a:gridCol w="1925137">
                  <a:extLst>
                    <a:ext uri="{9D8B030D-6E8A-4147-A177-3AD203B41FA5}">
                      <a16:colId xmlns:a16="http://schemas.microsoft.com/office/drawing/2014/main" val="3129273197"/>
                    </a:ext>
                  </a:extLst>
                </a:gridCol>
                <a:gridCol w="4297680">
                  <a:extLst>
                    <a:ext uri="{9D8B030D-6E8A-4147-A177-3AD203B41FA5}">
                      <a16:colId xmlns:a16="http://schemas.microsoft.com/office/drawing/2014/main" val="2519430216"/>
                    </a:ext>
                  </a:extLst>
                </a:gridCol>
              </a:tblGrid>
              <a:tr h="365760">
                <a:tc rowSpan="2">
                  <a:txBody>
                    <a:bodyPr/>
                    <a:lstStyle/>
                    <a:p>
                      <a:pPr algn="l">
                        <a:lnSpc>
                          <a:spcPct val="100000"/>
                        </a:lnSpc>
                        <a:spcBef>
                          <a:spcPts val="0"/>
                        </a:spcBef>
                        <a:spcAft>
                          <a:spcPts val="0"/>
                        </a:spcAft>
                      </a:pPr>
                      <a:r>
                        <a:rPr lang="en-SG" sz="1400" b="1" strike="noStrike" dirty="0">
                          <a:solidFill>
                            <a:schemeClr val="tx1"/>
                          </a:solidFill>
                        </a:rPr>
                        <a:t>Application Type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just">
                        <a:lnSpc>
                          <a:spcPct val="100000"/>
                        </a:lnSpc>
                        <a:spcBef>
                          <a:spcPts val="0"/>
                        </a:spcBef>
                        <a:spcAft>
                          <a:spcPts val="0"/>
                        </a:spcAft>
                      </a:pPr>
                      <a:r>
                        <a:rPr lang="en-SG" sz="1400" b="0" i="1" strike="noStrike" dirty="0">
                          <a:solidFill>
                            <a:schemeClr val="tx1"/>
                          </a:solidFill>
                        </a:rPr>
                        <a:t>New / Resubmission / Renewal</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l">
                        <a:lnSpc>
                          <a:spcPct val="100000"/>
                        </a:lnSpc>
                        <a:spcBef>
                          <a:spcPts val="0"/>
                        </a:spcBef>
                        <a:spcAft>
                          <a:spcPts val="0"/>
                        </a:spcAft>
                      </a:pPr>
                      <a:r>
                        <a:rPr lang="en-SG" sz="1400" b="1" strike="noStrike" dirty="0">
                          <a:solidFill>
                            <a:schemeClr val="tx1"/>
                          </a:solidFill>
                        </a:rPr>
                        <a:t>Industry Partner(s)</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just">
                        <a:lnSpc>
                          <a:spcPct val="100000"/>
                        </a:lnSpc>
                        <a:spcBef>
                          <a:spcPts val="0"/>
                        </a:spcBef>
                        <a:spcAft>
                          <a:spcPts val="0"/>
                        </a:spcAft>
                      </a:pPr>
                      <a:endParaRPr lang="en-SG" sz="1400" strike="noStrike" dirty="0">
                        <a:solidFill>
                          <a:schemeClr val="tx1"/>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3560976091"/>
                  </a:ext>
                </a:extLst>
              </a:tr>
              <a:tr h="365760">
                <a:tc vMerge="1">
                  <a:txBody>
                    <a:bodyPr/>
                    <a:lstStyle/>
                    <a:p>
                      <a:pPr algn="l">
                        <a:lnSpc>
                          <a:spcPct val="100000"/>
                        </a:lnSpc>
                        <a:spcBef>
                          <a:spcPts val="0"/>
                        </a:spcBef>
                        <a:spcAft>
                          <a:spcPts val="0"/>
                        </a:spcAft>
                      </a:pPr>
                      <a:r>
                        <a:rPr lang="en-SG" sz="1400" b="1" i="0" kern="1200" dirty="0">
                          <a:solidFill>
                            <a:schemeClr val="tx1"/>
                          </a:solidFill>
                          <a:effectLst/>
                          <a:latin typeface="+mj-lt"/>
                          <a:ea typeface="+mn-ea"/>
                          <a:cs typeface="+mn-cs"/>
                        </a:rPr>
                        <a:t>Unique Entity Number (UEN)</a:t>
                      </a:r>
                      <a:endParaRPr lang="en-SG" sz="1400" b="1" strike="noStrike" dirty="0">
                        <a:solidFill>
                          <a:schemeClr val="tx1"/>
                        </a:solidFill>
                        <a:latin typeface="+mj-lt"/>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just">
                        <a:lnSpc>
                          <a:spcPct val="100000"/>
                        </a:lnSpc>
                        <a:spcBef>
                          <a:spcPts val="0"/>
                        </a:spcBef>
                        <a:spcAft>
                          <a:spcPts val="0"/>
                        </a:spcAft>
                      </a:pPr>
                      <a:r>
                        <a:rPr lang="en-SG" sz="1400" i="1" strike="noStrike" dirty="0">
                          <a:solidFill>
                            <a:schemeClr val="tx1"/>
                          </a:solidFill>
                          <a:latin typeface="+mj-lt"/>
                        </a:rPr>
                        <a:t>For renewals, please specify grant number.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l">
                        <a:lnSpc>
                          <a:spcPct val="100000"/>
                        </a:lnSpc>
                        <a:spcBef>
                          <a:spcPts val="0"/>
                        </a:spcBef>
                        <a:spcAft>
                          <a:spcPts val="0"/>
                        </a:spcAft>
                      </a:pPr>
                      <a:r>
                        <a:rPr lang="en-SG" sz="1400" b="1" i="0" kern="1200" dirty="0">
                          <a:solidFill>
                            <a:schemeClr val="tx1"/>
                          </a:solidFill>
                          <a:effectLst/>
                          <a:latin typeface="+mj-lt"/>
                          <a:ea typeface="+mn-ea"/>
                          <a:cs typeface="+mn-cs"/>
                        </a:rPr>
                        <a:t>Unique Entity Number</a:t>
                      </a:r>
                      <a:endParaRPr lang="en-SG" sz="1400" b="1" strike="noStrike" dirty="0">
                        <a:solidFill>
                          <a:schemeClr val="tx1"/>
                        </a:solidFill>
                        <a:latin typeface="+mj-lt"/>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just">
                        <a:lnSpc>
                          <a:spcPct val="100000"/>
                        </a:lnSpc>
                        <a:spcBef>
                          <a:spcPts val="0"/>
                        </a:spcBef>
                        <a:spcAft>
                          <a:spcPts val="0"/>
                        </a:spcAft>
                      </a:pPr>
                      <a:endParaRPr lang="en-SG" sz="1400" strike="noStrike" dirty="0">
                        <a:solidFill>
                          <a:schemeClr val="tx1"/>
                        </a:solidFill>
                        <a:latin typeface="+mj-lt"/>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1269967"/>
                  </a:ext>
                </a:extLst>
              </a:tr>
              <a:tr h="548640">
                <a:tc rowSpan="3">
                  <a:txBody>
                    <a:bodyPr/>
                    <a:lstStyle/>
                    <a:p>
                      <a:pPr algn="l">
                        <a:lnSpc>
                          <a:spcPct val="100000"/>
                        </a:lnSpc>
                        <a:spcBef>
                          <a:spcPts val="0"/>
                        </a:spcBef>
                        <a:spcAft>
                          <a:spcPts val="0"/>
                        </a:spcAft>
                      </a:pPr>
                      <a:r>
                        <a:rPr lang="en-GB" sz="1400" b="1" strike="noStrike" dirty="0">
                          <a:solidFill>
                            <a:schemeClr val="tx1"/>
                          </a:solidFill>
                          <a:latin typeface="+mj-lt"/>
                        </a:rPr>
                        <a:t>Project</a:t>
                      </a:r>
                      <a:r>
                        <a:rPr lang="en-GB" sz="1400" b="1" strike="noStrike" baseline="0" dirty="0">
                          <a:solidFill>
                            <a:schemeClr val="tx1"/>
                          </a:solidFill>
                          <a:latin typeface="+mj-lt"/>
                        </a:rPr>
                        <a:t> </a:t>
                      </a:r>
                      <a:r>
                        <a:rPr lang="en-GB" sz="1400" b="1" strike="noStrike" dirty="0">
                          <a:solidFill>
                            <a:schemeClr val="tx1"/>
                          </a:solidFill>
                          <a:latin typeface="+mj-lt"/>
                        </a:rPr>
                        <a:t>Team Members</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rowSpan="3">
                  <a:txBody>
                    <a:bodyPr/>
                    <a:lstStyle/>
                    <a:p>
                      <a:pPr algn="just">
                        <a:lnSpc>
                          <a:spcPct val="100000"/>
                        </a:lnSpc>
                        <a:spcBef>
                          <a:spcPts val="0"/>
                        </a:spcBef>
                        <a:spcAft>
                          <a:spcPts val="0"/>
                        </a:spcAft>
                      </a:pPr>
                      <a:r>
                        <a:rPr lang="en-GB" sz="1400" b="0" i="1" strike="noStrike" dirty="0">
                          <a:solidFill>
                            <a:schemeClr val="tx1"/>
                          </a:solidFill>
                          <a:latin typeface="+mj-lt"/>
                        </a:rPr>
                        <a:t>PI</a:t>
                      </a:r>
                      <a:r>
                        <a:rPr lang="en-GB" sz="1400" b="0" i="1" strike="noStrike" baseline="0" dirty="0">
                          <a:solidFill>
                            <a:schemeClr val="tx1"/>
                          </a:solidFill>
                          <a:latin typeface="+mj-lt"/>
                        </a:rPr>
                        <a:t> </a:t>
                      </a:r>
                      <a:r>
                        <a:rPr lang="en-GB" sz="1400" b="0" i="1" strike="noStrike" dirty="0">
                          <a:solidFill>
                            <a:schemeClr val="tx1"/>
                          </a:solidFill>
                          <a:latin typeface="+mj-lt"/>
                        </a:rPr>
                        <a:t>/ Institution</a:t>
                      </a:r>
                    </a:p>
                    <a:p>
                      <a:pPr algn="just">
                        <a:lnSpc>
                          <a:spcPct val="100000"/>
                        </a:lnSpc>
                        <a:spcBef>
                          <a:spcPts val="0"/>
                        </a:spcBef>
                        <a:spcAft>
                          <a:spcPts val="0"/>
                        </a:spcAft>
                      </a:pPr>
                      <a:r>
                        <a:rPr lang="en-GB" sz="1400" b="0" i="1" strike="noStrike" dirty="0">
                          <a:solidFill>
                            <a:schemeClr val="tx1"/>
                          </a:solidFill>
                          <a:latin typeface="+mj-lt"/>
                        </a:rPr>
                        <a:t>Co-I</a:t>
                      </a:r>
                      <a:r>
                        <a:rPr lang="en-GB" sz="1400" b="0" i="1" strike="noStrike" baseline="0" dirty="0">
                          <a:solidFill>
                            <a:schemeClr val="tx1"/>
                          </a:solidFill>
                          <a:latin typeface="+mj-lt"/>
                        </a:rPr>
                        <a:t> (s) / Institution</a:t>
                      </a:r>
                      <a:endParaRPr lang="en-GB" sz="1400" b="0" i="1" strike="noStrike" dirty="0">
                        <a:solidFill>
                          <a:schemeClr val="tx1"/>
                        </a:solidFill>
                        <a:latin typeface="+mj-lt"/>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SG" sz="1400" b="1" strike="noStrike" dirty="0">
                          <a:solidFill>
                            <a:schemeClr val="tx1"/>
                          </a:solidFill>
                          <a:latin typeface="+mj-lt"/>
                        </a:rPr>
                        <a:t>Company’s Enterprise Type</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just">
                        <a:lnSpc>
                          <a:spcPct val="100000"/>
                        </a:lnSpc>
                        <a:spcBef>
                          <a:spcPts val="0"/>
                        </a:spcBef>
                        <a:spcAft>
                          <a:spcPts val="0"/>
                        </a:spcAft>
                      </a:pPr>
                      <a:endParaRPr lang="en-SG" sz="1400" strike="noStrike" dirty="0">
                        <a:solidFill>
                          <a:schemeClr val="tx1"/>
                        </a:solidFill>
                        <a:latin typeface="+mj-lt"/>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2306262712"/>
                  </a:ext>
                </a:extLst>
              </a:tr>
              <a:tr h="548640">
                <a:tc vMerge="1">
                  <a:txBody>
                    <a:bodyPr/>
                    <a:lstStyle/>
                    <a:p>
                      <a:pPr algn="l">
                        <a:lnSpc>
                          <a:spcPct val="100000"/>
                        </a:lnSpc>
                        <a:spcBef>
                          <a:spcPts val="0"/>
                        </a:spcBef>
                        <a:spcAft>
                          <a:spcPts val="0"/>
                        </a:spcAft>
                      </a:pPr>
                      <a:endParaRPr lang="en-SG" sz="1400" b="1" i="0" strike="noStrike" dirty="0">
                        <a:solidFill>
                          <a:schemeClr val="tx1"/>
                        </a:solidFill>
                        <a:latin typeface="+mj-lt"/>
                        <a:cs typeface="Arial" panose="020B0604020202020204" pitchFamily="34" charset="0"/>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vMerge="1">
                  <a:txBody>
                    <a:bodyPr/>
                    <a:lstStyle/>
                    <a:p>
                      <a:pPr algn="l">
                        <a:lnSpc>
                          <a:spcPct val="100000"/>
                        </a:lnSpc>
                        <a:spcBef>
                          <a:spcPts val="0"/>
                        </a:spcBef>
                        <a:spcAft>
                          <a:spcPts val="0"/>
                        </a:spcAft>
                      </a:pPr>
                      <a:endParaRPr lang="en-SG" sz="1400" strike="noStrike" dirty="0">
                        <a:solidFill>
                          <a:schemeClr val="tx1"/>
                        </a:solidFill>
                        <a:latin typeface="+mj-lt"/>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l">
                        <a:lnSpc>
                          <a:spcPct val="100000"/>
                        </a:lnSpc>
                        <a:spcBef>
                          <a:spcPts val="0"/>
                        </a:spcBef>
                        <a:spcAft>
                          <a:spcPts val="0"/>
                        </a:spcAft>
                      </a:pPr>
                      <a:r>
                        <a:rPr lang="en-US" sz="1400" b="1" i="0" kern="1200" dirty="0">
                          <a:solidFill>
                            <a:schemeClr val="tx1"/>
                          </a:solidFill>
                          <a:effectLst/>
                          <a:latin typeface="+mj-lt"/>
                          <a:ea typeface="+mn-ea"/>
                          <a:cs typeface="Arial" panose="020B0604020202020204" pitchFamily="34" charset="0"/>
                        </a:rPr>
                        <a:t>Company Annual Revenue &amp; No. of Staff</a:t>
                      </a:r>
                      <a:endParaRPr lang="en-SG" sz="1400" b="1" i="0" strike="noStrike" dirty="0">
                        <a:solidFill>
                          <a:schemeClr val="tx1"/>
                        </a:solidFill>
                        <a:latin typeface="+mj-lt"/>
                        <a:cs typeface="Arial" panose="020B0604020202020204" pitchFamily="34" charset="0"/>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just">
                        <a:lnSpc>
                          <a:spcPct val="100000"/>
                        </a:lnSpc>
                        <a:spcBef>
                          <a:spcPts val="0"/>
                        </a:spcBef>
                        <a:spcAft>
                          <a:spcPts val="0"/>
                        </a:spcAft>
                      </a:pPr>
                      <a:endParaRPr lang="en-SG" sz="1400" strike="noStrike" dirty="0">
                        <a:solidFill>
                          <a:schemeClr val="tx1"/>
                        </a:solidFill>
                        <a:latin typeface="+mj-lt"/>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4214359722"/>
                  </a:ext>
                </a:extLst>
              </a:tr>
              <a:tr h="1737360">
                <a:tc vMerge="1">
                  <a:txBody>
                    <a:bodyPr/>
                    <a:lstStyle/>
                    <a:p>
                      <a:pPr algn="l">
                        <a:lnSpc>
                          <a:spcPct val="100000"/>
                        </a:lnSpc>
                        <a:spcBef>
                          <a:spcPts val="0"/>
                        </a:spcBef>
                        <a:spcAft>
                          <a:spcPts val="0"/>
                        </a:spcAft>
                      </a:pPr>
                      <a:r>
                        <a:rPr lang="en-GB" sz="1400" b="1" strike="noStrike" dirty="0">
                          <a:solidFill>
                            <a:schemeClr val="tx1"/>
                          </a:solidFill>
                          <a:latin typeface="+mj-lt"/>
                        </a:rPr>
                        <a:t>Project</a:t>
                      </a:r>
                      <a:r>
                        <a:rPr lang="en-GB" sz="1400" b="1" strike="noStrike" baseline="0" dirty="0">
                          <a:solidFill>
                            <a:schemeClr val="tx1"/>
                          </a:solidFill>
                          <a:latin typeface="+mj-lt"/>
                        </a:rPr>
                        <a:t> </a:t>
                      </a:r>
                      <a:r>
                        <a:rPr lang="en-GB" sz="1400" b="1" strike="noStrike" dirty="0">
                          <a:solidFill>
                            <a:schemeClr val="tx1"/>
                          </a:solidFill>
                          <a:latin typeface="+mj-lt"/>
                        </a:rPr>
                        <a:t>Team Members</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vMerge="1">
                  <a:txBody>
                    <a:bodyPr/>
                    <a:lstStyle/>
                    <a:p>
                      <a:pPr algn="l">
                        <a:lnSpc>
                          <a:spcPct val="100000"/>
                        </a:lnSpc>
                        <a:spcBef>
                          <a:spcPts val="0"/>
                        </a:spcBef>
                        <a:spcAft>
                          <a:spcPts val="0"/>
                        </a:spcAft>
                      </a:pPr>
                      <a:r>
                        <a:rPr lang="en-GB" sz="1400" b="0" strike="noStrike" dirty="0">
                          <a:solidFill>
                            <a:schemeClr val="tx1"/>
                          </a:solidFill>
                          <a:latin typeface="+mj-lt"/>
                        </a:rPr>
                        <a:t>PI</a:t>
                      </a:r>
                      <a:r>
                        <a:rPr lang="en-GB" sz="1400" b="0" strike="noStrike" baseline="0" dirty="0">
                          <a:solidFill>
                            <a:schemeClr val="tx1"/>
                          </a:solidFill>
                          <a:latin typeface="+mj-lt"/>
                        </a:rPr>
                        <a:t> </a:t>
                      </a:r>
                      <a:r>
                        <a:rPr lang="en-GB" sz="1400" b="0" strike="noStrike" dirty="0">
                          <a:solidFill>
                            <a:schemeClr val="tx1"/>
                          </a:solidFill>
                          <a:latin typeface="+mj-lt"/>
                        </a:rPr>
                        <a:t>/ Institution</a:t>
                      </a:r>
                    </a:p>
                    <a:p>
                      <a:pPr algn="l">
                        <a:lnSpc>
                          <a:spcPct val="100000"/>
                        </a:lnSpc>
                        <a:spcBef>
                          <a:spcPts val="0"/>
                        </a:spcBef>
                        <a:spcAft>
                          <a:spcPts val="0"/>
                        </a:spcAft>
                      </a:pPr>
                      <a:r>
                        <a:rPr lang="en-GB" sz="1400" b="0" strike="noStrike" dirty="0">
                          <a:solidFill>
                            <a:schemeClr val="tx1"/>
                          </a:solidFill>
                          <a:latin typeface="+mj-lt"/>
                        </a:rPr>
                        <a:t>Co-I</a:t>
                      </a:r>
                      <a:r>
                        <a:rPr lang="en-GB" sz="1400" b="0" strike="noStrike" baseline="0" dirty="0">
                          <a:solidFill>
                            <a:schemeClr val="tx1"/>
                          </a:solidFill>
                          <a:latin typeface="+mj-lt"/>
                        </a:rPr>
                        <a:t> (s) / Institution</a:t>
                      </a:r>
                      <a:endParaRPr lang="en-GB" sz="1400" b="0" strike="noStrike" dirty="0">
                        <a:solidFill>
                          <a:schemeClr val="tx1"/>
                        </a:solidFill>
                        <a:latin typeface="+mj-lt"/>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l">
                        <a:lnSpc>
                          <a:spcPct val="100000"/>
                        </a:lnSpc>
                        <a:spcBef>
                          <a:spcPts val="0"/>
                        </a:spcBef>
                        <a:spcAft>
                          <a:spcPts val="0"/>
                        </a:spcAft>
                      </a:pPr>
                      <a:r>
                        <a:rPr lang="en-SG" sz="1400" b="1" strike="noStrike" dirty="0">
                          <a:solidFill>
                            <a:schemeClr val="tx1"/>
                          </a:solidFill>
                          <a:latin typeface="+mj-lt"/>
                        </a:rPr>
                        <a:t>Status of Negotiations</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just">
                        <a:lnSpc>
                          <a:spcPct val="100000"/>
                        </a:lnSpc>
                        <a:spcBef>
                          <a:spcPts val="0"/>
                        </a:spcBef>
                        <a:spcAft>
                          <a:spcPts val="0"/>
                        </a:spcAft>
                      </a:pPr>
                      <a:r>
                        <a:rPr lang="en-SG" sz="1400" i="1" strike="noStrike" dirty="0">
                          <a:solidFill>
                            <a:schemeClr val="tx1"/>
                          </a:solidFill>
                          <a:latin typeface="+mj-lt"/>
                        </a:rPr>
                        <a:t>Indicate if parties have completed project plan, begun negotiation of term sheet, or are already negotiating contract terms proper.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4108839277"/>
                  </a:ext>
                </a:extLst>
              </a:tr>
              <a:tr h="219456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strike="noStrike" kern="1200" dirty="0">
                          <a:solidFill>
                            <a:schemeClr val="tx1"/>
                          </a:solidFill>
                          <a:latin typeface="+mn-lt"/>
                          <a:ea typeface="+mn-ea"/>
                          <a:cs typeface="+mn-cs"/>
                        </a:rPr>
                        <a:t>Project</a:t>
                      </a:r>
                    </a:p>
                    <a:p>
                      <a:pPr algn="l">
                        <a:lnSpc>
                          <a:spcPct val="100000"/>
                        </a:lnSpc>
                        <a:spcBef>
                          <a:spcPts val="0"/>
                        </a:spcBef>
                        <a:spcAft>
                          <a:spcPts val="0"/>
                        </a:spcAft>
                      </a:pPr>
                      <a:r>
                        <a:rPr lang="en-GB" sz="1400" b="1" strike="noStrike" dirty="0">
                          <a:solidFill>
                            <a:schemeClr val="tx1"/>
                          </a:solidFill>
                          <a:latin typeface="+mj-lt"/>
                        </a:rPr>
                        <a:t>Duration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just">
                        <a:lnSpc>
                          <a:spcPct val="100000"/>
                        </a:lnSpc>
                        <a:spcBef>
                          <a:spcPts val="0"/>
                        </a:spcBef>
                        <a:spcAft>
                          <a:spcPts val="0"/>
                        </a:spcAft>
                      </a:pPr>
                      <a:r>
                        <a:rPr lang="en-GB" sz="1400" b="0" strike="noStrike" baseline="0" dirty="0">
                          <a:solidFill>
                            <a:schemeClr val="tx1"/>
                          </a:solidFill>
                          <a:latin typeface="+mj-lt"/>
                        </a:rPr>
                        <a:t>xx</a:t>
                      </a:r>
                      <a:r>
                        <a:rPr lang="en-GB" sz="1400" b="0" strike="noStrike" dirty="0">
                          <a:solidFill>
                            <a:schemeClr val="tx1"/>
                          </a:solidFill>
                          <a:latin typeface="+mj-lt"/>
                        </a:rPr>
                        <a:t> months</a:t>
                      </a:r>
                    </a:p>
                    <a:p>
                      <a:pPr algn="just">
                        <a:lnSpc>
                          <a:spcPct val="100000"/>
                        </a:lnSpc>
                        <a:spcBef>
                          <a:spcPts val="0"/>
                        </a:spcBef>
                        <a:spcAft>
                          <a:spcPts val="0"/>
                        </a:spcAft>
                      </a:pPr>
                      <a:endParaRPr lang="en-GB" sz="1400" b="0" strike="noStrike" dirty="0">
                        <a:solidFill>
                          <a:schemeClr val="tx1"/>
                        </a:solidFill>
                        <a:latin typeface="+mj-lt"/>
                      </a:endParaRPr>
                    </a:p>
                    <a:p>
                      <a:pPr marL="0" marR="0" indent="0" algn="just" defTabSz="914400" rtl="0" eaLnBrk="1" fontAlgn="auto" latinLnBrk="0" hangingPunct="1">
                        <a:lnSpc>
                          <a:spcPct val="100000"/>
                        </a:lnSpc>
                        <a:spcBef>
                          <a:spcPts val="0"/>
                        </a:spcBef>
                        <a:spcAft>
                          <a:spcPts val="0"/>
                        </a:spcAft>
                        <a:buClrTx/>
                        <a:buSzTx/>
                        <a:buFontTx/>
                        <a:buNone/>
                        <a:tabLst/>
                        <a:defRPr/>
                      </a:pPr>
                      <a:r>
                        <a:rPr lang="en-GB" sz="1400" b="0" i="1" strike="noStrike" dirty="0">
                          <a:solidFill>
                            <a:schemeClr val="tx1"/>
                          </a:solidFill>
                          <a:latin typeface="+mj-lt"/>
                        </a:rPr>
                        <a:t>Given the intent of IAF-ICP to</a:t>
                      </a:r>
                      <a:r>
                        <a:rPr lang="en-GB" sz="1400" b="0" i="1" strike="noStrike" baseline="0" dirty="0">
                          <a:solidFill>
                            <a:schemeClr val="tx1"/>
                          </a:solidFill>
                          <a:latin typeface="+mj-lt"/>
                        </a:rPr>
                        <a:t> support strategic R&amp;D projects with industry, by applying and commercialising public sector research capabilities, IPs and technologies towards industry-relevant challenges, the</a:t>
                      </a:r>
                      <a:r>
                        <a:rPr lang="en-GB" sz="1400" b="1" i="1" strike="noStrike" baseline="0" dirty="0">
                          <a:solidFill>
                            <a:schemeClr val="tx1"/>
                          </a:solidFill>
                          <a:latin typeface="+mj-lt"/>
                        </a:rPr>
                        <a:t> maximum </a:t>
                      </a:r>
                      <a:r>
                        <a:rPr lang="en-GB" sz="1400" b="1" i="1" strike="noStrike" kern="1200" baseline="0" dirty="0">
                          <a:solidFill>
                            <a:schemeClr val="tx1"/>
                          </a:solidFill>
                          <a:latin typeface="+mj-lt"/>
                          <a:ea typeface="+mn-ea"/>
                          <a:cs typeface="+mn-cs"/>
                        </a:rPr>
                        <a:t>duration of IAF-ICP projects should not exceed 3 years (36 months)</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l">
                        <a:lnSpc>
                          <a:spcPct val="100000"/>
                        </a:lnSpc>
                        <a:spcBef>
                          <a:spcPts val="0"/>
                        </a:spcBef>
                        <a:spcAft>
                          <a:spcPts val="0"/>
                        </a:spcAft>
                      </a:pPr>
                      <a:r>
                        <a:rPr lang="en-SG" sz="1400" b="1" strike="noStrike" dirty="0">
                          <a:solidFill>
                            <a:schemeClr val="tx1"/>
                          </a:solidFill>
                          <a:latin typeface="+mj-lt"/>
                        </a:rPr>
                        <a:t>Proposed IAF Funding &amp; SC/GB Composition</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pPr algn="just">
                        <a:lnSpc>
                          <a:spcPct val="100000"/>
                        </a:lnSpc>
                        <a:spcBef>
                          <a:spcPts val="0"/>
                        </a:spcBef>
                        <a:spcAft>
                          <a:spcPts val="0"/>
                        </a:spcAft>
                      </a:pPr>
                      <a:r>
                        <a:rPr lang="en-US" sz="1400" strike="noStrike" dirty="0">
                          <a:solidFill>
                            <a:schemeClr val="tx1"/>
                          </a:solidFill>
                          <a:latin typeface="+mj-lt"/>
                        </a:rPr>
                        <a:t>S$ xxx</a:t>
                      </a:r>
                    </a:p>
                    <a:p>
                      <a:pPr algn="just">
                        <a:lnSpc>
                          <a:spcPct val="100000"/>
                        </a:lnSpc>
                        <a:spcBef>
                          <a:spcPts val="0"/>
                        </a:spcBef>
                        <a:spcAft>
                          <a:spcPts val="0"/>
                        </a:spcAft>
                      </a:pPr>
                      <a:endParaRPr lang="en-US" sz="1400" strike="noStrike" dirty="0">
                        <a:solidFill>
                          <a:schemeClr val="tx1"/>
                        </a:solidFill>
                        <a:latin typeface="+mj-lt"/>
                      </a:endParaRPr>
                    </a:p>
                    <a:p>
                      <a:pPr algn="just">
                        <a:lnSpc>
                          <a:spcPct val="100000"/>
                        </a:lnSpc>
                        <a:spcBef>
                          <a:spcPts val="0"/>
                        </a:spcBef>
                        <a:spcAft>
                          <a:spcPts val="0"/>
                        </a:spcAft>
                      </a:pPr>
                      <a:r>
                        <a:rPr lang="en-US" sz="1400" b="0" i="1" strike="noStrike" kern="1200" baseline="0" dirty="0">
                          <a:solidFill>
                            <a:schemeClr val="tx1"/>
                          </a:solidFill>
                          <a:latin typeface="+mj-lt"/>
                          <a:ea typeface="+mn-ea"/>
                          <a:cs typeface="+mn-cs"/>
                        </a:rPr>
                        <a:t>For any IAF-ICP project with requested grant funding of </a:t>
                      </a:r>
                      <a:r>
                        <a:rPr lang="en-US" sz="1400" b="1" i="1" strike="noStrike" kern="1200" baseline="0" dirty="0">
                          <a:solidFill>
                            <a:schemeClr val="tx1"/>
                          </a:solidFill>
                          <a:latin typeface="+mj-lt"/>
                          <a:ea typeface="+mn-ea"/>
                          <a:cs typeface="+mn-cs"/>
                        </a:rPr>
                        <a:t>equal or more than S$15,000,000</a:t>
                      </a:r>
                      <a:r>
                        <a:rPr lang="en-US" sz="1400" b="0" i="1" strike="noStrike" kern="1200" baseline="0" dirty="0">
                          <a:solidFill>
                            <a:schemeClr val="tx1"/>
                          </a:solidFill>
                          <a:latin typeface="+mj-lt"/>
                          <a:ea typeface="+mn-ea"/>
                          <a:cs typeface="+mn-cs"/>
                        </a:rPr>
                        <a:t>, a Steering Committee (SC) or Governing Board (GB) would be required to be formed and included in the FP submitted for evaluation. The SC or GB must include at least one representative from A*STAR, NRF, EDB or ESG.</a:t>
                      </a:r>
                      <a:endParaRPr lang="en-SG" sz="1400" b="0" i="1" strike="noStrike" kern="1200" baseline="0" dirty="0">
                        <a:solidFill>
                          <a:schemeClr val="tx1"/>
                        </a:solidFill>
                        <a:latin typeface="+mj-lt"/>
                        <a:ea typeface="+mn-ea"/>
                        <a:cs typeface="+mn-cs"/>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646057349"/>
                  </a:ext>
                </a:extLst>
              </a:tr>
            </a:tbl>
          </a:graphicData>
        </a:graphic>
      </p:graphicFrame>
      <p:sp>
        <p:nvSpPr>
          <p:cNvPr id="8" name="Rectangle 7"/>
          <p:cNvSpPr/>
          <p:nvPr/>
        </p:nvSpPr>
        <p:spPr>
          <a:xfrm>
            <a:off x="0" y="0"/>
            <a:ext cx="12192000" cy="430887"/>
          </a:xfrm>
          <a:prstGeom prst="rect">
            <a:avLst/>
          </a:prstGeom>
          <a:solidFill>
            <a:srgbClr val="002060"/>
          </a:solidFill>
        </p:spPr>
        <p:txBody>
          <a:bodyPr wrap="square">
            <a:spAutoFit/>
          </a:bodyPr>
          <a:lstStyle/>
          <a:p>
            <a:pPr algn="ctr"/>
            <a:r>
              <a:rPr lang="en-SG" sz="1100" b="1" i="1" dirty="0">
                <a:solidFill>
                  <a:srgbClr val="FFFFFF"/>
                </a:solidFill>
                <a:latin typeface="Calibri" panose="020F0502020204030204" pitchFamily="34" charset="0"/>
                <a:ea typeface="Calibri" panose="020F0502020204030204" pitchFamily="34" charset="0"/>
                <a:cs typeface="Times New Roman" panose="02020603050405020304" pitchFamily="18" charset="0"/>
              </a:rPr>
              <a:t>Please answer all questions below </a:t>
            </a:r>
            <a:r>
              <a:rPr lang="en-SG" sz="1100" b="1" i="1" u="sng" dirty="0">
                <a:solidFill>
                  <a:srgbClr val="FFFFFF"/>
                </a:solidFill>
                <a:latin typeface="Calibri" panose="020F0502020204030204" pitchFamily="34" charset="0"/>
                <a:ea typeface="Calibri" panose="020F0502020204030204" pitchFamily="34" charset="0"/>
                <a:cs typeface="Times New Roman" panose="02020603050405020304" pitchFamily="18" charset="0"/>
              </a:rPr>
              <a:t>directly</a:t>
            </a:r>
            <a:r>
              <a:rPr lang="en-SG" sz="1100" b="1" i="1" dirty="0">
                <a:solidFill>
                  <a:srgbClr val="FFFFFF"/>
                </a:solidFill>
                <a:latin typeface="Calibri" panose="020F0502020204030204" pitchFamily="34" charset="0"/>
                <a:ea typeface="Calibri" panose="020F0502020204030204" pitchFamily="34" charset="0"/>
                <a:cs typeface="Times New Roman" panose="02020603050405020304" pitchFamily="18" charset="0"/>
              </a:rPr>
              <a:t>, providing all necessary and pertinent information within the boxes that will be useful in assessment.</a:t>
            </a:r>
          </a:p>
          <a:p>
            <a:pPr algn="ctr"/>
            <a:r>
              <a:rPr lang="en-SG" sz="1100" b="1" i="1" dirty="0">
                <a:solidFill>
                  <a:schemeClr val="accent6"/>
                </a:solidFill>
                <a:latin typeface="Calibri" panose="020F0502020204030204" pitchFamily="34" charset="0"/>
                <a:ea typeface="Calibri" panose="020F0502020204030204" pitchFamily="34" charset="0"/>
                <a:cs typeface="Times New Roman" panose="02020603050405020304" pitchFamily="18" charset="0"/>
              </a:rPr>
              <a:t>Please do not delete or add any slides/sections for this submission. Font should be kept as Calibri size 14.</a:t>
            </a:r>
            <a:endParaRPr lang="en-SG" sz="1100" i="1" dirty="0">
              <a:solidFill>
                <a:schemeClr val="accent6"/>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2296404F-A56A-48FC-A32B-D068362D7708}"/>
              </a:ext>
            </a:extLst>
          </p:cNvPr>
          <p:cNvSpPr>
            <a:spLocks noGrp="1"/>
          </p:cNvSpPr>
          <p:nvPr>
            <p:ph type="sldNum" sz="quarter" idx="12"/>
          </p:nvPr>
        </p:nvSpPr>
        <p:spPr/>
        <p:txBody>
          <a:bodyPr/>
          <a:lstStyle/>
          <a:p>
            <a:fld id="{ADA03AF2-F585-4479-8A3F-D36D104B4D5E}" type="slidenum">
              <a:rPr lang="en-SG" smtClean="0"/>
              <a:t>2</a:t>
            </a:fld>
            <a:endParaRPr lang="en-SG"/>
          </a:p>
        </p:txBody>
      </p:sp>
      <p:sp>
        <p:nvSpPr>
          <p:cNvPr id="7" name="Footer Placeholder 2">
            <a:extLst>
              <a:ext uri="{FF2B5EF4-FFF2-40B4-BE49-F238E27FC236}">
                <a16:creationId xmlns:a16="http://schemas.microsoft.com/office/drawing/2014/main" id="{97A2396F-16C1-4ECF-9619-D97B394BE04A}"/>
              </a:ext>
            </a:extLst>
          </p:cNvPr>
          <p:cNvSpPr txBox="1">
            <a:spLocks/>
          </p:cNvSpPr>
          <p:nvPr/>
        </p:nvSpPr>
        <p:spPr>
          <a:xfrm>
            <a:off x="0" y="6418572"/>
            <a:ext cx="12191999" cy="240682"/>
          </a:xfrm>
          <a:prstGeom prst="rect">
            <a:avLst/>
          </a:prstGeom>
          <a:noFill/>
          <a:ln w="19050">
            <a:noFill/>
          </a:ln>
        </p:spPr>
        <p:txBody>
          <a:bodyPr vert="horz" lIns="91440" tIns="45720" rIns="91440" bIns="45720" rtlCol="0" anchor="ctr"/>
          <a:lstStyle>
            <a:defPPr>
              <a:defRPr lang="en-US"/>
            </a:defPPr>
            <a:lvl1pPr marL="0" algn="ctr" defTabSz="914400" rtl="0" eaLnBrk="1" latinLnBrk="0" hangingPunct="1">
              <a:defRPr lang="en-US" sz="1200" b="1" u="none" kern="1200">
                <a:solidFill>
                  <a:schemeClr val="tx1"/>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228600" algn="ctr">
              <a:spcBef>
                <a:spcPts val="0"/>
              </a:spcBef>
              <a:spcAft>
                <a:spcPts val="0"/>
              </a:spcAft>
              <a:tabLst>
                <a:tab pos="2743200" algn="ctr"/>
                <a:tab pos="5486400" algn="r"/>
              </a:tabLst>
            </a:pPr>
            <a:r>
              <a:rPr lang="en-US" b="0" dirty="0">
                <a:effectLst/>
                <a:latin typeface="+mj-lt"/>
                <a:ea typeface="SimSun" panose="02010600030101010101" pitchFamily="2" charset="-122"/>
              </a:rPr>
              <a:t>Industry Alignment Fund – Industry Collaboration Projects LOI Template (March 2022)</a:t>
            </a:r>
          </a:p>
          <a:p>
            <a:pPr marL="0" marR="0" algn="ctr">
              <a:spcBef>
                <a:spcPts val="0"/>
              </a:spcBef>
              <a:spcAft>
                <a:spcPts val="0"/>
              </a:spcAft>
            </a:pPr>
            <a:r>
              <a:rPr lang="en-US" b="0" dirty="0">
                <a:effectLst/>
                <a:latin typeface="+mj-lt"/>
                <a:ea typeface="SimSun" panose="02010600030101010101" pitchFamily="2" charset="-122"/>
              </a:rPr>
              <a:t> OFFICIAL (CLOSED) / SENSITIVE HIGH (WHEN FILLED)</a:t>
            </a:r>
          </a:p>
        </p:txBody>
      </p:sp>
    </p:spTree>
    <p:extLst>
      <p:ext uri="{BB962C8B-B14F-4D97-AF65-F5344CB8AC3E}">
        <p14:creationId xmlns:p14="http://schemas.microsoft.com/office/powerpoint/2010/main" val="42786718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12192000" cy="430887"/>
          </a:xfrm>
          <a:prstGeom prst="rect">
            <a:avLst/>
          </a:prstGeom>
          <a:solidFill>
            <a:srgbClr val="002060"/>
          </a:solidFill>
        </p:spPr>
        <p:txBody>
          <a:bodyPr wrap="square">
            <a:spAutoFit/>
          </a:bodyPr>
          <a:lstStyle/>
          <a:p>
            <a:pPr algn="ctr"/>
            <a:r>
              <a:rPr lang="en-SG" sz="1100" b="1" i="1" dirty="0">
                <a:solidFill>
                  <a:srgbClr val="FFFFFF"/>
                </a:solidFill>
                <a:latin typeface="Calibri" panose="020F0502020204030204" pitchFamily="34" charset="0"/>
                <a:ea typeface="Calibri" panose="020F0502020204030204" pitchFamily="34" charset="0"/>
                <a:cs typeface="Times New Roman" panose="02020603050405020304" pitchFamily="18" charset="0"/>
              </a:rPr>
              <a:t>Please answer all questions below </a:t>
            </a:r>
            <a:r>
              <a:rPr lang="en-SG" sz="1100" b="1" i="1" u="sng" dirty="0">
                <a:solidFill>
                  <a:srgbClr val="FFFFFF"/>
                </a:solidFill>
                <a:latin typeface="Calibri" panose="020F0502020204030204" pitchFamily="34" charset="0"/>
                <a:ea typeface="Calibri" panose="020F0502020204030204" pitchFamily="34" charset="0"/>
                <a:cs typeface="Times New Roman" panose="02020603050405020304" pitchFamily="18" charset="0"/>
              </a:rPr>
              <a:t>directly</a:t>
            </a:r>
            <a:r>
              <a:rPr lang="en-SG" sz="1100" b="1" i="1" dirty="0">
                <a:solidFill>
                  <a:srgbClr val="FFFFFF"/>
                </a:solidFill>
                <a:latin typeface="Calibri" panose="020F0502020204030204" pitchFamily="34" charset="0"/>
                <a:ea typeface="Calibri" panose="020F0502020204030204" pitchFamily="34" charset="0"/>
                <a:cs typeface="Times New Roman" panose="02020603050405020304" pitchFamily="18" charset="0"/>
              </a:rPr>
              <a:t>, providing all necessary and pertinent information within the boxes that will be useful in assessment.</a:t>
            </a:r>
          </a:p>
          <a:p>
            <a:pPr algn="ctr"/>
            <a:r>
              <a:rPr lang="en-SG" sz="1100" b="1" i="1" dirty="0">
                <a:solidFill>
                  <a:schemeClr val="accent6"/>
                </a:solidFill>
                <a:latin typeface="Calibri" panose="020F0502020204030204" pitchFamily="34" charset="0"/>
                <a:ea typeface="Calibri" panose="020F0502020204030204" pitchFamily="34" charset="0"/>
                <a:cs typeface="Times New Roman" panose="02020603050405020304" pitchFamily="18" charset="0"/>
              </a:rPr>
              <a:t>Please do not delete or add any slides/sections for this submission. Font should be kept as Calibri size 14.</a:t>
            </a:r>
            <a:endParaRPr lang="en-SG" sz="1100" i="1" dirty="0">
              <a:solidFill>
                <a:schemeClr val="accent6"/>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2296404F-A56A-48FC-A32B-D068362D7708}"/>
              </a:ext>
            </a:extLst>
          </p:cNvPr>
          <p:cNvSpPr>
            <a:spLocks noGrp="1"/>
          </p:cNvSpPr>
          <p:nvPr>
            <p:ph type="sldNum" sz="quarter" idx="12"/>
          </p:nvPr>
        </p:nvSpPr>
        <p:spPr/>
        <p:txBody>
          <a:bodyPr/>
          <a:lstStyle/>
          <a:p>
            <a:fld id="{ADA03AF2-F585-4479-8A3F-D36D104B4D5E}" type="slidenum">
              <a:rPr lang="en-SG" smtClean="0"/>
              <a:t>3</a:t>
            </a:fld>
            <a:endParaRPr lang="en-SG"/>
          </a:p>
        </p:txBody>
      </p:sp>
      <p:graphicFrame>
        <p:nvGraphicFramePr>
          <p:cNvPr id="9" name="Table 8">
            <a:extLst>
              <a:ext uri="{FF2B5EF4-FFF2-40B4-BE49-F238E27FC236}">
                <a16:creationId xmlns:a16="http://schemas.microsoft.com/office/drawing/2014/main" id="{D04759C2-440F-4AF4-865B-DBEA6A404D78}"/>
              </a:ext>
            </a:extLst>
          </p:cNvPr>
          <p:cNvGraphicFramePr>
            <a:graphicFrameLocks noGrp="1"/>
          </p:cNvGraphicFramePr>
          <p:nvPr>
            <p:extLst>
              <p:ext uri="{D42A27DB-BD31-4B8C-83A1-F6EECF244321}">
                <p14:modId xmlns:p14="http://schemas.microsoft.com/office/powerpoint/2010/main" val="3593734774"/>
              </p:ext>
            </p:extLst>
          </p:nvPr>
        </p:nvGraphicFramePr>
        <p:xfrm>
          <a:off x="0" y="430887"/>
          <a:ext cx="12192000" cy="5852160"/>
        </p:xfrm>
        <a:graphic>
          <a:graphicData uri="http://schemas.openxmlformats.org/drawingml/2006/table">
            <a:tbl>
              <a:tblPr firstRow="1" firstCol="1" bandRow="1"/>
              <a:tblGrid>
                <a:gridCol w="12192000">
                  <a:extLst>
                    <a:ext uri="{9D8B030D-6E8A-4147-A177-3AD203B41FA5}">
                      <a16:colId xmlns:a16="http://schemas.microsoft.com/office/drawing/2014/main" val="1610804278"/>
                    </a:ext>
                  </a:extLst>
                </a:gridCol>
              </a:tblGrid>
              <a:tr h="365760">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SG" sz="1400" b="1" u="none" dirty="0">
                          <a:solidFill>
                            <a:schemeClr val="tx1"/>
                          </a:solidFill>
                          <a:effectLst/>
                          <a:latin typeface="+mj-lt"/>
                          <a:ea typeface="Calibri" panose="020F0502020204030204" pitchFamily="34" charset="0"/>
                          <a:cs typeface="Times New Roman" panose="02020603050405020304" pitchFamily="18" charset="0"/>
                        </a:rPr>
                        <a:t>1)</a:t>
                      </a:r>
                      <a:r>
                        <a:rPr lang="en-SG" sz="1400" b="1" u="none" baseline="0" dirty="0">
                          <a:solidFill>
                            <a:schemeClr val="tx1"/>
                          </a:solidFill>
                          <a:effectLst/>
                          <a:latin typeface="+mj-lt"/>
                          <a:ea typeface="Calibri" panose="020F0502020204030204" pitchFamily="34" charset="0"/>
                          <a:cs typeface="Times New Roman" panose="02020603050405020304" pitchFamily="18" charset="0"/>
                        </a:rPr>
                        <a:t> </a:t>
                      </a:r>
                      <a:r>
                        <a:rPr lang="en-SG" sz="1400" b="1" u="none" kern="1200" dirty="0">
                          <a:solidFill>
                            <a:schemeClr val="tx1"/>
                          </a:solidFill>
                          <a:effectLst/>
                          <a:latin typeface="+mn-lt"/>
                          <a:ea typeface="Calibri" panose="020F0502020204030204" pitchFamily="34" charset="0"/>
                          <a:cs typeface="Times New Roman" panose="02020603050405020304" pitchFamily="18" charset="0"/>
                        </a:rPr>
                        <a:t>AIMS/OBJECTIVES OF THE PROJECT</a:t>
                      </a:r>
                      <a:endParaRPr lang="en-SG" sz="1400" u="none" kern="1200" dirty="0">
                        <a:solidFill>
                          <a:schemeClr val="tx1"/>
                        </a:solidFill>
                        <a:effectLst/>
                        <a:latin typeface="+mn-lt"/>
                        <a:ea typeface="Calibri" panose="020F0502020204030204" pitchFamily="34" charset="0"/>
                        <a:cs typeface="Times New Roman" panose="02020603050405020304" pitchFamily="18" charset="0"/>
                      </a:endParaRPr>
                    </a:p>
                  </a:txBody>
                  <a:tcPr marL="54071" marR="54071"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1968343"/>
                  </a:ext>
                </a:extLst>
              </a:tr>
              <a:tr h="5486400">
                <a:tc>
                  <a:txBody>
                    <a:bodyPr/>
                    <a:lstStyle/>
                    <a:p>
                      <a:pPr marL="285750" lvl="0" indent="-228600">
                        <a:lnSpc>
                          <a:spcPct val="100000"/>
                        </a:lnSpc>
                        <a:spcBef>
                          <a:spcPts val="0"/>
                        </a:spcBef>
                        <a:spcAft>
                          <a:spcPts val="0"/>
                        </a:spcAft>
                        <a:buFont typeface="Arial" panose="020B0604020202020204" pitchFamily="34" charset="0"/>
                        <a:buChar char="•"/>
                      </a:pPr>
                      <a:endParaRPr lang="en-US" sz="1400" kern="1200" baseline="0" dirty="0">
                        <a:solidFill>
                          <a:schemeClr val="bg1">
                            <a:lumMod val="50000"/>
                          </a:schemeClr>
                        </a:solidFill>
                        <a:effectLst/>
                        <a:latin typeface="+mj-lt"/>
                        <a:ea typeface="+mn-ea"/>
                        <a:cs typeface="Times New Roman" panose="02020603050405020304" pitchFamily="18" charset="0"/>
                      </a:endParaRPr>
                    </a:p>
                    <a:p>
                      <a:pPr marL="285750" lvl="0" indent="-228600">
                        <a:lnSpc>
                          <a:spcPct val="100000"/>
                        </a:lnSpc>
                        <a:spcBef>
                          <a:spcPts val="0"/>
                        </a:spcBef>
                        <a:spcAft>
                          <a:spcPts val="0"/>
                        </a:spcAft>
                        <a:buFont typeface="Arial" panose="020B0604020202020204" pitchFamily="34" charset="0"/>
                        <a:buChar char="•"/>
                      </a:pPr>
                      <a:r>
                        <a:rPr lang="en-US" sz="1400" b="1" kern="1200" baseline="0" dirty="0">
                          <a:solidFill>
                            <a:schemeClr val="bg1">
                              <a:lumMod val="50000"/>
                            </a:schemeClr>
                          </a:solidFill>
                          <a:effectLst/>
                          <a:latin typeface="+mj-lt"/>
                          <a:ea typeface="+mn-ea"/>
                          <a:cs typeface="Times New Roman" panose="02020603050405020304" pitchFamily="18" charset="0"/>
                        </a:rPr>
                        <a:t>Describe opportunity</a:t>
                      </a:r>
                      <a:r>
                        <a:rPr lang="en-US" sz="1400" kern="1200" baseline="0" dirty="0">
                          <a:solidFill>
                            <a:schemeClr val="bg1">
                              <a:lumMod val="50000"/>
                            </a:schemeClr>
                          </a:solidFill>
                          <a:effectLst/>
                          <a:latin typeface="+mj-lt"/>
                          <a:ea typeface="+mn-ea"/>
                          <a:cs typeface="Times New Roman" panose="02020603050405020304" pitchFamily="18" charset="0"/>
                        </a:rPr>
                        <a:t>, e.g. unmet need for explainable machine learning models will become increasingly important as consumers demand to know how the AI black box makes its recommendation, and provide supporting details to highlight its implications, e.g. significant economic benefit of S$X can be expected from this opportunity.</a:t>
                      </a:r>
                    </a:p>
                    <a:p>
                      <a:pPr marL="285750" lvl="0" indent="-228600">
                        <a:lnSpc>
                          <a:spcPct val="100000"/>
                        </a:lnSpc>
                        <a:spcBef>
                          <a:spcPts val="0"/>
                        </a:spcBef>
                        <a:spcAft>
                          <a:spcPts val="0"/>
                        </a:spcAft>
                        <a:buFont typeface="Arial" panose="020B0604020202020204" pitchFamily="34" charset="0"/>
                        <a:buChar char="•"/>
                      </a:pPr>
                      <a:endParaRPr lang="en-US" sz="1400" kern="1200" baseline="0" dirty="0">
                        <a:solidFill>
                          <a:schemeClr val="bg1">
                            <a:lumMod val="50000"/>
                          </a:schemeClr>
                        </a:solidFill>
                        <a:effectLst/>
                        <a:latin typeface="+mj-lt"/>
                        <a:ea typeface="+mn-ea"/>
                        <a:cs typeface="Times New Roman" panose="02020603050405020304" pitchFamily="18" charset="0"/>
                      </a:endParaRPr>
                    </a:p>
                    <a:p>
                      <a:pPr marL="28575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1" kern="1200" baseline="0" dirty="0">
                          <a:solidFill>
                            <a:schemeClr val="bg1">
                              <a:lumMod val="50000"/>
                            </a:schemeClr>
                          </a:solidFill>
                          <a:effectLst/>
                          <a:latin typeface="+mn-lt"/>
                          <a:ea typeface="+mn-ea"/>
                          <a:cs typeface="Times New Roman" panose="02020603050405020304" pitchFamily="18" charset="0"/>
                        </a:rPr>
                        <a:t>Articulate the problem statement(s) or pain points</a:t>
                      </a:r>
                      <a:r>
                        <a:rPr lang="en-US" sz="1400" b="0" kern="1200" baseline="0" dirty="0">
                          <a:solidFill>
                            <a:schemeClr val="bg1">
                              <a:lumMod val="50000"/>
                            </a:schemeClr>
                          </a:solidFill>
                          <a:effectLst/>
                          <a:latin typeface="+mn-lt"/>
                          <a:ea typeface="+mn-ea"/>
                          <a:cs typeface="Times New Roman" panose="02020603050405020304" pitchFamily="18" charset="0"/>
                        </a:rPr>
                        <a:t>,</a:t>
                      </a:r>
                      <a:r>
                        <a:rPr lang="en-US" sz="1400" kern="1200" baseline="0" dirty="0">
                          <a:solidFill>
                            <a:schemeClr val="bg1">
                              <a:lumMod val="50000"/>
                            </a:schemeClr>
                          </a:solidFill>
                          <a:effectLst/>
                          <a:latin typeface="+mn-lt"/>
                          <a:ea typeface="+mn-ea"/>
                          <a:cs typeface="Times New Roman" panose="02020603050405020304" pitchFamily="18" charset="0"/>
                        </a:rPr>
                        <a:t> e.g. inefficient production method that is time-consuming and labour-intensive, and provide supporting details to highlight its implications, e.g. unmet orders, higher defect rates, and reduced competitiveness.</a:t>
                      </a:r>
                    </a:p>
                    <a:p>
                      <a:pPr marL="28575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kern="1200" baseline="0" dirty="0">
                        <a:solidFill>
                          <a:schemeClr val="bg1">
                            <a:lumMod val="50000"/>
                          </a:schemeClr>
                        </a:solidFill>
                        <a:effectLst/>
                        <a:latin typeface="+mn-lt"/>
                        <a:ea typeface="+mn-ea"/>
                        <a:cs typeface="Times New Roman" panose="02020603050405020304" pitchFamily="18" charset="0"/>
                      </a:endParaRPr>
                    </a:p>
                    <a:p>
                      <a:pPr marL="285750" lvl="0" indent="-228600">
                        <a:lnSpc>
                          <a:spcPct val="100000"/>
                        </a:lnSpc>
                        <a:spcBef>
                          <a:spcPts val="0"/>
                        </a:spcBef>
                        <a:spcAft>
                          <a:spcPts val="0"/>
                        </a:spcAft>
                        <a:buFont typeface="Arial" panose="020B0604020202020204" pitchFamily="34" charset="0"/>
                        <a:buChar char="•"/>
                      </a:pPr>
                      <a:r>
                        <a:rPr lang="en-US" sz="1400" b="1" kern="1200" baseline="0" dirty="0">
                          <a:solidFill>
                            <a:schemeClr val="bg1">
                              <a:lumMod val="50000"/>
                            </a:schemeClr>
                          </a:solidFill>
                          <a:effectLst/>
                          <a:latin typeface="+mj-lt"/>
                          <a:ea typeface="+mn-ea"/>
                          <a:cs typeface="Times New Roman" panose="02020603050405020304" pitchFamily="18" charset="0"/>
                        </a:rPr>
                        <a:t>State the aims and objectives of the project, as well as measurable criteria to assess if the project is successful</a:t>
                      </a:r>
                      <a:r>
                        <a:rPr lang="en-US" sz="1400" b="0" kern="1200" baseline="0" dirty="0">
                          <a:solidFill>
                            <a:schemeClr val="bg1">
                              <a:lumMod val="50000"/>
                            </a:schemeClr>
                          </a:solidFill>
                          <a:effectLst/>
                          <a:latin typeface="+mj-lt"/>
                          <a:ea typeface="+mn-ea"/>
                          <a:cs typeface="Times New Roman" panose="02020603050405020304" pitchFamily="18" charset="0"/>
                        </a:rPr>
                        <a:t>,</a:t>
                      </a:r>
                      <a:r>
                        <a:rPr lang="en-US" sz="1400" kern="1200" baseline="0" dirty="0">
                          <a:solidFill>
                            <a:schemeClr val="bg1">
                              <a:lumMod val="50000"/>
                            </a:schemeClr>
                          </a:solidFill>
                          <a:effectLst/>
                          <a:latin typeface="+mj-lt"/>
                          <a:ea typeface="+mn-ea"/>
                          <a:cs typeface="Times New Roman" panose="02020603050405020304" pitchFamily="18" charset="0"/>
                        </a:rPr>
                        <a:t> e.g. what the product, process or service which the project intends to deliver will look like at mid-term and end of the project. Share how the project work scope and packages will lead to these goals and thereby leverage on the opportunity or resolve the pain points.</a:t>
                      </a:r>
                    </a:p>
                    <a:p>
                      <a:pPr marL="285750" lvl="0" indent="-228600">
                        <a:lnSpc>
                          <a:spcPct val="100000"/>
                        </a:lnSpc>
                        <a:spcBef>
                          <a:spcPts val="0"/>
                        </a:spcBef>
                        <a:spcAft>
                          <a:spcPts val="0"/>
                        </a:spcAft>
                        <a:buFont typeface="Arial" panose="020B0604020202020204" pitchFamily="34" charset="0"/>
                        <a:buChar char="•"/>
                      </a:pPr>
                      <a:endParaRPr lang="en-US" sz="1400" kern="1200" baseline="0" dirty="0">
                        <a:solidFill>
                          <a:schemeClr val="bg1">
                            <a:lumMod val="50000"/>
                          </a:schemeClr>
                        </a:solidFill>
                        <a:effectLst/>
                        <a:latin typeface="+mj-lt"/>
                        <a:ea typeface="+mn-ea"/>
                        <a:cs typeface="Times New Roman" panose="02020603050405020304" pitchFamily="18" charset="0"/>
                      </a:endParaRPr>
                    </a:p>
                    <a:p>
                      <a:pPr marL="285750" lvl="0" indent="-228600">
                        <a:lnSpc>
                          <a:spcPct val="100000"/>
                        </a:lnSpc>
                        <a:spcBef>
                          <a:spcPts val="0"/>
                        </a:spcBef>
                        <a:spcAft>
                          <a:spcPts val="0"/>
                        </a:spcAft>
                        <a:buFont typeface="Arial" panose="020B0604020202020204" pitchFamily="34" charset="0"/>
                        <a:buChar char="•"/>
                      </a:pPr>
                      <a:endParaRPr lang="en-US" sz="1400" kern="1200" baseline="0" dirty="0">
                        <a:solidFill>
                          <a:schemeClr val="bg1">
                            <a:lumMod val="50000"/>
                          </a:schemeClr>
                        </a:solidFill>
                        <a:effectLst/>
                        <a:latin typeface="+mj-lt"/>
                        <a:ea typeface="+mn-ea"/>
                        <a:cs typeface="Times New Roman" panose="02020603050405020304" pitchFamily="18" charset="0"/>
                      </a:endParaRPr>
                    </a:p>
                  </a:txBody>
                  <a:tcPr marL="54071" marR="5407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4124672101"/>
                  </a:ext>
                </a:extLst>
              </a:tr>
            </a:tbl>
          </a:graphicData>
        </a:graphic>
      </p:graphicFrame>
      <p:sp>
        <p:nvSpPr>
          <p:cNvPr id="6" name="Footer Placeholder 2">
            <a:extLst>
              <a:ext uri="{FF2B5EF4-FFF2-40B4-BE49-F238E27FC236}">
                <a16:creationId xmlns:a16="http://schemas.microsoft.com/office/drawing/2014/main" id="{FDDA9D46-1412-48BC-AE33-FA7D45029DA3}"/>
              </a:ext>
            </a:extLst>
          </p:cNvPr>
          <p:cNvSpPr txBox="1">
            <a:spLocks/>
          </p:cNvSpPr>
          <p:nvPr/>
        </p:nvSpPr>
        <p:spPr>
          <a:xfrm>
            <a:off x="0" y="6418572"/>
            <a:ext cx="12191999" cy="240682"/>
          </a:xfrm>
          <a:prstGeom prst="rect">
            <a:avLst/>
          </a:prstGeom>
          <a:noFill/>
          <a:ln w="19050">
            <a:noFill/>
          </a:ln>
        </p:spPr>
        <p:txBody>
          <a:bodyPr vert="horz" lIns="91440" tIns="45720" rIns="91440" bIns="45720" rtlCol="0" anchor="ctr"/>
          <a:lstStyle>
            <a:defPPr>
              <a:defRPr lang="en-US"/>
            </a:defPPr>
            <a:lvl1pPr marL="0" algn="ctr" defTabSz="914400" rtl="0" eaLnBrk="1" latinLnBrk="0" hangingPunct="1">
              <a:defRPr lang="en-US" sz="1200" b="1" u="none" kern="1200">
                <a:solidFill>
                  <a:schemeClr val="tx1"/>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228600" algn="ctr">
              <a:spcBef>
                <a:spcPts val="0"/>
              </a:spcBef>
              <a:spcAft>
                <a:spcPts val="0"/>
              </a:spcAft>
              <a:tabLst>
                <a:tab pos="2743200" algn="ctr"/>
                <a:tab pos="5486400" algn="r"/>
              </a:tabLst>
            </a:pPr>
            <a:r>
              <a:rPr lang="en-US" b="0" dirty="0">
                <a:effectLst/>
                <a:latin typeface="+mj-lt"/>
                <a:ea typeface="SimSun" panose="02010600030101010101" pitchFamily="2" charset="-122"/>
              </a:rPr>
              <a:t>Industry Alignment Fund – Industry Collaboration Projects LOI Template (March 2022)</a:t>
            </a:r>
          </a:p>
          <a:p>
            <a:pPr marL="0" marR="0" algn="ctr">
              <a:spcBef>
                <a:spcPts val="0"/>
              </a:spcBef>
              <a:spcAft>
                <a:spcPts val="0"/>
              </a:spcAft>
            </a:pPr>
            <a:r>
              <a:rPr lang="en-US" b="0" dirty="0">
                <a:effectLst/>
                <a:latin typeface="+mj-lt"/>
                <a:ea typeface="SimSun" panose="02010600030101010101" pitchFamily="2" charset="-122"/>
              </a:rPr>
              <a:t> OFFICIAL (CLOSED) / SENSITIVE HIGH (WHEN FILLED)</a:t>
            </a:r>
          </a:p>
        </p:txBody>
      </p:sp>
    </p:spTree>
    <p:extLst>
      <p:ext uri="{BB962C8B-B14F-4D97-AF65-F5344CB8AC3E}">
        <p14:creationId xmlns:p14="http://schemas.microsoft.com/office/powerpoint/2010/main" val="3483788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12192000" cy="430887"/>
          </a:xfrm>
          <a:prstGeom prst="rect">
            <a:avLst/>
          </a:prstGeom>
          <a:solidFill>
            <a:srgbClr val="002060"/>
          </a:solidFill>
        </p:spPr>
        <p:txBody>
          <a:bodyPr wrap="square">
            <a:spAutoFit/>
          </a:bodyPr>
          <a:lstStyle/>
          <a:p>
            <a:pPr algn="ctr"/>
            <a:r>
              <a:rPr lang="en-SG" sz="1100" b="1" i="1" dirty="0">
                <a:solidFill>
                  <a:srgbClr val="FFFFFF"/>
                </a:solidFill>
                <a:latin typeface="Calibri" panose="020F0502020204030204" pitchFamily="34" charset="0"/>
                <a:ea typeface="Calibri" panose="020F0502020204030204" pitchFamily="34" charset="0"/>
                <a:cs typeface="Times New Roman" panose="02020603050405020304" pitchFamily="18" charset="0"/>
              </a:rPr>
              <a:t>Please answer all questions below </a:t>
            </a:r>
            <a:r>
              <a:rPr lang="en-SG" sz="1100" b="1" i="1" u="sng" dirty="0">
                <a:solidFill>
                  <a:srgbClr val="FFFFFF"/>
                </a:solidFill>
                <a:latin typeface="Calibri" panose="020F0502020204030204" pitchFamily="34" charset="0"/>
                <a:ea typeface="Calibri" panose="020F0502020204030204" pitchFamily="34" charset="0"/>
                <a:cs typeface="Times New Roman" panose="02020603050405020304" pitchFamily="18" charset="0"/>
              </a:rPr>
              <a:t>directly</a:t>
            </a:r>
            <a:r>
              <a:rPr lang="en-SG" sz="1100" b="1" i="1" dirty="0">
                <a:solidFill>
                  <a:srgbClr val="FFFFFF"/>
                </a:solidFill>
                <a:latin typeface="Calibri" panose="020F0502020204030204" pitchFamily="34" charset="0"/>
                <a:ea typeface="Calibri" panose="020F0502020204030204" pitchFamily="34" charset="0"/>
                <a:cs typeface="Times New Roman" panose="02020603050405020304" pitchFamily="18" charset="0"/>
              </a:rPr>
              <a:t>, providing all necessary and pertinent information within the boxes that will be useful in assessment.</a:t>
            </a:r>
          </a:p>
          <a:p>
            <a:pPr algn="ctr"/>
            <a:r>
              <a:rPr lang="en-SG" sz="1100" b="1" i="1" dirty="0">
                <a:solidFill>
                  <a:schemeClr val="accent6"/>
                </a:solidFill>
                <a:latin typeface="Calibri" panose="020F0502020204030204" pitchFamily="34" charset="0"/>
                <a:ea typeface="Calibri" panose="020F0502020204030204" pitchFamily="34" charset="0"/>
                <a:cs typeface="Times New Roman" panose="02020603050405020304" pitchFamily="18" charset="0"/>
              </a:rPr>
              <a:t>Please do not delete or add any slides/sections for this submission. Font should be kept as Calibri size 14.</a:t>
            </a:r>
            <a:endParaRPr lang="en-SG" sz="1100" i="1" dirty="0">
              <a:solidFill>
                <a:schemeClr val="accent6"/>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2296404F-A56A-48FC-A32B-D068362D7708}"/>
              </a:ext>
            </a:extLst>
          </p:cNvPr>
          <p:cNvSpPr>
            <a:spLocks noGrp="1"/>
          </p:cNvSpPr>
          <p:nvPr>
            <p:ph type="sldNum" sz="quarter" idx="12"/>
          </p:nvPr>
        </p:nvSpPr>
        <p:spPr/>
        <p:txBody>
          <a:bodyPr/>
          <a:lstStyle/>
          <a:p>
            <a:fld id="{ADA03AF2-F585-4479-8A3F-D36D104B4D5E}" type="slidenum">
              <a:rPr lang="en-SG" smtClean="0"/>
              <a:t>4</a:t>
            </a:fld>
            <a:endParaRPr lang="en-SG"/>
          </a:p>
        </p:txBody>
      </p:sp>
      <p:graphicFrame>
        <p:nvGraphicFramePr>
          <p:cNvPr id="9" name="Table 8">
            <a:extLst>
              <a:ext uri="{FF2B5EF4-FFF2-40B4-BE49-F238E27FC236}">
                <a16:creationId xmlns:a16="http://schemas.microsoft.com/office/drawing/2014/main" id="{D04759C2-440F-4AF4-865B-DBEA6A404D78}"/>
              </a:ext>
            </a:extLst>
          </p:cNvPr>
          <p:cNvGraphicFramePr>
            <a:graphicFrameLocks noGrp="1"/>
          </p:cNvGraphicFramePr>
          <p:nvPr>
            <p:extLst>
              <p:ext uri="{D42A27DB-BD31-4B8C-83A1-F6EECF244321}">
                <p14:modId xmlns:p14="http://schemas.microsoft.com/office/powerpoint/2010/main" val="2741431070"/>
              </p:ext>
            </p:extLst>
          </p:nvPr>
        </p:nvGraphicFramePr>
        <p:xfrm>
          <a:off x="0" y="430887"/>
          <a:ext cx="12192000" cy="5852160"/>
        </p:xfrm>
        <a:graphic>
          <a:graphicData uri="http://schemas.openxmlformats.org/drawingml/2006/table">
            <a:tbl>
              <a:tblPr firstRow="1" firstCol="1" bandRow="1"/>
              <a:tblGrid>
                <a:gridCol w="12192000">
                  <a:extLst>
                    <a:ext uri="{9D8B030D-6E8A-4147-A177-3AD203B41FA5}">
                      <a16:colId xmlns:a16="http://schemas.microsoft.com/office/drawing/2014/main" val="1610804278"/>
                    </a:ext>
                  </a:extLst>
                </a:gridCol>
              </a:tblGrid>
              <a:tr h="365760">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SG" sz="1400" b="1" dirty="0">
                          <a:solidFill>
                            <a:schemeClr val="tx1"/>
                          </a:solidFill>
                          <a:effectLst/>
                          <a:latin typeface="+mj-lt"/>
                          <a:ea typeface="Calibri" panose="020F0502020204030204" pitchFamily="34" charset="0"/>
                          <a:cs typeface="Times New Roman" panose="02020603050405020304" pitchFamily="18" charset="0"/>
                        </a:rPr>
                        <a:t>2) COMPETITIVE LANDSCAPE</a:t>
                      </a:r>
                    </a:p>
                  </a:txBody>
                  <a:tcPr marL="54071" marR="54071"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1968343"/>
                  </a:ext>
                </a:extLst>
              </a:tr>
              <a:tr h="5486400">
                <a:tc>
                  <a:txBody>
                    <a:bodyPr/>
                    <a:lstStyle/>
                    <a:p>
                      <a:pPr marL="28575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400" kern="1200" baseline="0" dirty="0">
                        <a:solidFill>
                          <a:schemeClr val="bg1">
                            <a:lumMod val="50000"/>
                          </a:schemeClr>
                        </a:solidFill>
                        <a:effectLst/>
                        <a:latin typeface="+mn-lt"/>
                        <a:ea typeface="+mn-ea"/>
                        <a:cs typeface="Times New Roman" panose="02020603050405020304" pitchFamily="18" charset="0"/>
                      </a:endParaRPr>
                    </a:p>
                    <a:p>
                      <a:pPr marL="28575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1" kern="1200" baseline="0" dirty="0">
                          <a:solidFill>
                            <a:schemeClr val="bg1">
                              <a:lumMod val="50000"/>
                            </a:schemeClr>
                          </a:solidFill>
                          <a:effectLst/>
                          <a:latin typeface="+mn-lt"/>
                          <a:ea typeface="+mn-ea"/>
                          <a:cs typeface="Times New Roman" panose="02020603050405020304" pitchFamily="18" charset="0"/>
                        </a:rPr>
                        <a:t>Clarify need for proposed research in order to tap on the opportunities or solve the problems</a:t>
                      </a:r>
                      <a:r>
                        <a:rPr lang="en-US" sz="1400" b="0" kern="1200" baseline="0" dirty="0">
                          <a:solidFill>
                            <a:schemeClr val="bg1">
                              <a:lumMod val="50000"/>
                            </a:schemeClr>
                          </a:solidFill>
                          <a:effectLst/>
                          <a:latin typeface="+mn-lt"/>
                          <a:ea typeface="+mn-ea"/>
                          <a:cs typeface="Times New Roman" panose="02020603050405020304" pitchFamily="18" charset="0"/>
                        </a:rPr>
                        <a:t>,</a:t>
                      </a:r>
                      <a:r>
                        <a:rPr lang="en-US" sz="1400" kern="1200" baseline="0" dirty="0">
                          <a:solidFill>
                            <a:schemeClr val="bg1">
                              <a:lumMod val="50000"/>
                            </a:schemeClr>
                          </a:solidFill>
                          <a:effectLst/>
                          <a:latin typeface="+mn-lt"/>
                          <a:ea typeface="+mn-ea"/>
                          <a:cs typeface="Times New Roman" panose="02020603050405020304" pitchFamily="18" charset="0"/>
                        </a:rPr>
                        <a:t> i.e. why existing competitive technologies are unable to address these problems, how proposed research is novel, effective, and superior in its ability to address the problem statements, as compared to competitive technologies and against global benchmarks.</a:t>
                      </a:r>
                    </a:p>
                  </a:txBody>
                  <a:tcPr marL="54071" marR="5407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4124672101"/>
                  </a:ext>
                </a:extLst>
              </a:tr>
            </a:tbl>
          </a:graphicData>
        </a:graphic>
      </p:graphicFrame>
      <p:sp>
        <p:nvSpPr>
          <p:cNvPr id="6" name="Footer Placeholder 2">
            <a:extLst>
              <a:ext uri="{FF2B5EF4-FFF2-40B4-BE49-F238E27FC236}">
                <a16:creationId xmlns:a16="http://schemas.microsoft.com/office/drawing/2014/main" id="{F2AF7E82-DE19-4275-9182-F2E08896F43C}"/>
              </a:ext>
            </a:extLst>
          </p:cNvPr>
          <p:cNvSpPr txBox="1">
            <a:spLocks/>
          </p:cNvSpPr>
          <p:nvPr/>
        </p:nvSpPr>
        <p:spPr>
          <a:xfrm>
            <a:off x="0" y="6418572"/>
            <a:ext cx="12191999" cy="240682"/>
          </a:xfrm>
          <a:prstGeom prst="rect">
            <a:avLst/>
          </a:prstGeom>
          <a:noFill/>
          <a:ln w="19050">
            <a:noFill/>
          </a:ln>
        </p:spPr>
        <p:txBody>
          <a:bodyPr vert="horz" lIns="91440" tIns="45720" rIns="91440" bIns="45720" rtlCol="0" anchor="ctr"/>
          <a:lstStyle>
            <a:defPPr>
              <a:defRPr lang="en-US"/>
            </a:defPPr>
            <a:lvl1pPr marL="0" algn="ctr" defTabSz="914400" rtl="0" eaLnBrk="1" latinLnBrk="0" hangingPunct="1">
              <a:defRPr lang="en-US" sz="1200" b="1" u="none" kern="1200">
                <a:solidFill>
                  <a:schemeClr val="tx1"/>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228600" algn="ctr">
              <a:spcBef>
                <a:spcPts val="0"/>
              </a:spcBef>
              <a:spcAft>
                <a:spcPts val="0"/>
              </a:spcAft>
              <a:tabLst>
                <a:tab pos="2743200" algn="ctr"/>
                <a:tab pos="5486400" algn="r"/>
              </a:tabLst>
            </a:pPr>
            <a:r>
              <a:rPr lang="en-US" b="0" dirty="0">
                <a:effectLst/>
                <a:latin typeface="+mj-lt"/>
                <a:ea typeface="SimSun" panose="02010600030101010101" pitchFamily="2" charset="-122"/>
              </a:rPr>
              <a:t>Industry Alignment Fund – Industry Collaboration Projects LOI Template (March 2022)</a:t>
            </a:r>
          </a:p>
          <a:p>
            <a:pPr marL="0" marR="0" algn="ctr">
              <a:spcBef>
                <a:spcPts val="0"/>
              </a:spcBef>
              <a:spcAft>
                <a:spcPts val="0"/>
              </a:spcAft>
            </a:pPr>
            <a:r>
              <a:rPr lang="en-US" b="0" dirty="0">
                <a:effectLst/>
                <a:latin typeface="+mj-lt"/>
                <a:ea typeface="SimSun" panose="02010600030101010101" pitchFamily="2" charset="-122"/>
              </a:rPr>
              <a:t> OFFICIAL (CLOSED) / SENSITIVE HIGH (WHEN FILLED)</a:t>
            </a:r>
          </a:p>
        </p:txBody>
      </p:sp>
    </p:spTree>
    <p:extLst>
      <p:ext uri="{BB962C8B-B14F-4D97-AF65-F5344CB8AC3E}">
        <p14:creationId xmlns:p14="http://schemas.microsoft.com/office/powerpoint/2010/main" val="4228768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12192000" cy="430887"/>
          </a:xfrm>
          <a:prstGeom prst="rect">
            <a:avLst/>
          </a:prstGeom>
          <a:solidFill>
            <a:srgbClr val="002060"/>
          </a:solidFill>
        </p:spPr>
        <p:txBody>
          <a:bodyPr wrap="square">
            <a:spAutoFit/>
          </a:bodyPr>
          <a:lstStyle/>
          <a:p>
            <a:pPr algn="ctr"/>
            <a:r>
              <a:rPr lang="en-SG" sz="1100" b="1" i="1" dirty="0">
                <a:solidFill>
                  <a:srgbClr val="FFFFFF"/>
                </a:solidFill>
                <a:latin typeface="Calibri" panose="020F0502020204030204" pitchFamily="34" charset="0"/>
                <a:ea typeface="Calibri" panose="020F0502020204030204" pitchFamily="34" charset="0"/>
                <a:cs typeface="Times New Roman" panose="02020603050405020304" pitchFamily="18" charset="0"/>
              </a:rPr>
              <a:t>Please answer all questions below </a:t>
            </a:r>
            <a:r>
              <a:rPr lang="en-SG" sz="1100" b="1" i="1" u="sng" dirty="0">
                <a:solidFill>
                  <a:srgbClr val="FFFFFF"/>
                </a:solidFill>
                <a:latin typeface="Calibri" panose="020F0502020204030204" pitchFamily="34" charset="0"/>
                <a:ea typeface="Calibri" panose="020F0502020204030204" pitchFamily="34" charset="0"/>
                <a:cs typeface="Times New Roman" panose="02020603050405020304" pitchFamily="18" charset="0"/>
              </a:rPr>
              <a:t>directly</a:t>
            </a:r>
            <a:r>
              <a:rPr lang="en-SG" sz="1100" b="1" i="1" dirty="0">
                <a:solidFill>
                  <a:srgbClr val="FFFFFF"/>
                </a:solidFill>
                <a:latin typeface="Calibri" panose="020F0502020204030204" pitchFamily="34" charset="0"/>
                <a:ea typeface="Calibri" panose="020F0502020204030204" pitchFamily="34" charset="0"/>
                <a:cs typeface="Times New Roman" panose="02020603050405020304" pitchFamily="18" charset="0"/>
              </a:rPr>
              <a:t>, providing all necessary and pertinent information within the boxes that will be useful in assessment.</a:t>
            </a:r>
          </a:p>
          <a:p>
            <a:pPr algn="ctr"/>
            <a:r>
              <a:rPr lang="en-SG" sz="1100" b="1" i="1" dirty="0">
                <a:solidFill>
                  <a:schemeClr val="accent6"/>
                </a:solidFill>
                <a:latin typeface="Calibri" panose="020F0502020204030204" pitchFamily="34" charset="0"/>
                <a:ea typeface="Calibri" panose="020F0502020204030204" pitchFamily="34" charset="0"/>
                <a:cs typeface="Times New Roman" panose="02020603050405020304" pitchFamily="18" charset="0"/>
              </a:rPr>
              <a:t>Please do not delete or add any slides/sections for this submission. Font should be kept as Calibri size 14.</a:t>
            </a:r>
            <a:endParaRPr lang="en-SG" sz="1100" i="1" dirty="0">
              <a:solidFill>
                <a:schemeClr val="accent6"/>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2296404F-A56A-48FC-A32B-D068362D7708}"/>
              </a:ext>
            </a:extLst>
          </p:cNvPr>
          <p:cNvSpPr>
            <a:spLocks noGrp="1"/>
          </p:cNvSpPr>
          <p:nvPr>
            <p:ph type="sldNum" sz="quarter" idx="12"/>
          </p:nvPr>
        </p:nvSpPr>
        <p:spPr/>
        <p:txBody>
          <a:bodyPr/>
          <a:lstStyle/>
          <a:p>
            <a:fld id="{ADA03AF2-F585-4479-8A3F-D36D104B4D5E}" type="slidenum">
              <a:rPr lang="en-SG" smtClean="0"/>
              <a:t>5</a:t>
            </a:fld>
            <a:endParaRPr lang="en-SG"/>
          </a:p>
        </p:txBody>
      </p:sp>
      <p:graphicFrame>
        <p:nvGraphicFramePr>
          <p:cNvPr id="9" name="Table 8">
            <a:extLst>
              <a:ext uri="{FF2B5EF4-FFF2-40B4-BE49-F238E27FC236}">
                <a16:creationId xmlns:a16="http://schemas.microsoft.com/office/drawing/2014/main" id="{D04759C2-440F-4AF4-865B-DBEA6A404D78}"/>
              </a:ext>
            </a:extLst>
          </p:cNvPr>
          <p:cNvGraphicFramePr>
            <a:graphicFrameLocks noGrp="1"/>
          </p:cNvGraphicFramePr>
          <p:nvPr>
            <p:extLst>
              <p:ext uri="{D42A27DB-BD31-4B8C-83A1-F6EECF244321}">
                <p14:modId xmlns:p14="http://schemas.microsoft.com/office/powerpoint/2010/main" val="2161842912"/>
              </p:ext>
            </p:extLst>
          </p:nvPr>
        </p:nvGraphicFramePr>
        <p:xfrm>
          <a:off x="0" y="430887"/>
          <a:ext cx="12192000" cy="5852160"/>
        </p:xfrm>
        <a:graphic>
          <a:graphicData uri="http://schemas.openxmlformats.org/drawingml/2006/table">
            <a:tbl>
              <a:tblPr firstRow="1" firstCol="1" bandRow="1"/>
              <a:tblGrid>
                <a:gridCol w="12192000">
                  <a:extLst>
                    <a:ext uri="{9D8B030D-6E8A-4147-A177-3AD203B41FA5}">
                      <a16:colId xmlns:a16="http://schemas.microsoft.com/office/drawing/2014/main" val="1610804278"/>
                    </a:ext>
                  </a:extLst>
                </a:gridCol>
              </a:tblGrid>
              <a:tr h="365760">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SG" sz="1400" b="1" dirty="0">
                          <a:solidFill>
                            <a:schemeClr val="tx1"/>
                          </a:solidFill>
                          <a:effectLst/>
                          <a:latin typeface="+mj-lt"/>
                          <a:ea typeface="Calibri" panose="020F0502020204030204" pitchFamily="34" charset="0"/>
                          <a:cs typeface="Times New Roman" panose="02020603050405020304" pitchFamily="18" charset="0"/>
                        </a:rPr>
                        <a:t>3) POTENTIAL VALUE CAPTURE</a:t>
                      </a:r>
                    </a:p>
                  </a:txBody>
                  <a:tcPr marL="54071" marR="54071"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1968343"/>
                  </a:ext>
                </a:extLst>
              </a:tr>
              <a:tr h="5486400">
                <a:tc>
                  <a:txBody>
                    <a:bodyPr/>
                    <a:lstStyle/>
                    <a:p>
                      <a:pPr marL="285750" marR="0" lvl="0" indent="-22860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endParaRPr lang="en-US" sz="1400" b="1" u="sng" kern="1200" dirty="0">
                        <a:solidFill>
                          <a:schemeClr val="tx1"/>
                        </a:solidFill>
                        <a:effectLst/>
                        <a:latin typeface="+mj-lt"/>
                        <a:ea typeface="+mn-ea"/>
                        <a:cs typeface="Times New Roman" panose="02020603050405020304" pitchFamily="18" charset="0"/>
                      </a:endParaRPr>
                    </a:p>
                    <a:p>
                      <a:pPr marL="285750" marR="0" lvl="0" indent="-22860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r>
                        <a:rPr lang="en-US" sz="1400" b="1" u="sng" kern="1200" dirty="0">
                          <a:solidFill>
                            <a:schemeClr val="tx1"/>
                          </a:solidFill>
                          <a:effectLst/>
                          <a:latin typeface="+mj-lt"/>
                          <a:ea typeface="+mn-ea"/>
                          <a:cs typeface="Times New Roman" panose="02020603050405020304" pitchFamily="18" charset="0"/>
                        </a:rPr>
                        <a:t>How Singapore Wins</a:t>
                      </a:r>
                    </a:p>
                    <a:p>
                      <a:pPr marL="285750" lvl="0" indent="-228600" algn="l" defTabSz="914400" rtl="0" eaLnBrk="1" latinLnBrk="0" hangingPunct="1">
                        <a:lnSpc>
                          <a:spcPct val="100000"/>
                        </a:lnSpc>
                        <a:spcBef>
                          <a:spcPts val="0"/>
                        </a:spcBef>
                        <a:spcAft>
                          <a:spcPts val="0"/>
                        </a:spcAft>
                        <a:buFont typeface="Arial" panose="020B0604020202020204" pitchFamily="34" charset="0"/>
                        <a:buChar char="•"/>
                      </a:pPr>
                      <a:r>
                        <a:rPr lang="en-US" sz="1400" kern="1200" baseline="0" dirty="0">
                          <a:solidFill>
                            <a:schemeClr val="bg1">
                              <a:lumMod val="50000"/>
                            </a:schemeClr>
                          </a:solidFill>
                          <a:effectLst/>
                          <a:latin typeface="+mn-lt"/>
                          <a:ea typeface="+mn-ea"/>
                          <a:cs typeface="Times New Roman" panose="02020603050405020304" pitchFamily="18" charset="0"/>
                        </a:rPr>
                        <a:t>Describe the relevant spillover effects to industry and indicate any potential value capture of the proposed project.</a:t>
                      </a:r>
                    </a:p>
                    <a:p>
                      <a:pPr marL="28575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SG" sz="1400" kern="1200" baseline="0" dirty="0">
                          <a:solidFill>
                            <a:schemeClr val="bg1">
                              <a:lumMod val="50000"/>
                            </a:schemeClr>
                          </a:solidFill>
                          <a:effectLst/>
                          <a:latin typeface="+mn-lt"/>
                          <a:ea typeface="+mn-ea"/>
                          <a:cs typeface="Times New Roman" panose="02020603050405020304" pitchFamily="18" charset="0"/>
                        </a:rPr>
                        <a:t>How does this project help to uplift the ecosystem, e.g. by </a:t>
                      </a:r>
                      <a:r>
                        <a:rPr lang="en-US" sz="1400" kern="1200" baseline="0" dirty="0">
                          <a:solidFill>
                            <a:schemeClr val="bg1">
                              <a:lumMod val="50000"/>
                            </a:schemeClr>
                          </a:solidFill>
                          <a:effectLst/>
                          <a:latin typeface="+mn-lt"/>
                          <a:ea typeface="+mn-ea"/>
                          <a:cs typeface="Times New Roman" panose="02020603050405020304" pitchFamily="18" charset="0"/>
                        </a:rPr>
                        <a:t>fostering collaborations with other locally-based enterprises such as suppliers?</a:t>
                      </a:r>
                    </a:p>
                    <a:p>
                      <a:pPr marL="285750" lvl="0" indent="-228600" algn="l" defTabSz="914400" rtl="0" eaLnBrk="1" latinLnBrk="0" hangingPunct="1">
                        <a:lnSpc>
                          <a:spcPct val="100000"/>
                        </a:lnSpc>
                        <a:spcBef>
                          <a:spcPts val="0"/>
                        </a:spcBef>
                        <a:spcAft>
                          <a:spcPts val="0"/>
                        </a:spcAft>
                        <a:buFont typeface="Arial" panose="020B0604020202020204" pitchFamily="34" charset="0"/>
                        <a:buChar char="•"/>
                      </a:pPr>
                      <a:r>
                        <a:rPr lang="en-SG" sz="1400" kern="1200" baseline="0" dirty="0">
                          <a:solidFill>
                            <a:schemeClr val="bg1">
                              <a:lumMod val="50000"/>
                            </a:schemeClr>
                          </a:solidFill>
                          <a:effectLst/>
                          <a:latin typeface="+mn-lt"/>
                          <a:ea typeface="+mn-ea"/>
                          <a:cs typeface="Times New Roman" panose="02020603050405020304" pitchFamily="18" charset="0"/>
                        </a:rPr>
                        <a:t>How will this </a:t>
                      </a:r>
                      <a:r>
                        <a:rPr lang="en-SG" sz="1400" kern="1200" baseline="0" dirty="0">
                          <a:solidFill>
                            <a:schemeClr val="bg1">
                              <a:lumMod val="50000"/>
                            </a:schemeClr>
                          </a:solidFill>
                          <a:effectLst/>
                          <a:latin typeface="+mj-lt"/>
                          <a:ea typeface="+mn-ea"/>
                          <a:cs typeface="Times New Roman" panose="02020603050405020304" pitchFamily="18" charset="0"/>
                        </a:rPr>
                        <a:t>project contribute to anticipated industry demands in the field, or lead to translation of business outcomes into tangible economic outcomes for Singapore, e.g. GDP growth and good jobs?</a:t>
                      </a:r>
                    </a:p>
                    <a:p>
                      <a:pPr marL="285750" marR="0" lvl="0" indent="-22860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r>
                        <a:rPr kumimoji="0" lang="en-US" sz="1400" b="0" i="0" u="none" strike="noStrike" kern="1200" cap="none" spc="0" normalizeH="0" baseline="0" dirty="0">
                          <a:ln>
                            <a:noFill/>
                          </a:ln>
                          <a:solidFill>
                            <a:schemeClr val="bg1">
                              <a:lumMod val="50000"/>
                            </a:schemeClr>
                          </a:solidFill>
                          <a:effectLst/>
                          <a:uLnTx/>
                          <a:uFillTx/>
                          <a:latin typeface="+mj-lt"/>
                          <a:ea typeface="+mn-ea"/>
                          <a:cs typeface="Times New Roman" panose="02020603050405020304" pitchFamily="18" charset="0"/>
                        </a:rPr>
                        <a:t> </a:t>
                      </a:r>
                      <a:endParaRPr lang="en-US" sz="1400" b="1" u="sng" kern="1200" dirty="0">
                        <a:solidFill>
                          <a:schemeClr val="tx1"/>
                        </a:solidFill>
                        <a:effectLst/>
                        <a:latin typeface="+mn-lt"/>
                        <a:ea typeface="+mn-ea"/>
                        <a:cs typeface="Times New Roman" panose="02020603050405020304" pitchFamily="18" charset="0"/>
                      </a:endParaRPr>
                    </a:p>
                    <a:p>
                      <a:pPr marL="285750" marR="0" lvl="0" indent="-22860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r>
                        <a:rPr lang="en-US" sz="1400" b="1" u="sng" kern="1200" dirty="0">
                          <a:solidFill>
                            <a:schemeClr val="tx1"/>
                          </a:solidFill>
                          <a:effectLst/>
                          <a:latin typeface="+mn-lt"/>
                          <a:ea typeface="+mn-ea"/>
                          <a:cs typeface="Times New Roman" panose="02020603050405020304" pitchFamily="18" charset="0"/>
                        </a:rPr>
                        <a:t>How Performer Wins</a:t>
                      </a:r>
                    </a:p>
                    <a:p>
                      <a:pPr marL="285750" lvl="0" indent="-228600" algn="l" defTabSz="914400" rtl="0" eaLnBrk="1" latinLnBrk="0" hangingPunct="1">
                        <a:lnSpc>
                          <a:spcPct val="100000"/>
                        </a:lnSpc>
                        <a:spcBef>
                          <a:spcPts val="0"/>
                        </a:spcBef>
                        <a:spcAft>
                          <a:spcPts val="0"/>
                        </a:spcAft>
                        <a:buFont typeface="Arial" panose="020B0604020202020204" pitchFamily="34" charset="0"/>
                        <a:buChar char="•"/>
                      </a:pPr>
                      <a:r>
                        <a:rPr lang="en-US" sz="1400" kern="1200" baseline="0" dirty="0">
                          <a:solidFill>
                            <a:schemeClr val="bg1">
                              <a:lumMod val="50000"/>
                            </a:schemeClr>
                          </a:solidFill>
                          <a:effectLst/>
                          <a:latin typeface="+mn-lt"/>
                          <a:ea typeface="+mn-ea"/>
                          <a:cs typeface="Times New Roman" panose="02020603050405020304" pitchFamily="18" charset="0"/>
                        </a:rPr>
                        <a:t>Describe the benefits to research entities and measure of success, i.e. associated internal or external KPIs to demonstrate economic value captured.</a:t>
                      </a:r>
                    </a:p>
                    <a:p>
                      <a:pPr marL="285750" lvl="0" indent="-228600" algn="l" defTabSz="914400" rtl="0" eaLnBrk="1" latinLnBrk="0" hangingPunct="1">
                        <a:lnSpc>
                          <a:spcPct val="100000"/>
                        </a:lnSpc>
                        <a:spcBef>
                          <a:spcPts val="0"/>
                        </a:spcBef>
                        <a:spcAft>
                          <a:spcPts val="0"/>
                        </a:spcAft>
                        <a:buFont typeface="Arial" panose="020B0604020202020204" pitchFamily="34" charset="0"/>
                        <a:buChar char="•"/>
                      </a:pPr>
                      <a:r>
                        <a:rPr lang="en-US" sz="1400" kern="1200" baseline="0" dirty="0">
                          <a:solidFill>
                            <a:schemeClr val="bg1">
                              <a:lumMod val="50000"/>
                            </a:schemeClr>
                          </a:solidFill>
                          <a:effectLst/>
                          <a:latin typeface="+mn-lt"/>
                          <a:ea typeface="+mn-ea"/>
                          <a:cs typeface="Times New Roman" panose="02020603050405020304" pitchFamily="18" charset="0"/>
                        </a:rPr>
                        <a:t>How will the project strengthen the industry relevance and innovation capabilities of technologies/platforms in your Institution/Laboratory?</a:t>
                      </a:r>
                    </a:p>
                    <a:p>
                      <a:pPr marL="285750" marR="0" lvl="0" indent="-22860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endParaRPr lang="en-US" sz="1400" b="1" u="sng" kern="1200" dirty="0">
                        <a:solidFill>
                          <a:schemeClr val="tx1"/>
                        </a:solidFill>
                        <a:effectLst/>
                        <a:latin typeface="+mn-lt"/>
                        <a:ea typeface="+mn-ea"/>
                        <a:cs typeface="Times New Roman" panose="02020603050405020304" pitchFamily="18" charset="0"/>
                      </a:endParaRPr>
                    </a:p>
                    <a:p>
                      <a:pPr marL="285750" marR="0" lvl="0" indent="-228600" algn="l" defTabSz="914400" rtl="0" eaLnBrk="1" fontAlgn="auto" latinLnBrk="0" hangingPunct="1">
                        <a:lnSpc>
                          <a:spcPct val="100000"/>
                        </a:lnSpc>
                        <a:spcBef>
                          <a:spcPts val="0"/>
                        </a:spcBef>
                        <a:spcAft>
                          <a:spcPts val="0"/>
                        </a:spcAft>
                        <a:buClrTx/>
                        <a:buSzTx/>
                        <a:buFont typeface="Calibri" panose="020F0502020204030204" pitchFamily="34" charset="0"/>
                        <a:buNone/>
                        <a:tabLst/>
                        <a:defRPr/>
                      </a:pPr>
                      <a:r>
                        <a:rPr lang="en-US" sz="1400" b="1" u="sng" kern="1200" dirty="0">
                          <a:solidFill>
                            <a:schemeClr val="tx1"/>
                          </a:solidFill>
                          <a:effectLst/>
                          <a:latin typeface="+mn-lt"/>
                          <a:ea typeface="+mn-ea"/>
                          <a:cs typeface="Times New Roman" panose="02020603050405020304" pitchFamily="18" charset="0"/>
                        </a:rPr>
                        <a:t>How Company Wins</a:t>
                      </a:r>
                    </a:p>
                    <a:p>
                      <a:pPr marL="285750" lvl="0" indent="-228600" algn="l" defTabSz="914400" rtl="0" eaLnBrk="1" latinLnBrk="0" hangingPunct="1">
                        <a:lnSpc>
                          <a:spcPct val="100000"/>
                        </a:lnSpc>
                        <a:spcBef>
                          <a:spcPts val="0"/>
                        </a:spcBef>
                        <a:spcAft>
                          <a:spcPts val="0"/>
                        </a:spcAft>
                        <a:buFont typeface="Arial" panose="020B0604020202020204" pitchFamily="34" charset="0"/>
                        <a:buChar char="•"/>
                      </a:pPr>
                      <a:r>
                        <a:rPr lang="en-US" sz="1400" kern="1200" baseline="0" dirty="0">
                          <a:solidFill>
                            <a:schemeClr val="bg1">
                              <a:lumMod val="50000"/>
                            </a:schemeClr>
                          </a:solidFill>
                          <a:effectLst/>
                          <a:latin typeface="+mn-lt"/>
                          <a:ea typeface="+mn-ea"/>
                          <a:cs typeface="Times New Roman" panose="02020603050405020304" pitchFamily="18" charset="0"/>
                        </a:rPr>
                        <a:t>Describe the industry demand or market gap being addressed, as well as new revenue streams, new product lines or customer acquisition.</a:t>
                      </a:r>
                    </a:p>
                    <a:p>
                      <a:pPr marL="28575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baseline="0" dirty="0">
                          <a:solidFill>
                            <a:schemeClr val="bg1">
                              <a:lumMod val="50000"/>
                            </a:schemeClr>
                          </a:solidFill>
                          <a:effectLst/>
                          <a:latin typeface="+mn-lt"/>
                          <a:ea typeface="+mn-ea"/>
                          <a:cs typeface="Times New Roman" panose="02020603050405020304" pitchFamily="18" charset="0"/>
                        </a:rPr>
                        <a:t>How does the project deepen tech-or-people capabilities in the company, e.g. through upskilling, enhanced training, development of new IPs?</a:t>
                      </a:r>
                      <a:endParaRPr lang="en-SG" sz="1400" kern="1200" baseline="0" dirty="0">
                        <a:solidFill>
                          <a:schemeClr val="bg1">
                            <a:lumMod val="50000"/>
                          </a:schemeClr>
                        </a:solidFill>
                        <a:effectLst/>
                        <a:latin typeface="+mn-lt"/>
                        <a:ea typeface="+mn-ea"/>
                        <a:cs typeface="Times New Roman" panose="02020603050405020304" pitchFamily="18" charset="0"/>
                      </a:endParaRPr>
                    </a:p>
                    <a:p>
                      <a:pPr marL="285750" lvl="0" indent="-228600" algn="l" defTabSz="914400" rtl="0" eaLnBrk="1" latinLnBrk="0" hangingPunct="1">
                        <a:lnSpc>
                          <a:spcPct val="100000"/>
                        </a:lnSpc>
                        <a:spcBef>
                          <a:spcPts val="0"/>
                        </a:spcBef>
                        <a:spcAft>
                          <a:spcPts val="0"/>
                        </a:spcAft>
                        <a:buFont typeface="Arial" panose="020B0604020202020204" pitchFamily="34" charset="0"/>
                        <a:buChar char="•"/>
                      </a:pPr>
                      <a:r>
                        <a:rPr lang="en-US" sz="1400" kern="1200" baseline="0" dirty="0">
                          <a:solidFill>
                            <a:schemeClr val="bg1">
                              <a:lumMod val="50000"/>
                            </a:schemeClr>
                          </a:solidFill>
                          <a:effectLst/>
                          <a:latin typeface="+mn-lt"/>
                          <a:ea typeface="+mn-ea"/>
                          <a:cs typeface="Times New Roman" panose="02020603050405020304" pitchFamily="18" charset="0"/>
                        </a:rPr>
                        <a:t>How will the project provide insights that would support company’s commercial strategies, or lead to expansion, value-add, sustainability of company’s local R&amp;D or manufacturing activities in Singapore?</a:t>
                      </a:r>
                      <a:endParaRPr lang="en-US" sz="1400" kern="1200" baseline="0" dirty="0">
                        <a:solidFill>
                          <a:srgbClr val="FF0000"/>
                        </a:solidFill>
                        <a:effectLst/>
                        <a:latin typeface="+mn-lt"/>
                        <a:ea typeface="+mn-ea"/>
                        <a:cs typeface="Times New Roman" panose="02020603050405020304" pitchFamily="18" charset="0"/>
                      </a:endParaRPr>
                    </a:p>
                    <a:p>
                      <a:pPr marL="285750" lvl="0" indent="-228600" algn="l" defTabSz="914400" rtl="0" eaLnBrk="1" latinLnBrk="0" hangingPunct="1">
                        <a:lnSpc>
                          <a:spcPct val="100000"/>
                        </a:lnSpc>
                        <a:spcBef>
                          <a:spcPts val="0"/>
                        </a:spcBef>
                        <a:spcAft>
                          <a:spcPts val="0"/>
                        </a:spcAft>
                        <a:buFont typeface="Arial" panose="020B0604020202020204" pitchFamily="34" charset="0"/>
                        <a:buChar char="•"/>
                      </a:pPr>
                      <a:endParaRPr lang="en-US" sz="1400" kern="1200" baseline="0" dirty="0">
                        <a:solidFill>
                          <a:schemeClr val="bg1">
                            <a:lumMod val="50000"/>
                          </a:schemeClr>
                        </a:solidFill>
                        <a:effectLst/>
                        <a:latin typeface="+mn-lt"/>
                        <a:ea typeface="+mn-ea"/>
                        <a:cs typeface="Times New Roman" panose="02020603050405020304" pitchFamily="18" charset="0"/>
                      </a:endParaRPr>
                    </a:p>
                  </a:txBody>
                  <a:tcPr marL="54071" marR="5407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4124672101"/>
                  </a:ext>
                </a:extLst>
              </a:tr>
            </a:tbl>
          </a:graphicData>
        </a:graphic>
      </p:graphicFrame>
      <p:sp>
        <p:nvSpPr>
          <p:cNvPr id="6" name="Footer Placeholder 2">
            <a:extLst>
              <a:ext uri="{FF2B5EF4-FFF2-40B4-BE49-F238E27FC236}">
                <a16:creationId xmlns:a16="http://schemas.microsoft.com/office/drawing/2014/main" id="{72CACF46-C2A4-4E72-9E2A-C857FA52C0DE}"/>
              </a:ext>
            </a:extLst>
          </p:cNvPr>
          <p:cNvSpPr txBox="1">
            <a:spLocks/>
          </p:cNvSpPr>
          <p:nvPr/>
        </p:nvSpPr>
        <p:spPr>
          <a:xfrm>
            <a:off x="0" y="6418572"/>
            <a:ext cx="12191999" cy="240682"/>
          </a:xfrm>
          <a:prstGeom prst="rect">
            <a:avLst/>
          </a:prstGeom>
          <a:noFill/>
          <a:ln w="19050">
            <a:noFill/>
          </a:ln>
        </p:spPr>
        <p:txBody>
          <a:bodyPr vert="horz" lIns="91440" tIns="45720" rIns="91440" bIns="45720" rtlCol="0" anchor="ctr"/>
          <a:lstStyle>
            <a:defPPr>
              <a:defRPr lang="en-US"/>
            </a:defPPr>
            <a:lvl1pPr marL="0" algn="ctr" defTabSz="914400" rtl="0" eaLnBrk="1" latinLnBrk="0" hangingPunct="1">
              <a:defRPr lang="en-US" sz="1200" b="1" u="none" kern="1200">
                <a:solidFill>
                  <a:schemeClr val="tx1"/>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228600" algn="ctr">
              <a:spcBef>
                <a:spcPts val="0"/>
              </a:spcBef>
              <a:spcAft>
                <a:spcPts val="0"/>
              </a:spcAft>
              <a:tabLst>
                <a:tab pos="2743200" algn="ctr"/>
                <a:tab pos="5486400" algn="r"/>
              </a:tabLst>
            </a:pPr>
            <a:r>
              <a:rPr lang="en-US" b="0" dirty="0">
                <a:effectLst/>
                <a:latin typeface="+mj-lt"/>
                <a:ea typeface="SimSun" panose="02010600030101010101" pitchFamily="2" charset="-122"/>
              </a:rPr>
              <a:t>Industry Alignment Fund – Industry Collaboration Projects LOI Template (March 2022)</a:t>
            </a:r>
          </a:p>
          <a:p>
            <a:pPr marL="0" marR="0" algn="ctr">
              <a:spcBef>
                <a:spcPts val="0"/>
              </a:spcBef>
              <a:spcAft>
                <a:spcPts val="0"/>
              </a:spcAft>
            </a:pPr>
            <a:r>
              <a:rPr lang="en-US" b="0" dirty="0">
                <a:effectLst/>
                <a:latin typeface="+mj-lt"/>
                <a:ea typeface="SimSun" panose="02010600030101010101" pitchFamily="2" charset="-122"/>
              </a:rPr>
              <a:t> OFFICIAL (CLOSED) / SENSITIVE HIGH (WHEN FILLED)</a:t>
            </a:r>
          </a:p>
        </p:txBody>
      </p:sp>
    </p:spTree>
    <p:extLst>
      <p:ext uri="{BB962C8B-B14F-4D97-AF65-F5344CB8AC3E}">
        <p14:creationId xmlns:p14="http://schemas.microsoft.com/office/powerpoint/2010/main" val="28013841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D04759C2-440F-4AF4-865B-DBEA6A404D78}"/>
              </a:ext>
            </a:extLst>
          </p:cNvPr>
          <p:cNvGraphicFramePr>
            <a:graphicFrameLocks noGrp="1"/>
          </p:cNvGraphicFramePr>
          <p:nvPr>
            <p:extLst>
              <p:ext uri="{D42A27DB-BD31-4B8C-83A1-F6EECF244321}">
                <p14:modId xmlns:p14="http://schemas.microsoft.com/office/powerpoint/2010/main" val="449515526"/>
              </p:ext>
            </p:extLst>
          </p:nvPr>
        </p:nvGraphicFramePr>
        <p:xfrm>
          <a:off x="0" y="430887"/>
          <a:ext cx="12192000" cy="5852160"/>
        </p:xfrm>
        <a:graphic>
          <a:graphicData uri="http://schemas.openxmlformats.org/drawingml/2006/table">
            <a:tbl>
              <a:tblPr firstRow="1" firstCol="1" bandRow="1"/>
              <a:tblGrid>
                <a:gridCol w="6096000">
                  <a:extLst>
                    <a:ext uri="{9D8B030D-6E8A-4147-A177-3AD203B41FA5}">
                      <a16:colId xmlns:a16="http://schemas.microsoft.com/office/drawing/2014/main" val="1610804278"/>
                    </a:ext>
                  </a:extLst>
                </a:gridCol>
                <a:gridCol w="6096000">
                  <a:extLst>
                    <a:ext uri="{9D8B030D-6E8A-4147-A177-3AD203B41FA5}">
                      <a16:colId xmlns:a16="http://schemas.microsoft.com/office/drawing/2014/main" val="1984853058"/>
                    </a:ext>
                  </a:extLst>
                </a:gridCol>
              </a:tblGrid>
              <a:tr h="365760">
                <a:tc gridSpan="2">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SG" sz="1400" b="1" dirty="0">
                          <a:solidFill>
                            <a:schemeClr val="tx1"/>
                          </a:solidFill>
                          <a:effectLst/>
                          <a:latin typeface="+mj-lt"/>
                          <a:ea typeface="Calibri" panose="020F0502020204030204" pitchFamily="34" charset="0"/>
                          <a:cs typeface="Times New Roman" panose="02020603050405020304" pitchFamily="18" charset="0"/>
                        </a:rPr>
                        <a:t>4) INTELLECTUAL PROPERTY, COMMERCIALISATION AND LICENSING</a:t>
                      </a:r>
                    </a:p>
                  </a:txBody>
                  <a:tcPr marL="54071" marR="54071"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hMerge="1">
                  <a:txBody>
                    <a:bodyPr/>
                    <a:lstStyle/>
                    <a:p>
                      <a:endParaRPr lang="en-US"/>
                    </a:p>
                  </a:txBody>
                  <a:tcPr/>
                </a:tc>
                <a:extLst>
                  <a:ext uri="{0D108BD9-81ED-4DB2-BD59-A6C34878D82A}">
                    <a16:rowId xmlns:a16="http://schemas.microsoft.com/office/drawing/2014/main" val="221968343"/>
                  </a:ext>
                </a:extLst>
              </a:tr>
              <a:tr h="4297680">
                <a:tc gridSpan="2">
                  <a:txBody>
                    <a:bodyPr/>
                    <a:lstStyle/>
                    <a:p>
                      <a:pPr marL="285750" marR="0" lvl="0" indent="-228600" algn="l" defTabSz="914400" rtl="0" eaLnBrk="1" fontAlgn="auto" latinLnBrk="0" hangingPunct="1">
                        <a:lnSpc>
                          <a:spcPct val="107000"/>
                        </a:lnSpc>
                        <a:spcBef>
                          <a:spcPts val="0"/>
                        </a:spcBef>
                        <a:spcAft>
                          <a:spcPts val="0"/>
                        </a:spcAft>
                        <a:buClrTx/>
                        <a:buSzTx/>
                        <a:buFont typeface="Calibri" panose="020F0502020204030204" pitchFamily="34" charset="0"/>
                        <a:buNone/>
                        <a:tabLst/>
                        <a:defRPr/>
                      </a:pPr>
                      <a:endParaRPr lang="en-US" sz="1400" b="1" u="sng" kern="1200" dirty="0">
                        <a:solidFill>
                          <a:schemeClr val="tx1"/>
                        </a:solidFill>
                        <a:effectLst/>
                        <a:latin typeface="+mj-lt"/>
                        <a:ea typeface="+mn-ea"/>
                        <a:cs typeface="Times New Roman" panose="02020603050405020304" pitchFamily="18" charset="0"/>
                      </a:endParaRPr>
                    </a:p>
                    <a:p>
                      <a:pPr marL="285750" lvl="0" indent="-228600" algn="l" defTabSz="914400" rtl="0" eaLnBrk="1" latinLnBrk="0" hangingPunct="1">
                        <a:buFont typeface="Arial" panose="020B0604020202020204" pitchFamily="34" charset="0"/>
                        <a:buChar char="•"/>
                      </a:pPr>
                      <a:r>
                        <a:rPr lang="en-US" sz="1400" kern="1200" baseline="0" dirty="0">
                          <a:solidFill>
                            <a:schemeClr val="bg1">
                              <a:lumMod val="50000"/>
                            </a:schemeClr>
                          </a:solidFill>
                          <a:effectLst/>
                          <a:latin typeface="+mj-lt"/>
                          <a:ea typeface="+mn-ea"/>
                          <a:cs typeface="Times New Roman" panose="02020603050405020304" pitchFamily="18" charset="0"/>
                        </a:rPr>
                        <a:t>Describe planned negotiation positions on ownership of foreground IP, as well as on commercialization strategy and IP licensing.</a:t>
                      </a:r>
                    </a:p>
                    <a:p>
                      <a:pPr marL="285750" lvl="0" indent="-228600" algn="l" defTabSz="914400" rtl="0" eaLnBrk="1" latinLnBrk="0" hangingPunct="1">
                        <a:buFont typeface="Arial" panose="020B0604020202020204" pitchFamily="34" charset="0"/>
                        <a:buChar char="•"/>
                      </a:pPr>
                      <a:endParaRPr lang="en-US" sz="1400" kern="1200" baseline="0" dirty="0">
                        <a:solidFill>
                          <a:schemeClr val="bg1">
                            <a:lumMod val="50000"/>
                          </a:schemeClr>
                        </a:solidFill>
                        <a:effectLst/>
                        <a:latin typeface="+mj-lt"/>
                        <a:ea typeface="+mn-ea"/>
                        <a:cs typeface="Times New Roman" panose="02020603050405020304" pitchFamily="18" charset="0"/>
                      </a:endParaRPr>
                    </a:p>
                    <a:p>
                      <a:pPr marL="285750" lvl="0" indent="-228600" algn="l" defTabSz="914400" rtl="0" eaLnBrk="1" latinLnBrk="0" hangingPunct="1">
                        <a:buFont typeface="Arial" panose="020B0604020202020204" pitchFamily="34" charset="0"/>
                        <a:buChar char="•"/>
                      </a:pPr>
                      <a:r>
                        <a:rPr lang="en-US" sz="1400" kern="1200" baseline="0" dirty="0">
                          <a:solidFill>
                            <a:schemeClr val="bg1">
                              <a:lumMod val="50000"/>
                            </a:schemeClr>
                          </a:solidFill>
                          <a:effectLst/>
                          <a:latin typeface="+mj-lt"/>
                          <a:ea typeface="+mn-ea"/>
                          <a:cs typeface="Times New Roman" panose="02020603050405020304" pitchFamily="18" charset="0"/>
                        </a:rPr>
                        <a:t>Elaborate on the IP </a:t>
                      </a:r>
                      <a:r>
                        <a:rPr lang="en-US" sz="1400" kern="1200" baseline="0" dirty="0" err="1">
                          <a:solidFill>
                            <a:schemeClr val="bg1">
                              <a:lumMod val="50000"/>
                            </a:schemeClr>
                          </a:solidFill>
                          <a:effectLst/>
                          <a:latin typeface="+mj-lt"/>
                          <a:ea typeface="+mn-ea"/>
                          <a:cs typeface="Times New Roman" panose="02020603050405020304" pitchFamily="18" charset="0"/>
                        </a:rPr>
                        <a:t>monetisation</a:t>
                      </a:r>
                      <a:r>
                        <a:rPr lang="en-US" sz="1400" kern="1200" baseline="0" dirty="0">
                          <a:solidFill>
                            <a:schemeClr val="bg1">
                              <a:lumMod val="50000"/>
                            </a:schemeClr>
                          </a:solidFill>
                          <a:effectLst/>
                          <a:latin typeface="+mj-lt"/>
                          <a:ea typeface="+mn-ea"/>
                          <a:cs typeface="Times New Roman" panose="02020603050405020304" pitchFamily="18" charset="0"/>
                        </a:rPr>
                        <a:t> strategy and provide an estimate on the potential licensing income if project is successful.</a:t>
                      </a:r>
                    </a:p>
                  </a:txBody>
                  <a:tcPr marL="54071" marR="5407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hMerge="1">
                  <a:txBody>
                    <a:bodyPr/>
                    <a:lstStyle/>
                    <a:p>
                      <a:endParaRPr lang="en-US"/>
                    </a:p>
                  </a:txBody>
                  <a:tcPr/>
                </a:tc>
                <a:extLst>
                  <a:ext uri="{0D108BD9-81ED-4DB2-BD59-A6C34878D82A}">
                    <a16:rowId xmlns:a16="http://schemas.microsoft.com/office/drawing/2014/main" val="4124672101"/>
                  </a:ext>
                </a:extLst>
              </a:tr>
              <a:tr h="731520">
                <a:tc gridSpan="2">
                  <a:txBody>
                    <a:bodyPr/>
                    <a:lstStyle/>
                    <a:p>
                      <a:r>
                        <a:rPr lang="en-US" sz="1400" b="0" kern="1200" dirty="0">
                          <a:solidFill>
                            <a:sysClr val="windowText" lastClr="000000"/>
                          </a:solidFill>
                          <a:latin typeface="+mn-lt"/>
                          <a:ea typeface="+mn-ea"/>
                          <a:cs typeface="+mn-cs"/>
                        </a:rPr>
                        <a:t>The Institution(s) agree to undertake, on any grant award, to ensure that in any agreement with the Industry Partner(s), it will not agree to any position which conflicts with its compliance with Clause 14.6 of the A*STAR Grants Terms &amp; Conditions . Please refer to A*STAR Grant Terms &amp; Conditions for more information.</a:t>
                      </a:r>
                    </a:p>
                  </a:txBody>
                  <a:tcPr marL="54071" marR="54071"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hMerge="1">
                  <a:txBody>
                    <a:bodyPr/>
                    <a:lstStyle/>
                    <a:p>
                      <a:endParaRPr lang="en-US"/>
                    </a:p>
                  </a:txBody>
                  <a:tcPr/>
                </a:tc>
                <a:extLst>
                  <a:ext uri="{0D108BD9-81ED-4DB2-BD59-A6C34878D82A}">
                    <a16:rowId xmlns:a16="http://schemas.microsoft.com/office/drawing/2014/main" val="156174805"/>
                  </a:ext>
                </a:extLst>
              </a:tr>
              <a:tr h="457200">
                <a:tc>
                  <a:txBody>
                    <a:bodyPr/>
                    <a:lstStyle/>
                    <a:p>
                      <a:pPr marL="440055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800" b="1" kern="1200" dirty="0">
                          <a:solidFill>
                            <a:schemeClr val="tx1"/>
                          </a:solidFill>
                          <a:effectLst/>
                          <a:latin typeface="+mn-lt"/>
                          <a:ea typeface="+mn-ea"/>
                          <a:cs typeface="+mn-cs"/>
                        </a:rPr>
                        <a:t>☒</a:t>
                      </a:r>
                      <a:r>
                        <a:rPr lang="en-US" sz="1800" b="1" kern="1200" dirty="0">
                          <a:solidFill>
                            <a:schemeClr val="tx1"/>
                          </a:solidFill>
                          <a:effectLst/>
                          <a:latin typeface="+mn-lt"/>
                          <a:ea typeface="+mn-ea"/>
                          <a:cs typeface="+mn-cs"/>
                        </a:rPr>
                        <a:t> Yes.</a:t>
                      </a:r>
                      <a:endParaRPr lang="en-US" sz="1400" b="1" kern="1200" baseline="0" dirty="0">
                        <a:solidFill>
                          <a:schemeClr val="tx1"/>
                        </a:solidFill>
                        <a:effectLst/>
                        <a:latin typeface="+mn-lt"/>
                        <a:ea typeface="+mn-ea"/>
                        <a:cs typeface="Times New Roman" panose="02020603050405020304" pitchFamily="18" charset="0"/>
                      </a:endParaRPr>
                    </a:p>
                  </a:txBody>
                  <a:tcPr marL="54071" marR="54071"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971550" marR="0" lvl="2"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sz="1800" b="1" kern="1200" dirty="0">
                          <a:solidFill>
                            <a:schemeClr val="tx1"/>
                          </a:solidFill>
                          <a:effectLst/>
                          <a:latin typeface="+mn-lt"/>
                          <a:ea typeface="+mn-ea"/>
                          <a:cs typeface="+mn-cs"/>
                        </a:rPr>
                        <a:t>☐</a:t>
                      </a:r>
                      <a:r>
                        <a:rPr lang="en-US" sz="1800" b="1" kern="1200" dirty="0">
                          <a:solidFill>
                            <a:schemeClr val="tx1"/>
                          </a:solidFill>
                          <a:effectLst/>
                          <a:latin typeface="+mn-lt"/>
                          <a:ea typeface="+mn-ea"/>
                          <a:cs typeface="+mn-cs"/>
                        </a:rPr>
                        <a:t>  No.</a:t>
                      </a:r>
                      <a:endParaRPr lang="en-US" sz="1800" kern="1200" dirty="0">
                        <a:solidFill>
                          <a:schemeClr val="tx1"/>
                        </a:solidFill>
                        <a:effectLst/>
                        <a:latin typeface="+mn-lt"/>
                        <a:ea typeface="+mn-ea"/>
                        <a:cs typeface="+mn-cs"/>
                      </a:endParaRPr>
                    </a:p>
                  </a:txBody>
                  <a:tcPr marL="54071" marR="54071"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24543917"/>
                  </a:ext>
                </a:extLst>
              </a:tr>
            </a:tbl>
          </a:graphicData>
        </a:graphic>
      </p:graphicFrame>
      <p:sp>
        <p:nvSpPr>
          <p:cNvPr id="8" name="Rectangle 7"/>
          <p:cNvSpPr/>
          <p:nvPr/>
        </p:nvSpPr>
        <p:spPr>
          <a:xfrm>
            <a:off x="0" y="0"/>
            <a:ext cx="12192000" cy="430887"/>
          </a:xfrm>
          <a:prstGeom prst="rect">
            <a:avLst/>
          </a:prstGeom>
          <a:solidFill>
            <a:srgbClr val="002060"/>
          </a:solidFill>
        </p:spPr>
        <p:txBody>
          <a:bodyPr wrap="square">
            <a:spAutoFit/>
          </a:bodyPr>
          <a:lstStyle/>
          <a:p>
            <a:pPr algn="ctr"/>
            <a:r>
              <a:rPr lang="en-SG" sz="1100" b="1" i="1" dirty="0">
                <a:solidFill>
                  <a:srgbClr val="FFFFFF"/>
                </a:solidFill>
                <a:latin typeface="Calibri" panose="020F0502020204030204" pitchFamily="34" charset="0"/>
                <a:ea typeface="Calibri" panose="020F0502020204030204" pitchFamily="34" charset="0"/>
                <a:cs typeface="Times New Roman" panose="02020603050405020304" pitchFamily="18" charset="0"/>
              </a:rPr>
              <a:t>Please answer all questions below </a:t>
            </a:r>
            <a:r>
              <a:rPr lang="en-SG" sz="1100" b="1" i="1" u="sng" dirty="0">
                <a:solidFill>
                  <a:srgbClr val="FFFFFF"/>
                </a:solidFill>
                <a:latin typeface="Calibri" panose="020F0502020204030204" pitchFamily="34" charset="0"/>
                <a:ea typeface="Calibri" panose="020F0502020204030204" pitchFamily="34" charset="0"/>
                <a:cs typeface="Times New Roman" panose="02020603050405020304" pitchFamily="18" charset="0"/>
              </a:rPr>
              <a:t>directly</a:t>
            </a:r>
            <a:r>
              <a:rPr lang="en-SG" sz="1100" b="1" i="1" dirty="0">
                <a:solidFill>
                  <a:srgbClr val="FFFFFF"/>
                </a:solidFill>
                <a:latin typeface="Calibri" panose="020F0502020204030204" pitchFamily="34" charset="0"/>
                <a:ea typeface="Calibri" panose="020F0502020204030204" pitchFamily="34" charset="0"/>
                <a:cs typeface="Times New Roman" panose="02020603050405020304" pitchFamily="18" charset="0"/>
              </a:rPr>
              <a:t>, providing all necessary and pertinent information within the boxes that will be useful in assessment.</a:t>
            </a:r>
          </a:p>
          <a:p>
            <a:pPr algn="ctr"/>
            <a:r>
              <a:rPr lang="en-SG" sz="1100" b="1" i="1" dirty="0">
                <a:solidFill>
                  <a:schemeClr val="accent6"/>
                </a:solidFill>
                <a:latin typeface="Calibri" panose="020F0502020204030204" pitchFamily="34" charset="0"/>
                <a:ea typeface="Calibri" panose="020F0502020204030204" pitchFamily="34" charset="0"/>
                <a:cs typeface="Times New Roman" panose="02020603050405020304" pitchFamily="18" charset="0"/>
              </a:rPr>
              <a:t>Please do not delete or add any slides/sections for this submission. Font should be kept as Calibri size 14.</a:t>
            </a:r>
            <a:endParaRPr lang="en-SG" sz="1100" i="1" dirty="0">
              <a:solidFill>
                <a:schemeClr val="accent6"/>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2296404F-A56A-48FC-A32B-D068362D7708}"/>
              </a:ext>
            </a:extLst>
          </p:cNvPr>
          <p:cNvSpPr>
            <a:spLocks noGrp="1"/>
          </p:cNvSpPr>
          <p:nvPr>
            <p:ph type="sldNum" sz="quarter" idx="12"/>
          </p:nvPr>
        </p:nvSpPr>
        <p:spPr/>
        <p:txBody>
          <a:bodyPr/>
          <a:lstStyle/>
          <a:p>
            <a:fld id="{ADA03AF2-F585-4479-8A3F-D36D104B4D5E}" type="slidenum">
              <a:rPr lang="en-SG" smtClean="0"/>
              <a:t>6</a:t>
            </a:fld>
            <a:endParaRPr lang="en-SG"/>
          </a:p>
        </p:txBody>
      </p:sp>
      <p:sp>
        <p:nvSpPr>
          <p:cNvPr id="6" name="Footer Placeholder 2">
            <a:extLst>
              <a:ext uri="{FF2B5EF4-FFF2-40B4-BE49-F238E27FC236}">
                <a16:creationId xmlns:a16="http://schemas.microsoft.com/office/drawing/2014/main" id="{A85DE924-237C-40FE-BD91-0CED9BC1F29F}"/>
              </a:ext>
            </a:extLst>
          </p:cNvPr>
          <p:cNvSpPr txBox="1">
            <a:spLocks/>
          </p:cNvSpPr>
          <p:nvPr/>
        </p:nvSpPr>
        <p:spPr>
          <a:xfrm>
            <a:off x="0" y="6418572"/>
            <a:ext cx="12191999" cy="240682"/>
          </a:xfrm>
          <a:prstGeom prst="rect">
            <a:avLst/>
          </a:prstGeom>
          <a:noFill/>
          <a:ln w="19050">
            <a:noFill/>
          </a:ln>
        </p:spPr>
        <p:txBody>
          <a:bodyPr vert="horz" lIns="91440" tIns="45720" rIns="91440" bIns="45720" rtlCol="0" anchor="ctr"/>
          <a:lstStyle>
            <a:defPPr>
              <a:defRPr lang="en-US"/>
            </a:defPPr>
            <a:lvl1pPr marL="0" algn="ctr" defTabSz="914400" rtl="0" eaLnBrk="1" latinLnBrk="0" hangingPunct="1">
              <a:defRPr lang="en-US" sz="1200" b="1" u="none" kern="1200">
                <a:solidFill>
                  <a:schemeClr val="tx1"/>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228600" algn="ctr">
              <a:spcBef>
                <a:spcPts val="0"/>
              </a:spcBef>
              <a:spcAft>
                <a:spcPts val="0"/>
              </a:spcAft>
              <a:tabLst>
                <a:tab pos="2743200" algn="ctr"/>
                <a:tab pos="5486400" algn="r"/>
              </a:tabLst>
            </a:pPr>
            <a:r>
              <a:rPr lang="en-US" b="0" dirty="0">
                <a:effectLst/>
                <a:latin typeface="+mj-lt"/>
                <a:ea typeface="SimSun" panose="02010600030101010101" pitchFamily="2" charset="-122"/>
              </a:rPr>
              <a:t>Industry Alignment Fund – Industry Collaboration Projects LOI Template (March 2022)</a:t>
            </a:r>
          </a:p>
          <a:p>
            <a:pPr marL="0" marR="0" algn="ctr">
              <a:spcBef>
                <a:spcPts val="0"/>
              </a:spcBef>
              <a:spcAft>
                <a:spcPts val="0"/>
              </a:spcAft>
            </a:pPr>
            <a:r>
              <a:rPr lang="en-US" b="0" dirty="0">
                <a:effectLst/>
                <a:latin typeface="+mj-lt"/>
                <a:ea typeface="SimSun" panose="02010600030101010101" pitchFamily="2" charset="-122"/>
              </a:rPr>
              <a:t> OFFICIAL (CLOSED) / SENSITIVE HIGH (WHEN FILLED)</a:t>
            </a:r>
          </a:p>
        </p:txBody>
      </p:sp>
    </p:spTree>
    <p:extLst>
      <p:ext uri="{BB962C8B-B14F-4D97-AF65-F5344CB8AC3E}">
        <p14:creationId xmlns:p14="http://schemas.microsoft.com/office/powerpoint/2010/main" val="6168059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12192000" cy="430887"/>
          </a:xfrm>
          <a:prstGeom prst="rect">
            <a:avLst/>
          </a:prstGeom>
          <a:solidFill>
            <a:srgbClr val="002060"/>
          </a:solidFill>
        </p:spPr>
        <p:txBody>
          <a:bodyPr wrap="square">
            <a:spAutoFit/>
          </a:bodyPr>
          <a:lstStyle/>
          <a:p>
            <a:pPr algn="ctr"/>
            <a:r>
              <a:rPr lang="en-SG" sz="1100" b="1" i="1" dirty="0">
                <a:solidFill>
                  <a:srgbClr val="FFFFFF"/>
                </a:solidFill>
                <a:latin typeface="Calibri" panose="020F0502020204030204" pitchFamily="34" charset="0"/>
                <a:ea typeface="Calibri" panose="020F0502020204030204" pitchFamily="34" charset="0"/>
                <a:cs typeface="Times New Roman" panose="02020603050405020304" pitchFamily="18" charset="0"/>
              </a:rPr>
              <a:t>Please answer all questions below </a:t>
            </a:r>
            <a:r>
              <a:rPr lang="en-SG" sz="1100" b="1" i="1" u="sng" dirty="0">
                <a:solidFill>
                  <a:srgbClr val="FFFFFF"/>
                </a:solidFill>
                <a:latin typeface="Calibri" panose="020F0502020204030204" pitchFamily="34" charset="0"/>
                <a:ea typeface="Calibri" panose="020F0502020204030204" pitchFamily="34" charset="0"/>
                <a:cs typeface="Times New Roman" panose="02020603050405020304" pitchFamily="18" charset="0"/>
              </a:rPr>
              <a:t>directly</a:t>
            </a:r>
            <a:r>
              <a:rPr lang="en-SG" sz="1100" b="1" i="1" dirty="0">
                <a:solidFill>
                  <a:srgbClr val="FFFFFF"/>
                </a:solidFill>
                <a:latin typeface="Calibri" panose="020F0502020204030204" pitchFamily="34" charset="0"/>
                <a:ea typeface="Calibri" panose="020F0502020204030204" pitchFamily="34" charset="0"/>
                <a:cs typeface="Times New Roman" panose="02020603050405020304" pitchFamily="18" charset="0"/>
              </a:rPr>
              <a:t>, providing all necessary and pertinent information within the boxes that will be useful in assessment.</a:t>
            </a:r>
          </a:p>
          <a:p>
            <a:pPr algn="ctr"/>
            <a:r>
              <a:rPr lang="en-SG" sz="1100" b="1" i="1" dirty="0">
                <a:solidFill>
                  <a:schemeClr val="accent6"/>
                </a:solidFill>
                <a:latin typeface="Calibri" panose="020F0502020204030204" pitchFamily="34" charset="0"/>
                <a:ea typeface="Calibri" panose="020F0502020204030204" pitchFamily="34" charset="0"/>
                <a:cs typeface="Times New Roman" panose="02020603050405020304" pitchFamily="18" charset="0"/>
              </a:rPr>
              <a:t>Please do not delete or add any slides/sections for this submission. Font should be kept as Calibri size 14.</a:t>
            </a:r>
            <a:endParaRPr lang="en-SG" sz="1100" i="1" dirty="0">
              <a:solidFill>
                <a:schemeClr val="accent6"/>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2296404F-A56A-48FC-A32B-D068362D7708}"/>
              </a:ext>
            </a:extLst>
          </p:cNvPr>
          <p:cNvSpPr>
            <a:spLocks noGrp="1"/>
          </p:cNvSpPr>
          <p:nvPr>
            <p:ph type="sldNum" sz="quarter" idx="12"/>
          </p:nvPr>
        </p:nvSpPr>
        <p:spPr/>
        <p:txBody>
          <a:bodyPr/>
          <a:lstStyle/>
          <a:p>
            <a:fld id="{ADA03AF2-F585-4479-8A3F-D36D104B4D5E}" type="slidenum">
              <a:rPr lang="en-SG" smtClean="0"/>
              <a:t>7</a:t>
            </a:fld>
            <a:endParaRPr lang="en-SG"/>
          </a:p>
        </p:txBody>
      </p:sp>
      <p:graphicFrame>
        <p:nvGraphicFramePr>
          <p:cNvPr id="9" name="Table 8">
            <a:extLst>
              <a:ext uri="{FF2B5EF4-FFF2-40B4-BE49-F238E27FC236}">
                <a16:creationId xmlns:a16="http://schemas.microsoft.com/office/drawing/2014/main" id="{D04759C2-440F-4AF4-865B-DBEA6A404D78}"/>
              </a:ext>
            </a:extLst>
          </p:cNvPr>
          <p:cNvGraphicFramePr>
            <a:graphicFrameLocks noGrp="1"/>
          </p:cNvGraphicFramePr>
          <p:nvPr>
            <p:extLst>
              <p:ext uri="{D42A27DB-BD31-4B8C-83A1-F6EECF244321}">
                <p14:modId xmlns:p14="http://schemas.microsoft.com/office/powerpoint/2010/main" val="235233133"/>
              </p:ext>
            </p:extLst>
          </p:nvPr>
        </p:nvGraphicFramePr>
        <p:xfrm>
          <a:off x="0" y="430887"/>
          <a:ext cx="12192000" cy="5852160"/>
        </p:xfrm>
        <a:graphic>
          <a:graphicData uri="http://schemas.openxmlformats.org/drawingml/2006/table">
            <a:tbl>
              <a:tblPr firstRow="1" firstCol="1" bandRow="1"/>
              <a:tblGrid>
                <a:gridCol w="12192000">
                  <a:extLst>
                    <a:ext uri="{9D8B030D-6E8A-4147-A177-3AD203B41FA5}">
                      <a16:colId xmlns:a16="http://schemas.microsoft.com/office/drawing/2014/main" val="1610804278"/>
                    </a:ext>
                  </a:extLst>
                </a:gridCol>
              </a:tblGrid>
              <a:tr h="365760">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SG" sz="1400" b="1" dirty="0">
                          <a:solidFill>
                            <a:schemeClr val="tx1"/>
                          </a:solidFill>
                          <a:effectLst/>
                          <a:latin typeface="+mj-lt"/>
                          <a:ea typeface="Calibri" panose="020F0502020204030204" pitchFamily="34" charset="0"/>
                          <a:cs typeface="Times New Roman" panose="02020603050405020304" pitchFamily="18" charset="0"/>
                        </a:rPr>
                        <a:t>5) </a:t>
                      </a:r>
                      <a:r>
                        <a:rPr lang="en-SG" sz="1400" b="1" kern="1200" dirty="0">
                          <a:solidFill>
                            <a:schemeClr val="tx1"/>
                          </a:solidFill>
                          <a:latin typeface="+mn-lt"/>
                          <a:ea typeface="+mn-ea"/>
                          <a:cs typeface="+mn-cs"/>
                        </a:rPr>
                        <a:t>COST ESTIMATES </a:t>
                      </a:r>
                      <a:r>
                        <a:rPr lang="en-SG" sz="1400" b="1" kern="1200" dirty="0">
                          <a:solidFill>
                            <a:schemeClr val="tx1"/>
                          </a:solidFill>
                          <a:effectLst/>
                          <a:latin typeface="Calibri" panose="020F0502020204030204" pitchFamily="34" charset="0"/>
                          <a:ea typeface="+mn-ea"/>
                          <a:cs typeface="Times New Roman" panose="02020603050405020304" pitchFamily="18" charset="0"/>
                        </a:rPr>
                        <a:t>&amp; OTHER FUNDING SUPPORT</a:t>
                      </a:r>
                      <a:endParaRPr lang="en-SG" sz="1400" b="1" dirty="0">
                        <a:solidFill>
                          <a:schemeClr val="tx1"/>
                        </a:solidFill>
                        <a:effectLst/>
                        <a:latin typeface="+mj-lt"/>
                        <a:ea typeface="Calibri" panose="020F0502020204030204" pitchFamily="34" charset="0"/>
                        <a:cs typeface="Times New Roman" panose="02020603050405020304" pitchFamily="18" charset="0"/>
                      </a:endParaRPr>
                    </a:p>
                  </a:txBody>
                  <a:tcPr marL="54071" marR="54071"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1968343"/>
                  </a:ext>
                </a:extLst>
              </a:tr>
              <a:tr h="5486400">
                <a:tc>
                  <a:txBody>
                    <a:bodyPr/>
                    <a:lstStyle/>
                    <a:p>
                      <a:pPr marL="285750" marR="0" lvl="0" indent="-228600" algn="l" defTabSz="914400" rtl="0" eaLnBrk="1" fontAlgn="auto" latinLnBrk="0" hangingPunct="1">
                        <a:lnSpc>
                          <a:spcPct val="107000"/>
                        </a:lnSpc>
                        <a:spcBef>
                          <a:spcPts val="0"/>
                        </a:spcBef>
                        <a:spcAft>
                          <a:spcPts val="0"/>
                        </a:spcAft>
                        <a:buClrTx/>
                        <a:buSzTx/>
                        <a:buFont typeface="Calibri" panose="020F0502020204030204" pitchFamily="34" charset="0"/>
                        <a:buNone/>
                        <a:tabLst/>
                        <a:defRPr/>
                      </a:pPr>
                      <a:endParaRPr lang="en-US" sz="1400" b="1" u="sng" kern="1200" dirty="0">
                        <a:solidFill>
                          <a:schemeClr val="tx1"/>
                        </a:solidFill>
                        <a:effectLst/>
                        <a:latin typeface="+mn-lt"/>
                        <a:ea typeface="+mn-ea"/>
                        <a:cs typeface="Times New Roman" panose="02020603050405020304" pitchFamily="18" charset="0"/>
                      </a:endParaRPr>
                    </a:p>
                    <a:p>
                      <a:pPr marL="285750" marR="0" lvl="0" indent="-228600" algn="l" defTabSz="914400" rtl="0" eaLnBrk="1" fontAlgn="auto" latinLnBrk="0" hangingPunct="1">
                        <a:lnSpc>
                          <a:spcPct val="107000"/>
                        </a:lnSpc>
                        <a:spcBef>
                          <a:spcPts val="0"/>
                        </a:spcBef>
                        <a:spcAft>
                          <a:spcPts val="0"/>
                        </a:spcAft>
                        <a:buClrTx/>
                        <a:buSzTx/>
                        <a:buFont typeface="Calibri" panose="020F0502020204030204" pitchFamily="34" charset="0"/>
                        <a:buNone/>
                        <a:tabLst/>
                        <a:defRPr/>
                      </a:pPr>
                      <a:endParaRPr lang="en-US" sz="1400" b="1" u="sng" kern="1200" dirty="0">
                        <a:solidFill>
                          <a:schemeClr val="tx1"/>
                        </a:solidFill>
                        <a:effectLst/>
                        <a:latin typeface="+mn-lt"/>
                        <a:ea typeface="+mn-ea"/>
                        <a:cs typeface="Times New Roman" panose="02020603050405020304" pitchFamily="18" charset="0"/>
                      </a:endParaRPr>
                    </a:p>
                    <a:p>
                      <a:pPr marL="285750" marR="0" lvl="0" indent="-228600" algn="l" defTabSz="914400" rtl="0" eaLnBrk="1" fontAlgn="auto" latinLnBrk="0" hangingPunct="1">
                        <a:lnSpc>
                          <a:spcPct val="107000"/>
                        </a:lnSpc>
                        <a:spcBef>
                          <a:spcPts val="0"/>
                        </a:spcBef>
                        <a:spcAft>
                          <a:spcPts val="0"/>
                        </a:spcAft>
                        <a:buClrTx/>
                        <a:buSzTx/>
                        <a:buFont typeface="Calibri" panose="020F0502020204030204" pitchFamily="34" charset="0"/>
                        <a:buNone/>
                        <a:tabLst/>
                        <a:defRPr/>
                      </a:pPr>
                      <a:endParaRPr lang="en-US" sz="1400" b="1" u="sng" kern="1200" dirty="0">
                        <a:solidFill>
                          <a:schemeClr val="tx1"/>
                        </a:solidFill>
                        <a:effectLst/>
                        <a:latin typeface="+mn-lt"/>
                        <a:ea typeface="+mn-ea"/>
                        <a:cs typeface="Times New Roman" panose="02020603050405020304" pitchFamily="18" charset="0"/>
                      </a:endParaRPr>
                    </a:p>
                    <a:p>
                      <a:pPr marL="285750" marR="0" lvl="0" indent="-228600" algn="l" defTabSz="914400" rtl="0" eaLnBrk="1" fontAlgn="auto" latinLnBrk="0" hangingPunct="1">
                        <a:lnSpc>
                          <a:spcPct val="107000"/>
                        </a:lnSpc>
                        <a:spcBef>
                          <a:spcPts val="0"/>
                        </a:spcBef>
                        <a:spcAft>
                          <a:spcPts val="0"/>
                        </a:spcAft>
                        <a:buClrTx/>
                        <a:buSzTx/>
                        <a:buFont typeface="Calibri" panose="020F0502020204030204" pitchFamily="34" charset="0"/>
                        <a:buNone/>
                        <a:tabLst/>
                        <a:defRPr/>
                      </a:pPr>
                      <a:endParaRPr lang="en-US" sz="1400" b="1" u="sng" kern="1200" dirty="0">
                        <a:solidFill>
                          <a:schemeClr val="tx1"/>
                        </a:solidFill>
                        <a:effectLst/>
                        <a:latin typeface="+mn-lt"/>
                        <a:ea typeface="+mn-ea"/>
                        <a:cs typeface="Times New Roman" panose="02020603050405020304" pitchFamily="18" charset="0"/>
                      </a:endParaRPr>
                    </a:p>
                    <a:p>
                      <a:pPr marL="285750" marR="0" lvl="0" indent="-228600" algn="l" defTabSz="914400" rtl="0" eaLnBrk="1" fontAlgn="auto" latinLnBrk="0" hangingPunct="1">
                        <a:lnSpc>
                          <a:spcPct val="107000"/>
                        </a:lnSpc>
                        <a:spcBef>
                          <a:spcPts val="0"/>
                        </a:spcBef>
                        <a:spcAft>
                          <a:spcPts val="0"/>
                        </a:spcAft>
                        <a:buClrTx/>
                        <a:buSzTx/>
                        <a:buFont typeface="Calibri" panose="020F0502020204030204" pitchFamily="34" charset="0"/>
                        <a:buNone/>
                        <a:tabLst/>
                        <a:defRPr/>
                      </a:pPr>
                      <a:endParaRPr lang="en-US" sz="1400" b="1" u="sng" kern="1200" dirty="0">
                        <a:solidFill>
                          <a:schemeClr val="tx1"/>
                        </a:solidFill>
                        <a:effectLst/>
                        <a:latin typeface="+mn-lt"/>
                        <a:ea typeface="+mn-ea"/>
                        <a:cs typeface="Times New Roman" panose="02020603050405020304" pitchFamily="18" charset="0"/>
                      </a:endParaRPr>
                    </a:p>
                    <a:p>
                      <a:pPr marL="285750" marR="0" lvl="0" indent="-228600" algn="l" defTabSz="914400" rtl="0" eaLnBrk="1" fontAlgn="auto" latinLnBrk="0" hangingPunct="1">
                        <a:lnSpc>
                          <a:spcPct val="107000"/>
                        </a:lnSpc>
                        <a:spcBef>
                          <a:spcPts val="0"/>
                        </a:spcBef>
                        <a:spcAft>
                          <a:spcPts val="0"/>
                        </a:spcAft>
                        <a:buClrTx/>
                        <a:buSzTx/>
                        <a:buFont typeface="Calibri" panose="020F0502020204030204" pitchFamily="34" charset="0"/>
                        <a:buNone/>
                        <a:tabLst/>
                        <a:defRPr/>
                      </a:pPr>
                      <a:endParaRPr lang="en-US" sz="1400" b="1" u="sng" kern="1200" dirty="0">
                        <a:solidFill>
                          <a:schemeClr val="tx1"/>
                        </a:solidFill>
                        <a:effectLst/>
                        <a:latin typeface="+mn-lt"/>
                        <a:ea typeface="+mn-ea"/>
                        <a:cs typeface="Times New Roman" panose="02020603050405020304" pitchFamily="18" charset="0"/>
                      </a:endParaRPr>
                    </a:p>
                    <a:p>
                      <a:pPr marL="285750" marR="0" lvl="0" indent="-228600" algn="l" defTabSz="914400" rtl="0" eaLnBrk="1" fontAlgn="auto" latinLnBrk="0" hangingPunct="1">
                        <a:lnSpc>
                          <a:spcPct val="107000"/>
                        </a:lnSpc>
                        <a:spcBef>
                          <a:spcPts val="0"/>
                        </a:spcBef>
                        <a:spcAft>
                          <a:spcPts val="0"/>
                        </a:spcAft>
                        <a:buClrTx/>
                        <a:buSzTx/>
                        <a:buFont typeface="Calibri" panose="020F0502020204030204" pitchFamily="34" charset="0"/>
                        <a:buNone/>
                        <a:tabLst/>
                        <a:defRPr/>
                      </a:pPr>
                      <a:endParaRPr lang="en-US" sz="1400" b="1" u="sng" kern="1200" dirty="0">
                        <a:solidFill>
                          <a:schemeClr val="tx1"/>
                        </a:solidFill>
                        <a:effectLst/>
                        <a:latin typeface="+mn-lt"/>
                        <a:ea typeface="+mn-ea"/>
                        <a:cs typeface="Times New Roman" panose="02020603050405020304" pitchFamily="18" charset="0"/>
                      </a:endParaRPr>
                    </a:p>
                    <a:p>
                      <a:pPr marL="285750" marR="0" lvl="0" indent="-228600" algn="l" defTabSz="914400" rtl="0" eaLnBrk="1" fontAlgn="auto" latinLnBrk="0" hangingPunct="1">
                        <a:lnSpc>
                          <a:spcPct val="107000"/>
                        </a:lnSpc>
                        <a:spcBef>
                          <a:spcPts val="0"/>
                        </a:spcBef>
                        <a:spcAft>
                          <a:spcPts val="0"/>
                        </a:spcAft>
                        <a:buClrTx/>
                        <a:buSzTx/>
                        <a:buFont typeface="Calibri" panose="020F0502020204030204" pitchFamily="34" charset="0"/>
                        <a:buNone/>
                        <a:tabLst/>
                        <a:defRPr/>
                      </a:pPr>
                      <a:endParaRPr lang="en-US" sz="1400" b="1" u="sng" kern="1200" dirty="0">
                        <a:solidFill>
                          <a:schemeClr val="tx1"/>
                        </a:solidFill>
                        <a:effectLst/>
                        <a:latin typeface="+mn-lt"/>
                        <a:ea typeface="+mn-ea"/>
                        <a:cs typeface="Times New Roman" panose="02020603050405020304" pitchFamily="18" charset="0"/>
                      </a:endParaRPr>
                    </a:p>
                    <a:p>
                      <a:pPr marL="285750" marR="0" lvl="0" indent="-228600" algn="l" defTabSz="914400" rtl="0" eaLnBrk="1" fontAlgn="auto" latinLnBrk="0" hangingPunct="1">
                        <a:lnSpc>
                          <a:spcPct val="107000"/>
                        </a:lnSpc>
                        <a:spcBef>
                          <a:spcPts val="0"/>
                        </a:spcBef>
                        <a:spcAft>
                          <a:spcPts val="0"/>
                        </a:spcAft>
                        <a:buClrTx/>
                        <a:buSzTx/>
                        <a:buFont typeface="Calibri" panose="020F0502020204030204" pitchFamily="34" charset="0"/>
                        <a:buNone/>
                        <a:tabLst/>
                        <a:defRPr/>
                      </a:pPr>
                      <a:endParaRPr lang="en-US" sz="1400" b="1" u="sng" kern="1200" dirty="0">
                        <a:solidFill>
                          <a:schemeClr val="tx1"/>
                        </a:solidFill>
                        <a:effectLst/>
                        <a:latin typeface="+mn-lt"/>
                        <a:ea typeface="+mn-ea"/>
                        <a:cs typeface="Times New Roman" panose="02020603050405020304" pitchFamily="18" charset="0"/>
                      </a:endParaRPr>
                    </a:p>
                    <a:p>
                      <a:pPr marL="285750" marR="0" lvl="0" indent="-228600" algn="l" defTabSz="914400" rtl="0" eaLnBrk="1" fontAlgn="auto" latinLnBrk="0" hangingPunct="1">
                        <a:lnSpc>
                          <a:spcPct val="107000"/>
                        </a:lnSpc>
                        <a:spcBef>
                          <a:spcPts val="0"/>
                        </a:spcBef>
                        <a:spcAft>
                          <a:spcPts val="0"/>
                        </a:spcAft>
                        <a:buClrTx/>
                        <a:buSzTx/>
                        <a:buFont typeface="Calibri" panose="020F0502020204030204" pitchFamily="34" charset="0"/>
                        <a:buNone/>
                        <a:tabLst/>
                        <a:defRPr/>
                      </a:pPr>
                      <a:endParaRPr lang="en-US" sz="1400" b="1" u="sng" kern="1200" dirty="0">
                        <a:solidFill>
                          <a:schemeClr val="tx1"/>
                        </a:solidFill>
                        <a:effectLst/>
                        <a:latin typeface="+mn-lt"/>
                        <a:ea typeface="+mn-ea"/>
                        <a:cs typeface="Times New Roman" panose="02020603050405020304" pitchFamily="18" charset="0"/>
                      </a:endParaRPr>
                    </a:p>
                    <a:p>
                      <a:pPr marL="285750" marR="0" lvl="0" indent="-228600" algn="l" defTabSz="914400" rtl="0" eaLnBrk="1" fontAlgn="auto" latinLnBrk="0" hangingPunct="1">
                        <a:lnSpc>
                          <a:spcPct val="107000"/>
                        </a:lnSpc>
                        <a:spcBef>
                          <a:spcPts val="0"/>
                        </a:spcBef>
                        <a:spcAft>
                          <a:spcPts val="0"/>
                        </a:spcAft>
                        <a:buClrTx/>
                        <a:buSzTx/>
                        <a:buFont typeface="Calibri" panose="020F0502020204030204" pitchFamily="34" charset="0"/>
                        <a:buNone/>
                        <a:tabLst/>
                        <a:defRPr/>
                      </a:pPr>
                      <a:endParaRPr lang="en-US" sz="1400" b="1" u="sng" kern="1200" dirty="0">
                        <a:solidFill>
                          <a:schemeClr val="tx1"/>
                        </a:solidFill>
                        <a:effectLst/>
                        <a:latin typeface="+mn-lt"/>
                        <a:ea typeface="+mn-ea"/>
                        <a:cs typeface="Times New Roman" panose="02020603050405020304" pitchFamily="18" charset="0"/>
                      </a:endParaRPr>
                    </a:p>
                    <a:p>
                      <a:pPr marL="285750" marR="0" lvl="0" indent="-228600" algn="l" defTabSz="914400" rtl="0" eaLnBrk="1" fontAlgn="auto" latinLnBrk="0" hangingPunct="1">
                        <a:lnSpc>
                          <a:spcPct val="107000"/>
                        </a:lnSpc>
                        <a:spcBef>
                          <a:spcPts val="0"/>
                        </a:spcBef>
                        <a:spcAft>
                          <a:spcPts val="0"/>
                        </a:spcAft>
                        <a:buClrTx/>
                        <a:buSzTx/>
                        <a:buFont typeface="Calibri" panose="020F0502020204030204" pitchFamily="34" charset="0"/>
                        <a:buNone/>
                        <a:tabLst/>
                        <a:defRPr/>
                      </a:pPr>
                      <a:endParaRPr lang="en-US" sz="1400" b="1" u="sng" kern="1200" dirty="0">
                        <a:solidFill>
                          <a:schemeClr val="tx1"/>
                        </a:solidFill>
                        <a:effectLst/>
                        <a:latin typeface="+mn-lt"/>
                        <a:ea typeface="+mn-ea"/>
                        <a:cs typeface="Times New Roman" panose="02020603050405020304" pitchFamily="18" charset="0"/>
                      </a:endParaRPr>
                    </a:p>
                    <a:p>
                      <a:pPr marL="285750" marR="0" lvl="0" indent="-228600" algn="l" defTabSz="914400" rtl="0" eaLnBrk="1" fontAlgn="auto" latinLnBrk="0" hangingPunct="1">
                        <a:lnSpc>
                          <a:spcPct val="107000"/>
                        </a:lnSpc>
                        <a:spcBef>
                          <a:spcPts val="0"/>
                        </a:spcBef>
                        <a:spcAft>
                          <a:spcPts val="0"/>
                        </a:spcAft>
                        <a:buClrTx/>
                        <a:buSzTx/>
                        <a:buFont typeface="Calibri" panose="020F0502020204030204" pitchFamily="34" charset="0"/>
                        <a:buNone/>
                        <a:tabLst/>
                        <a:defRPr/>
                      </a:pPr>
                      <a:endParaRPr lang="en-US" sz="1200" b="1" u="sng" kern="1200" dirty="0">
                        <a:solidFill>
                          <a:schemeClr val="tx1"/>
                        </a:solidFill>
                        <a:effectLst/>
                        <a:latin typeface="+mn-lt"/>
                        <a:ea typeface="+mn-ea"/>
                        <a:cs typeface="Times New Roman" panose="02020603050405020304" pitchFamily="18" charset="0"/>
                      </a:endParaRPr>
                    </a:p>
                    <a:p>
                      <a:r>
                        <a:rPr lang="en-US" sz="1400" kern="1200" baseline="0" dirty="0">
                          <a:solidFill>
                            <a:schemeClr val="bg1">
                              <a:lumMod val="50000"/>
                            </a:schemeClr>
                          </a:solidFill>
                          <a:effectLst/>
                          <a:latin typeface="+mn-lt"/>
                          <a:ea typeface="+mn-ea"/>
                          <a:cs typeface="Times New Roman" panose="02020603050405020304" pitchFamily="18" charset="0"/>
                        </a:rPr>
                        <a:t>Declare all competitive grants funded under public and/or international schemes currently held or applied grants by the team member(s) </a:t>
                      </a:r>
                      <a:r>
                        <a:rPr lang="en-US" sz="1400" u="sng" kern="1200" baseline="0" dirty="0">
                          <a:solidFill>
                            <a:schemeClr val="bg1">
                              <a:lumMod val="50000"/>
                            </a:schemeClr>
                          </a:solidFill>
                          <a:effectLst/>
                          <a:latin typeface="+mn-lt"/>
                          <a:ea typeface="+mn-ea"/>
                          <a:cs typeface="Times New Roman" panose="02020603050405020304" pitchFamily="18" charset="0"/>
                        </a:rPr>
                        <a:t>related to this LOI</a:t>
                      </a:r>
                      <a:r>
                        <a:rPr lang="en-US" sz="1400" kern="1200" baseline="0" dirty="0">
                          <a:solidFill>
                            <a:schemeClr val="bg1">
                              <a:lumMod val="50000"/>
                            </a:schemeClr>
                          </a:solidFill>
                          <a:effectLst/>
                          <a:latin typeface="+mn-lt"/>
                          <a:ea typeface="+mn-ea"/>
                          <a:cs typeface="Times New Roman" panose="02020603050405020304" pitchFamily="18" charset="0"/>
                        </a:rPr>
                        <a:t>, including grants and projects supported by or applied to any public funding agencies, universities and industry partners (internal institutional funding may be excluded). Please also attach an abstract of each grant or project listed, and specify any overlapping sections with this proposal for reference.</a:t>
                      </a:r>
                    </a:p>
                    <a:p>
                      <a:pPr marL="285750" lvl="0" indent="-228600" algn="l" defTabSz="914400" rtl="0" eaLnBrk="1" latinLnBrk="0" hangingPunct="1">
                        <a:buFont typeface="Arial" panose="020B0604020202020204" pitchFamily="34" charset="0"/>
                        <a:buChar char="•"/>
                      </a:pPr>
                      <a:endParaRPr lang="en-US" sz="1400" kern="1200" baseline="0" dirty="0">
                        <a:solidFill>
                          <a:schemeClr val="bg1">
                            <a:lumMod val="50000"/>
                          </a:schemeClr>
                        </a:solidFill>
                        <a:effectLst/>
                        <a:latin typeface="+mn-lt"/>
                        <a:ea typeface="+mn-ea"/>
                        <a:cs typeface="Times New Roman" panose="02020603050405020304" pitchFamily="18" charset="0"/>
                      </a:endParaRPr>
                    </a:p>
                  </a:txBody>
                  <a:tcPr marL="54071" marR="5407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4124672101"/>
                  </a:ext>
                </a:extLst>
              </a:tr>
            </a:tbl>
          </a:graphicData>
        </a:graphic>
      </p:graphicFrame>
      <p:graphicFrame>
        <p:nvGraphicFramePr>
          <p:cNvPr id="10" name="Table 9">
            <a:extLst>
              <a:ext uri="{FF2B5EF4-FFF2-40B4-BE49-F238E27FC236}">
                <a16:creationId xmlns:a16="http://schemas.microsoft.com/office/drawing/2014/main" id="{57E34714-7AD9-41F5-AD01-46FAB07453D6}"/>
              </a:ext>
            </a:extLst>
          </p:cNvPr>
          <p:cNvGraphicFramePr>
            <a:graphicFrameLocks noGrp="1"/>
          </p:cNvGraphicFramePr>
          <p:nvPr>
            <p:extLst>
              <p:ext uri="{D42A27DB-BD31-4B8C-83A1-F6EECF244321}">
                <p14:modId xmlns:p14="http://schemas.microsoft.com/office/powerpoint/2010/main" val="3578678100"/>
              </p:ext>
            </p:extLst>
          </p:nvPr>
        </p:nvGraphicFramePr>
        <p:xfrm>
          <a:off x="106437" y="880477"/>
          <a:ext cx="11953328" cy="2788920"/>
        </p:xfrm>
        <a:graphic>
          <a:graphicData uri="http://schemas.openxmlformats.org/drawingml/2006/table">
            <a:tbl>
              <a:tblPr firstRow="1" bandRow="1">
                <a:tableStyleId>{5C22544A-7EE6-4342-B048-85BDC9FD1C3A}</a:tableStyleId>
              </a:tblPr>
              <a:tblGrid>
                <a:gridCol w="2144454">
                  <a:extLst>
                    <a:ext uri="{9D8B030D-6E8A-4147-A177-3AD203B41FA5}">
                      <a16:colId xmlns:a16="http://schemas.microsoft.com/office/drawing/2014/main" val="20000"/>
                    </a:ext>
                  </a:extLst>
                </a:gridCol>
                <a:gridCol w="2415838">
                  <a:extLst>
                    <a:ext uri="{9D8B030D-6E8A-4147-A177-3AD203B41FA5}">
                      <a16:colId xmlns:a16="http://schemas.microsoft.com/office/drawing/2014/main" val="20001"/>
                    </a:ext>
                  </a:extLst>
                </a:gridCol>
                <a:gridCol w="2415838">
                  <a:extLst>
                    <a:ext uri="{9D8B030D-6E8A-4147-A177-3AD203B41FA5}">
                      <a16:colId xmlns:a16="http://schemas.microsoft.com/office/drawing/2014/main" val="20002"/>
                    </a:ext>
                  </a:extLst>
                </a:gridCol>
                <a:gridCol w="1659066">
                  <a:extLst>
                    <a:ext uri="{9D8B030D-6E8A-4147-A177-3AD203B41FA5}">
                      <a16:colId xmlns:a16="http://schemas.microsoft.com/office/drawing/2014/main" val="20003"/>
                    </a:ext>
                  </a:extLst>
                </a:gridCol>
                <a:gridCol w="1659066">
                  <a:extLst>
                    <a:ext uri="{9D8B030D-6E8A-4147-A177-3AD203B41FA5}">
                      <a16:colId xmlns:a16="http://schemas.microsoft.com/office/drawing/2014/main" val="20004"/>
                    </a:ext>
                  </a:extLst>
                </a:gridCol>
                <a:gridCol w="1659066">
                  <a:extLst>
                    <a:ext uri="{9D8B030D-6E8A-4147-A177-3AD203B41FA5}">
                      <a16:colId xmlns:a16="http://schemas.microsoft.com/office/drawing/2014/main" val="20005"/>
                    </a:ext>
                  </a:extLst>
                </a:gridCol>
              </a:tblGrid>
              <a:tr h="548640">
                <a:tc rowSpan="2">
                  <a:txBody>
                    <a:bodyPr/>
                    <a:lstStyle/>
                    <a:p>
                      <a:endParaRPr lang="en-GB" sz="1400" dirty="0">
                        <a:solidFill>
                          <a:sysClr val="windowText" lastClr="000000"/>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gridSpan="2">
                  <a:txBody>
                    <a:bodyPr/>
                    <a:lstStyle/>
                    <a:p>
                      <a:pPr algn="ctr"/>
                      <a:r>
                        <a:rPr lang="en-GB" sz="1400" baseline="0" dirty="0">
                          <a:solidFill>
                            <a:sysClr val="windowText" lastClr="000000"/>
                          </a:solidFill>
                        </a:rPr>
                        <a:t>In-kind Contribution</a:t>
                      </a:r>
                    </a:p>
                    <a:p>
                      <a:pPr algn="ctr"/>
                      <a:r>
                        <a:rPr lang="en-GB" sz="1400" baseline="0" dirty="0">
                          <a:solidFill>
                            <a:sysClr val="windowText" lastClr="000000"/>
                          </a:solidFill>
                        </a:rPr>
                        <a:t>by Institutes (S$ mil)</a:t>
                      </a:r>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pPr algn="ctr"/>
                      <a:endParaRPr lang="en-GB" sz="16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gridSpan="3">
                  <a:txBody>
                    <a:bodyPr/>
                    <a:lstStyle/>
                    <a:p>
                      <a:pPr algn="ctr"/>
                      <a:r>
                        <a:rPr lang="en-SG" sz="1400" dirty="0">
                          <a:solidFill>
                            <a:sysClr val="windowText" lastClr="000000"/>
                          </a:solidFill>
                        </a:rPr>
                        <a:t>Projected Industry R&amp;D Spending in Singapore</a:t>
                      </a:r>
                    </a:p>
                    <a:p>
                      <a:pPr algn="ctr"/>
                      <a:r>
                        <a:rPr lang="en-SG" sz="1400" dirty="0">
                          <a:solidFill>
                            <a:sysClr val="windowText" lastClr="000000"/>
                          </a:solidFill>
                        </a:rPr>
                        <a:t>by Industry Partner (S$ mil)</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hMerge="1">
                  <a:txBody>
                    <a:bodyPr/>
                    <a:lstStyle/>
                    <a:p>
                      <a:endParaRPr lang="en-GB" sz="1600" dirty="0">
                        <a:solidFill>
                          <a:sysClr val="windowText" lastClr="000000"/>
                        </a:solidFill>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hMerge="1">
                  <a:txBody>
                    <a:bodyPr/>
                    <a:lstStyle/>
                    <a:p>
                      <a:endParaRPr lang="en-GB" sz="1600" dirty="0">
                        <a:solidFill>
                          <a:sysClr val="windowText" lastClr="000000"/>
                        </a:solidFill>
                      </a:endParaRPr>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0"/>
                  </a:ext>
                </a:extLst>
              </a:tr>
              <a:tr h="320040">
                <a:tc vMerge="1">
                  <a:txBody>
                    <a:bodyPr/>
                    <a:lstStyle/>
                    <a:p>
                      <a:endParaRPr lang="en-GB" dirty="0"/>
                    </a:p>
                  </a:txBody>
                  <a:tcP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dirty="0">
                          <a:solidFill>
                            <a:sysClr val="windowText" lastClr="000000"/>
                          </a:solidFill>
                        </a:rPr>
                        <a:t>Non-IAF</a:t>
                      </a:r>
                      <a:r>
                        <a:rPr lang="en-GB" sz="1400" baseline="0" dirty="0">
                          <a:solidFill>
                            <a:sysClr val="windowText" lastClr="000000"/>
                          </a:solidFill>
                        </a:rPr>
                        <a:t> Funded Contribution</a:t>
                      </a:r>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GB" sz="1400" dirty="0">
                          <a:solidFill>
                            <a:sysClr val="windowText" lastClr="000000"/>
                          </a:solidFill>
                        </a:rPr>
                        <a:t>Proposed IAF Funding</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a:r>
                        <a:rPr lang="en-GB" sz="1400" dirty="0">
                          <a:solidFill>
                            <a:sysClr val="windowText" lastClr="000000"/>
                          </a:solidFill>
                        </a:rPr>
                        <a:t>Total</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a:r>
                        <a:rPr lang="en-GB" sz="1400" dirty="0">
                          <a:solidFill>
                            <a:sysClr val="windowText" lastClr="000000"/>
                          </a:solidFill>
                        </a:rPr>
                        <a:t>Cash</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algn="ctr"/>
                      <a:r>
                        <a:rPr lang="en-GB" sz="1400" dirty="0">
                          <a:solidFill>
                            <a:sysClr val="windowText" lastClr="000000"/>
                          </a:solidFill>
                        </a:rPr>
                        <a:t>In-kind</a:t>
                      </a: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1"/>
                  </a:ext>
                </a:extLst>
              </a:tr>
              <a:tr h="320040">
                <a:tc>
                  <a:txBody>
                    <a:bodyPr/>
                    <a:lstStyle/>
                    <a:p>
                      <a:r>
                        <a:rPr lang="en-GB" sz="1400" dirty="0">
                          <a:solidFill>
                            <a:sysClr val="windowText" lastClr="000000"/>
                          </a:solidFill>
                        </a:rPr>
                        <a:t>Manpower</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2"/>
                  </a:ext>
                </a:extLst>
              </a:tr>
              <a:tr h="320040">
                <a:tc>
                  <a:txBody>
                    <a:bodyPr/>
                    <a:lstStyle/>
                    <a:p>
                      <a:r>
                        <a:rPr lang="en-GB" sz="1400" dirty="0">
                          <a:solidFill>
                            <a:sysClr val="windowText" lastClr="000000"/>
                          </a:solidFill>
                        </a:rPr>
                        <a:t>Equipment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3"/>
                  </a:ext>
                </a:extLst>
              </a:tr>
              <a:tr h="320040">
                <a:tc>
                  <a:txBody>
                    <a:bodyPr/>
                    <a:lstStyle/>
                    <a:p>
                      <a:r>
                        <a:rPr lang="en-GB" sz="1400" dirty="0">
                          <a:solidFill>
                            <a:sysClr val="windowText" lastClr="000000"/>
                          </a:solidFill>
                        </a:rPr>
                        <a:t>Other</a:t>
                      </a:r>
                      <a:r>
                        <a:rPr lang="en-GB" sz="1400" baseline="0" dirty="0">
                          <a:solidFill>
                            <a:sysClr val="windowText" lastClr="000000"/>
                          </a:solidFill>
                        </a:rPr>
                        <a:t> Operating Expenses</a:t>
                      </a:r>
                      <a:endParaRPr lang="en-GB" sz="1400" dirty="0">
                        <a:solidFill>
                          <a:sysClr val="windowText" lastClr="000000"/>
                        </a:solidFill>
                      </a:endParaRP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4"/>
                  </a:ext>
                </a:extLst>
              </a:tr>
              <a:tr h="320040">
                <a:tc>
                  <a:txBody>
                    <a:bodyPr/>
                    <a:lstStyle/>
                    <a:p>
                      <a:r>
                        <a:rPr lang="en-GB" sz="1400" dirty="0">
                          <a:solidFill>
                            <a:sysClr val="windowText" lastClr="000000"/>
                          </a:solidFill>
                        </a:rPr>
                        <a:t>Overseas Travel</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880747351"/>
                  </a:ext>
                </a:extLst>
              </a:tr>
              <a:tr h="320040">
                <a:tc>
                  <a:txBody>
                    <a:bodyPr/>
                    <a:lstStyle/>
                    <a:p>
                      <a:r>
                        <a:rPr lang="en-GB" sz="1400" b="0" dirty="0">
                          <a:solidFill>
                            <a:sysClr val="windowText" lastClr="000000"/>
                          </a:solidFill>
                        </a:rPr>
                        <a:t>30% Indirect Cost</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noFill/>
                  </a:tcPr>
                </a:tc>
                <a:extLst>
                  <a:ext uri="{0D108BD9-81ED-4DB2-BD59-A6C34878D82A}">
                    <a16:rowId xmlns:a16="http://schemas.microsoft.com/office/drawing/2014/main" val="10005"/>
                  </a:ext>
                </a:extLst>
              </a:tr>
              <a:tr h="320040">
                <a:tc>
                  <a:txBody>
                    <a:bodyPr/>
                    <a:lstStyle/>
                    <a:p>
                      <a:r>
                        <a:rPr lang="en-GB" sz="1400" b="1" dirty="0">
                          <a:solidFill>
                            <a:sysClr val="windowText" lastClr="000000"/>
                          </a:solidFill>
                        </a:rPr>
                        <a:t>Total</a:t>
                      </a:r>
                    </a:p>
                  </a:txBody>
                  <a:tcPr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endParaRPr lang="en-GB" sz="1400" dirty="0">
                        <a:solidFill>
                          <a:sysClr val="windowText" lastClr="000000"/>
                        </a:solidFill>
                      </a:endParaRPr>
                    </a:p>
                  </a:txBody>
                  <a:tcPr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6"/>
                  </a:ext>
                </a:extLst>
              </a:tr>
            </a:tbl>
          </a:graphicData>
        </a:graphic>
      </p:graphicFrame>
      <p:graphicFrame>
        <p:nvGraphicFramePr>
          <p:cNvPr id="5" name="Table 4">
            <a:extLst>
              <a:ext uri="{FF2B5EF4-FFF2-40B4-BE49-F238E27FC236}">
                <a16:creationId xmlns:a16="http://schemas.microsoft.com/office/drawing/2014/main" id="{672F3634-F00E-4782-BA97-1879E0AAE13B}"/>
              </a:ext>
            </a:extLst>
          </p:cNvPr>
          <p:cNvGraphicFramePr>
            <a:graphicFrameLocks noGrp="1"/>
          </p:cNvGraphicFramePr>
          <p:nvPr>
            <p:extLst>
              <p:ext uri="{D42A27DB-BD31-4B8C-83A1-F6EECF244321}">
                <p14:modId xmlns:p14="http://schemas.microsoft.com/office/powerpoint/2010/main" val="4247764610"/>
              </p:ext>
            </p:extLst>
          </p:nvPr>
        </p:nvGraphicFramePr>
        <p:xfrm>
          <a:off x="106436" y="4437112"/>
          <a:ext cx="11953329" cy="1749721"/>
        </p:xfrm>
        <a:graphic>
          <a:graphicData uri="http://schemas.openxmlformats.org/drawingml/2006/table">
            <a:tbl>
              <a:tblPr>
                <a:tableStyleId>{5940675A-B579-460E-94D1-54222C63F5DA}</a:tableStyleId>
              </a:tblPr>
              <a:tblGrid>
                <a:gridCol w="4549404">
                  <a:extLst>
                    <a:ext uri="{9D8B030D-6E8A-4147-A177-3AD203B41FA5}">
                      <a16:colId xmlns:a16="http://schemas.microsoft.com/office/drawing/2014/main" val="3154683639"/>
                    </a:ext>
                  </a:extLst>
                </a:gridCol>
                <a:gridCol w="2448272">
                  <a:extLst>
                    <a:ext uri="{9D8B030D-6E8A-4147-A177-3AD203B41FA5}">
                      <a16:colId xmlns:a16="http://schemas.microsoft.com/office/drawing/2014/main" val="3080832182"/>
                    </a:ext>
                  </a:extLst>
                </a:gridCol>
                <a:gridCol w="1656184">
                  <a:extLst>
                    <a:ext uri="{9D8B030D-6E8A-4147-A177-3AD203B41FA5}">
                      <a16:colId xmlns:a16="http://schemas.microsoft.com/office/drawing/2014/main" val="1305387652"/>
                    </a:ext>
                  </a:extLst>
                </a:gridCol>
                <a:gridCol w="1656184">
                  <a:extLst>
                    <a:ext uri="{9D8B030D-6E8A-4147-A177-3AD203B41FA5}">
                      <a16:colId xmlns:a16="http://schemas.microsoft.com/office/drawing/2014/main" val="2189498656"/>
                    </a:ext>
                  </a:extLst>
                </a:gridCol>
                <a:gridCol w="1643285">
                  <a:extLst>
                    <a:ext uri="{9D8B030D-6E8A-4147-A177-3AD203B41FA5}">
                      <a16:colId xmlns:a16="http://schemas.microsoft.com/office/drawing/2014/main" val="1689091317"/>
                    </a:ext>
                  </a:extLst>
                </a:gridCol>
              </a:tblGrid>
              <a:tr h="554537">
                <a:tc>
                  <a:txBody>
                    <a:bodyPr/>
                    <a:lstStyle/>
                    <a:p>
                      <a:pPr marL="0" marR="0" algn="ctr">
                        <a:lnSpc>
                          <a:spcPct val="115000"/>
                        </a:lnSpc>
                        <a:spcBef>
                          <a:spcPts val="0"/>
                        </a:spcBef>
                        <a:spcAft>
                          <a:spcPts val="0"/>
                        </a:spcAft>
                        <a:tabLst>
                          <a:tab pos="4114800" algn="l"/>
                        </a:tabLst>
                      </a:pPr>
                      <a:r>
                        <a:rPr lang="en-US" sz="1400" b="1" kern="1200" baseline="0" dirty="0">
                          <a:solidFill>
                            <a:sysClr val="windowText" lastClr="000000"/>
                          </a:solidFill>
                          <a:latin typeface="+mn-lt"/>
                          <a:ea typeface="+mn-ea"/>
                          <a:cs typeface="+mn-cs"/>
                        </a:rPr>
                        <a:t>Title of Research and PI/ Co-I’s Role in Project</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0" marR="0" algn="ctr">
                        <a:lnSpc>
                          <a:spcPct val="115000"/>
                        </a:lnSpc>
                        <a:spcBef>
                          <a:spcPts val="0"/>
                        </a:spcBef>
                        <a:spcAft>
                          <a:spcPts val="0"/>
                        </a:spcAft>
                        <a:tabLst>
                          <a:tab pos="4114800" algn="l"/>
                        </a:tabLst>
                      </a:pPr>
                      <a:r>
                        <a:rPr lang="en-US" sz="1400" b="1" kern="1200" baseline="0" dirty="0">
                          <a:solidFill>
                            <a:sysClr val="windowText" lastClr="000000"/>
                          </a:solidFill>
                          <a:latin typeface="+mn-lt"/>
                          <a:ea typeface="+mn-ea"/>
                          <a:cs typeface="+mn-cs"/>
                        </a:rPr>
                        <a:t>Funding Agency</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0" marR="0" algn="ctr">
                        <a:lnSpc>
                          <a:spcPct val="115000"/>
                        </a:lnSpc>
                        <a:spcBef>
                          <a:spcPts val="0"/>
                        </a:spcBef>
                        <a:spcAft>
                          <a:spcPts val="0"/>
                        </a:spcAft>
                        <a:tabLst>
                          <a:tab pos="4114800" algn="l"/>
                        </a:tabLst>
                      </a:pPr>
                      <a:r>
                        <a:rPr lang="en-US" sz="1400" b="1" kern="1200" baseline="0" dirty="0">
                          <a:solidFill>
                            <a:sysClr val="windowText" lastClr="000000"/>
                          </a:solidFill>
                          <a:latin typeface="+mn-lt"/>
                          <a:ea typeface="+mn-ea"/>
                          <a:cs typeface="+mn-cs"/>
                        </a:rPr>
                        <a:t>Grant ID</a:t>
                      </a:r>
                    </a:p>
                    <a:p>
                      <a:pPr marL="0" marR="0" algn="ctr">
                        <a:lnSpc>
                          <a:spcPct val="115000"/>
                        </a:lnSpc>
                        <a:spcBef>
                          <a:spcPts val="0"/>
                        </a:spcBef>
                        <a:spcAft>
                          <a:spcPts val="0"/>
                        </a:spcAft>
                        <a:tabLst>
                          <a:tab pos="4114800" algn="l"/>
                        </a:tabLst>
                      </a:pPr>
                      <a:r>
                        <a:rPr lang="en-US" sz="1400" b="1" kern="1200" baseline="0" dirty="0">
                          <a:solidFill>
                            <a:sysClr val="windowText" lastClr="000000"/>
                          </a:solidFill>
                          <a:latin typeface="+mn-lt"/>
                          <a:ea typeface="+mn-ea"/>
                          <a:cs typeface="+mn-cs"/>
                        </a:rPr>
                        <a:t>(as stated in LOA)</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0" marR="0" algn="ctr">
                        <a:lnSpc>
                          <a:spcPct val="115000"/>
                        </a:lnSpc>
                        <a:spcBef>
                          <a:spcPts val="0"/>
                        </a:spcBef>
                        <a:spcAft>
                          <a:spcPts val="0"/>
                        </a:spcAft>
                        <a:tabLst>
                          <a:tab pos="4114800" algn="l"/>
                        </a:tabLst>
                      </a:pPr>
                      <a:r>
                        <a:rPr lang="en-US" sz="1400" b="1" kern="1200" baseline="0" dirty="0">
                          <a:solidFill>
                            <a:sysClr val="windowText" lastClr="000000"/>
                          </a:solidFill>
                          <a:latin typeface="+mn-lt"/>
                          <a:ea typeface="+mn-ea"/>
                          <a:cs typeface="+mn-cs"/>
                        </a:rPr>
                        <a:t>Amount of Funding (S$)</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tc>
                  <a:txBody>
                    <a:bodyPr/>
                    <a:lstStyle/>
                    <a:p>
                      <a:pPr marL="0" marR="0" algn="ctr">
                        <a:lnSpc>
                          <a:spcPct val="115000"/>
                        </a:lnSpc>
                        <a:spcBef>
                          <a:spcPts val="0"/>
                        </a:spcBef>
                        <a:spcAft>
                          <a:spcPts val="0"/>
                        </a:spcAft>
                        <a:tabLst>
                          <a:tab pos="4114800" algn="l"/>
                        </a:tabLst>
                      </a:pPr>
                      <a:r>
                        <a:rPr lang="en-US" sz="1400" b="1" kern="1200" baseline="0" dirty="0">
                          <a:solidFill>
                            <a:sysClr val="windowText" lastClr="000000"/>
                          </a:solidFill>
                          <a:latin typeface="+mn-lt"/>
                          <a:ea typeface="+mn-ea"/>
                          <a:cs typeface="+mn-cs"/>
                        </a:rPr>
                        <a:t>Grant Period</a:t>
                      </a:r>
                    </a:p>
                    <a:p>
                      <a:pPr marL="0" marR="0" algn="ctr">
                        <a:lnSpc>
                          <a:spcPct val="115000"/>
                        </a:lnSpc>
                        <a:spcBef>
                          <a:spcPts val="0"/>
                        </a:spcBef>
                        <a:spcAft>
                          <a:spcPts val="0"/>
                        </a:spcAft>
                        <a:tabLst>
                          <a:tab pos="4114800" algn="l"/>
                        </a:tabLst>
                      </a:pPr>
                      <a:r>
                        <a:rPr lang="en-US" sz="1400" b="1" kern="1200" baseline="0" dirty="0">
                          <a:solidFill>
                            <a:sysClr val="windowText" lastClr="000000"/>
                          </a:solidFill>
                          <a:latin typeface="+mn-lt"/>
                          <a:ea typeface="+mn-ea"/>
                          <a:cs typeface="+mn-cs"/>
                        </a:rPr>
                        <a:t>(start-end dates)</a:t>
                      </a:r>
                    </a:p>
                  </a:txBody>
                  <a:tcPr marL="68580" marR="68580" marT="0" marB="0" anchor="ctr">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536990466"/>
                  </a:ext>
                </a:extLst>
              </a:tr>
              <a:tr h="298796">
                <a:tc>
                  <a:txBody>
                    <a:bodyPr/>
                    <a:lstStyle/>
                    <a:p>
                      <a:pPr marL="0" marR="0">
                        <a:lnSpc>
                          <a:spcPct val="115000"/>
                        </a:lnSpc>
                        <a:spcBef>
                          <a:spcPts val="0"/>
                        </a:spcBef>
                        <a:spcAft>
                          <a:spcPts val="0"/>
                        </a:spcAft>
                        <a:tabLst>
                          <a:tab pos="4114800" algn="l"/>
                        </a:tabLst>
                      </a:pPr>
                      <a:r>
                        <a:rPr lang="en-US" sz="1400" kern="1200" baseline="0" dirty="0">
                          <a:solidFill>
                            <a:sysClr val="windowText" lastClr="000000"/>
                          </a:solidFill>
                          <a:latin typeface="+mn-lt"/>
                          <a:ea typeface="+mn-ea"/>
                          <a:cs typeface="+mn-cs"/>
                        </a:rPr>
                        <a:t> </a:t>
                      </a: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4114800" algn="l"/>
                        </a:tabLst>
                      </a:pPr>
                      <a:r>
                        <a:rPr lang="en-US" sz="1400" kern="1200" baseline="0">
                          <a:solidFill>
                            <a:sysClr val="windowText" lastClr="000000"/>
                          </a:solidFill>
                          <a:latin typeface="+mn-lt"/>
                          <a:ea typeface="+mn-ea"/>
                          <a:cs typeface="+mn-cs"/>
                        </a:rPr>
                        <a:t> </a:t>
                      </a: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4114800" algn="l"/>
                        </a:tabLst>
                      </a:pPr>
                      <a:r>
                        <a:rPr lang="en-US" sz="1400" kern="1200" baseline="0" dirty="0">
                          <a:solidFill>
                            <a:sysClr val="windowText" lastClr="000000"/>
                          </a:solidFill>
                          <a:latin typeface="+mn-lt"/>
                          <a:ea typeface="+mn-ea"/>
                          <a:cs typeface="+mn-cs"/>
                        </a:rPr>
                        <a:t> </a:t>
                      </a: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4114800" algn="l"/>
                        </a:tabLst>
                      </a:pPr>
                      <a:r>
                        <a:rPr lang="en-US" sz="1400" kern="1200" baseline="0" dirty="0">
                          <a:solidFill>
                            <a:sysClr val="windowText" lastClr="000000"/>
                          </a:solidFill>
                          <a:latin typeface="+mn-lt"/>
                          <a:ea typeface="+mn-ea"/>
                          <a:cs typeface="+mn-cs"/>
                        </a:rPr>
                        <a:t> </a:t>
                      </a: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4114800" algn="l"/>
                        </a:tabLst>
                      </a:pPr>
                      <a:r>
                        <a:rPr lang="en-US" sz="1400" kern="1200" baseline="0" dirty="0">
                          <a:solidFill>
                            <a:sysClr val="windowText" lastClr="000000"/>
                          </a:solidFill>
                          <a:latin typeface="+mn-lt"/>
                          <a:ea typeface="+mn-ea"/>
                          <a:cs typeface="+mn-cs"/>
                        </a:rPr>
                        <a:t> </a:t>
                      </a: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106098714"/>
                  </a:ext>
                </a:extLst>
              </a:tr>
              <a:tr h="298796">
                <a:tc>
                  <a:txBody>
                    <a:bodyPr/>
                    <a:lstStyle/>
                    <a:p>
                      <a:pPr marL="0" marR="0">
                        <a:lnSpc>
                          <a:spcPct val="115000"/>
                        </a:lnSpc>
                        <a:spcBef>
                          <a:spcPts val="0"/>
                        </a:spcBef>
                        <a:spcAft>
                          <a:spcPts val="0"/>
                        </a:spcAft>
                        <a:tabLst>
                          <a:tab pos="4114800" algn="l"/>
                        </a:tabLst>
                      </a:pPr>
                      <a:r>
                        <a:rPr lang="en-US" sz="1400" kern="1200" baseline="0" dirty="0">
                          <a:solidFill>
                            <a:sysClr val="windowText" lastClr="000000"/>
                          </a:solidFill>
                          <a:latin typeface="+mn-lt"/>
                          <a:ea typeface="+mn-ea"/>
                          <a:cs typeface="+mn-cs"/>
                        </a:rPr>
                        <a:t> </a:t>
                      </a: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4114800" algn="l"/>
                        </a:tabLst>
                      </a:pPr>
                      <a:r>
                        <a:rPr lang="en-US" sz="1400" kern="1200" baseline="0">
                          <a:solidFill>
                            <a:sysClr val="windowText" lastClr="000000"/>
                          </a:solidFill>
                          <a:latin typeface="+mn-lt"/>
                          <a:ea typeface="+mn-ea"/>
                          <a:cs typeface="+mn-cs"/>
                        </a:rPr>
                        <a:t> </a:t>
                      </a: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4114800" algn="l"/>
                        </a:tabLst>
                      </a:pPr>
                      <a:r>
                        <a:rPr lang="en-US" sz="1400" kern="1200" baseline="0" dirty="0">
                          <a:solidFill>
                            <a:sysClr val="windowText" lastClr="000000"/>
                          </a:solidFill>
                          <a:latin typeface="+mn-lt"/>
                          <a:ea typeface="+mn-ea"/>
                          <a:cs typeface="+mn-cs"/>
                        </a:rPr>
                        <a:t> </a:t>
                      </a: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4114800" algn="l"/>
                        </a:tabLst>
                      </a:pPr>
                      <a:r>
                        <a:rPr lang="en-US" sz="1400" kern="1200" baseline="0">
                          <a:solidFill>
                            <a:sysClr val="windowText" lastClr="000000"/>
                          </a:solidFill>
                          <a:latin typeface="+mn-lt"/>
                          <a:ea typeface="+mn-ea"/>
                          <a:cs typeface="+mn-cs"/>
                        </a:rPr>
                        <a:t> </a:t>
                      </a: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4114800" algn="l"/>
                        </a:tabLst>
                      </a:pPr>
                      <a:r>
                        <a:rPr lang="en-US" sz="1400" kern="1200" baseline="0" dirty="0">
                          <a:solidFill>
                            <a:sysClr val="windowText" lastClr="000000"/>
                          </a:solidFill>
                          <a:latin typeface="+mn-lt"/>
                          <a:ea typeface="+mn-ea"/>
                          <a:cs typeface="+mn-cs"/>
                        </a:rPr>
                        <a:t> </a:t>
                      </a: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543738546"/>
                  </a:ext>
                </a:extLst>
              </a:tr>
              <a:tr h="298796">
                <a:tc>
                  <a:txBody>
                    <a:bodyPr/>
                    <a:lstStyle/>
                    <a:p>
                      <a:pPr marL="0" marR="0">
                        <a:lnSpc>
                          <a:spcPct val="115000"/>
                        </a:lnSpc>
                        <a:spcBef>
                          <a:spcPts val="0"/>
                        </a:spcBef>
                        <a:spcAft>
                          <a:spcPts val="0"/>
                        </a:spcAft>
                        <a:tabLst>
                          <a:tab pos="4114800" algn="l"/>
                        </a:tabLst>
                      </a:pPr>
                      <a:endParaRPr lang="en-US" sz="1400" kern="1200" baseline="0" dirty="0">
                        <a:solidFill>
                          <a:sysClr val="windowText" lastClr="000000"/>
                        </a:solidFill>
                        <a:latin typeface="+mn-lt"/>
                        <a:ea typeface="+mn-ea"/>
                        <a:cs typeface="+mn-cs"/>
                      </a:endParaRP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4114800" algn="l"/>
                        </a:tabLst>
                      </a:pPr>
                      <a:endParaRPr lang="en-US" sz="1400" kern="1200" baseline="0">
                        <a:solidFill>
                          <a:sysClr val="windowText" lastClr="000000"/>
                        </a:solidFill>
                        <a:latin typeface="+mn-lt"/>
                        <a:ea typeface="+mn-ea"/>
                        <a:cs typeface="+mn-cs"/>
                      </a:endParaRP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4114800" algn="l"/>
                        </a:tabLst>
                      </a:pPr>
                      <a:endParaRPr lang="en-US" sz="1400" kern="1200" baseline="0" dirty="0">
                        <a:solidFill>
                          <a:sysClr val="windowText" lastClr="000000"/>
                        </a:solidFill>
                        <a:latin typeface="+mn-lt"/>
                        <a:ea typeface="+mn-ea"/>
                        <a:cs typeface="+mn-cs"/>
                      </a:endParaRP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4114800" algn="l"/>
                        </a:tabLst>
                      </a:pPr>
                      <a:endParaRPr lang="en-US" sz="1400" kern="1200" baseline="0">
                        <a:solidFill>
                          <a:sysClr val="windowText" lastClr="000000"/>
                        </a:solidFill>
                        <a:latin typeface="+mn-lt"/>
                        <a:ea typeface="+mn-ea"/>
                        <a:cs typeface="+mn-cs"/>
                      </a:endParaRP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4114800" algn="l"/>
                        </a:tabLst>
                      </a:pPr>
                      <a:endParaRPr lang="en-US" sz="1400" kern="1200" baseline="0" dirty="0">
                        <a:solidFill>
                          <a:sysClr val="windowText" lastClr="000000"/>
                        </a:solidFill>
                        <a:latin typeface="+mn-lt"/>
                        <a:ea typeface="+mn-ea"/>
                        <a:cs typeface="+mn-cs"/>
                      </a:endParaRP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1876237939"/>
                  </a:ext>
                </a:extLst>
              </a:tr>
              <a:tr h="298796">
                <a:tc>
                  <a:txBody>
                    <a:bodyPr/>
                    <a:lstStyle/>
                    <a:p>
                      <a:pPr marL="0" marR="0">
                        <a:lnSpc>
                          <a:spcPct val="115000"/>
                        </a:lnSpc>
                        <a:spcBef>
                          <a:spcPts val="0"/>
                        </a:spcBef>
                        <a:spcAft>
                          <a:spcPts val="0"/>
                        </a:spcAft>
                        <a:tabLst>
                          <a:tab pos="4114800" algn="l"/>
                        </a:tabLst>
                      </a:pPr>
                      <a:endParaRPr lang="en-US" sz="1400" kern="1200" baseline="0" dirty="0">
                        <a:solidFill>
                          <a:sysClr val="windowText" lastClr="000000"/>
                        </a:solidFill>
                        <a:latin typeface="+mn-lt"/>
                        <a:ea typeface="+mn-ea"/>
                        <a:cs typeface="+mn-cs"/>
                      </a:endParaRP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4114800" algn="l"/>
                        </a:tabLst>
                      </a:pPr>
                      <a:endParaRPr lang="en-US" sz="1400" kern="1200" baseline="0" dirty="0">
                        <a:solidFill>
                          <a:sysClr val="windowText" lastClr="000000"/>
                        </a:solidFill>
                        <a:latin typeface="+mn-lt"/>
                        <a:ea typeface="+mn-ea"/>
                        <a:cs typeface="+mn-cs"/>
                      </a:endParaRP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4114800" algn="l"/>
                        </a:tabLst>
                      </a:pPr>
                      <a:endParaRPr lang="en-US" sz="1400" kern="1200" baseline="0" dirty="0">
                        <a:solidFill>
                          <a:sysClr val="windowText" lastClr="000000"/>
                        </a:solidFill>
                        <a:latin typeface="+mn-lt"/>
                        <a:ea typeface="+mn-ea"/>
                        <a:cs typeface="+mn-cs"/>
                      </a:endParaRP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4114800" algn="l"/>
                        </a:tabLst>
                      </a:pPr>
                      <a:endParaRPr lang="en-US" sz="1400" kern="1200" baseline="0" dirty="0">
                        <a:solidFill>
                          <a:sysClr val="windowText" lastClr="000000"/>
                        </a:solidFill>
                        <a:latin typeface="+mn-lt"/>
                        <a:ea typeface="+mn-ea"/>
                        <a:cs typeface="+mn-cs"/>
                      </a:endParaRP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tc>
                  <a:txBody>
                    <a:bodyPr/>
                    <a:lstStyle/>
                    <a:p>
                      <a:pPr marL="0" marR="0">
                        <a:lnSpc>
                          <a:spcPct val="115000"/>
                        </a:lnSpc>
                        <a:spcBef>
                          <a:spcPts val="0"/>
                        </a:spcBef>
                        <a:spcAft>
                          <a:spcPts val="0"/>
                        </a:spcAft>
                        <a:tabLst>
                          <a:tab pos="4114800" algn="l"/>
                        </a:tabLst>
                      </a:pPr>
                      <a:endParaRPr lang="en-US" sz="1400" kern="1200" baseline="0" dirty="0">
                        <a:solidFill>
                          <a:sysClr val="windowText" lastClr="000000"/>
                        </a:solidFill>
                        <a:latin typeface="+mn-lt"/>
                        <a:ea typeface="+mn-ea"/>
                        <a:cs typeface="+mn-cs"/>
                      </a:endParaRPr>
                    </a:p>
                  </a:txBody>
                  <a:tcPr marL="68580" marR="68580" marT="0" marB="0">
                    <a:lnL w="12700" cap="flat" cmpd="sng" algn="ctr">
                      <a:solidFill>
                        <a:schemeClr val="bg1">
                          <a:lumMod val="50000"/>
                        </a:schemeClr>
                      </a:solidFill>
                      <a:prstDash val="solid"/>
                      <a:round/>
                      <a:headEnd type="none" w="med" len="med"/>
                      <a:tailEnd type="none" w="med" len="med"/>
                    </a:lnL>
                    <a:lnR w="12700" cap="flat" cmpd="sng" algn="ctr">
                      <a:solidFill>
                        <a:schemeClr val="bg1">
                          <a:lumMod val="50000"/>
                        </a:schemeClr>
                      </a:solidFill>
                      <a:prstDash val="solid"/>
                      <a:round/>
                      <a:headEnd type="none" w="med" len="med"/>
                      <a:tailEnd type="none" w="med" len="med"/>
                    </a:lnR>
                    <a:lnT w="12700" cap="flat" cmpd="sng" algn="ctr">
                      <a:solidFill>
                        <a:schemeClr val="bg1">
                          <a:lumMod val="50000"/>
                        </a:schemeClr>
                      </a:solidFill>
                      <a:prstDash val="solid"/>
                      <a:round/>
                      <a:headEnd type="none" w="med" len="med"/>
                      <a:tailEnd type="none" w="med" len="med"/>
                    </a:lnT>
                    <a:lnB w="12700" cap="flat" cmpd="sng" algn="ctr">
                      <a:solidFill>
                        <a:schemeClr val="bg1">
                          <a:lumMod val="50000"/>
                        </a:schemeClr>
                      </a:solidFill>
                      <a:prstDash val="solid"/>
                      <a:round/>
                      <a:headEnd type="none" w="med" len="med"/>
                      <a:tailEnd type="none" w="med" len="med"/>
                    </a:lnB>
                  </a:tcPr>
                </a:tc>
                <a:extLst>
                  <a:ext uri="{0D108BD9-81ED-4DB2-BD59-A6C34878D82A}">
                    <a16:rowId xmlns:a16="http://schemas.microsoft.com/office/drawing/2014/main" val="3832766728"/>
                  </a:ext>
                </a:extLst>
              </a:tr>
            </a:tbl>
          </a:graphicData>
        </a:graphic>
      </p:graphicFrame>
      <p:sp>
        <p:nvSpPr>
          <p:cNvPr id="11" name="Footer Placeholder 2">
            <a:extLst>
              <a:ext uri="{FF2B5EF4-FFF2-40B4-BE49-F238E27FC236}">
                <a16:creationId xmlns:a16="http://schemas.microsoft.com/office/drawing/2014/main" id="{4ACE44CB-B548-4987-8343-EB4BD963520D}"/>
              </a:ext>
            </a:extLst>
          </p:cNvPr>
          <p:cNvSpPr txBox="1">
            <a:spLocks/>
          </p:cNvSpPr>
          <p:nvPr/>
        </p:nvSpPr>
        <p:spPr>
          <a:xfrm>
            <a:off x="0" y="6418572"/>
            <a:ext cx="12191999" cy="240682"/>
          </a:xfrm>
          <a:prstGeom prst="rect">
            <a:avLst/>
          </a:prstGeom>
          <a:noFill/>
          <a:ln w="19050">
            <a:noFill/>
          </a:ln>
        </p:spPr>
        <p:txBody>
          <a:bodyPr vert="horz" lIns="91440" tIns="45720" rIns="91440" bIns="45720" rtlCol="0" anchor="ctr"/>
          <a:lstStyle>
            <a:defPPr>
              <a:defRPr lang="en-US"/>
            </a:defPPr>
            <a:lvl1pPr marL="0" algn="ctr" defTabSz="914400" rtl="0" eaLnBrk="1" latinLnBrk="0" hangingPunct="1">
              <a:defRPr lang="en-US" sz="1200" b="1" u="none" kern="1200">
                <a:solidFill>
                  <a:schemeClr val="tx1"/>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228600" algn="ctr">
              <a:spcBef>
                <a:spcPts val="0"/>
              </a:spcBef>
              <a:spcAft>
                <a:spcPts val="0"/>
              </a:spcAft>
              <a:tabLst>
                <a:tab pos="2743200" algn="ctr"/>
                <a:tab pos="5486400" algn="r"/>
              </a:tabLst>
            </a:pPr>
            <a:r>
              <a:rPr lang="en-US" b="0" dirty="0">
                <a:effectLst/>
                <a:latin typeface="+mj-lt"/>
                <a:ea typeface="SimSun" panose="02010600030101010101" pitchFamily="2" charset="-122"/>
              </a:rPr>
              <a:t>Industry Alignment Fund – Industry Collaboration Projects LOI Template (March 2022)</a:t>
            </a:r>
          </a:p>
          <a:p>
            <a:pPr marL="0" marR="0" algn="ctr">
              <a:spcBef>
                <a:spcPts val="0"/>
              </a:spcBef>
              <a:spcAft>
                <a:spcPts val="0"/>
              </a:spcAft>
            </a:pPr>
            <a:r>
              <a:rPr lang="en-US" b="0" dirty="0">
                <a:effectLst/>
                <a:latin typeface="+mj-lt"/>
                <a:ea typeface="SimSun" panose="02010600030101010101" pitchFamily="2" charset="-122"/>
              </a:rPr>
              <a:t> OFFICIAL (CLOSED) / SENSITIVE HIGH (WHEN FILLED)</a:t>
            </a:r>
          </a:p>
        </p:txBody>
      </p:sp>
    </p:spTree>
    <p:extLst>
      <p:ext uri="{BB962C8B-B14F-4D97-AF65-F5344CB8AC3E}">
        <p14:creationId xmlns:p14="http://schemas.microsoft.com/office/powerpoint/2010/main" val="9730781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D04759C2-440F-4AF4-865B-DBEA6A404D78}"/>
              </a:ext>
            </a:extLst>
          </p:cNvPr>
          <p:cNvGraphicFramePr>
            <a:graphicFrameLocks noGrp="1"/>
          </p:cNvGraphicFramePr>
          <p:nvPr>
            <p:extLst>
              <p:ext uri="{D42A27DB-BD31-4B8C-83A1-F6EECF244321}">
                <p14:modId xmlns:p14="http://schemas.microsoft.com/office/powerpoint/2010/main" val="798519922"/>
              </p:ext>
            </p:extLst>
          </p:nvPr>
        </p:nvGraphicFramePr>
        <p:xfrm>
          <a:off x="0" y="430887"/>
          <a:ext cx="12192000" cy="5913120"/>
        </p:xfrm>
        <a:graphic>
          <a:graphicData uri="http://schemas.openxmlformats.org/drawingml/2006/table">
            <a:tbl>
              <a:tblPr firstRow="1" firstCol="1" bandRow="1"/>
              <a:tblGrid>
                <a:gridCol w="12192000">
                  <a:extLst>
                    <a:ext uri="{9D8B030D-6E8A-4147-A177-3AD203B41FA5}">
                      <a16:colId xmlns:a16="http://schemas.microsoft.com/office/drawing/2014/main" val="1610804278"/>
                    </a:ext>
                  </a:extLst>
                </a:gridCol>
              </a:tblGrid>
              <a:tr h="365760">
                <a:tc>
                  <a:txBody>
                    <a:bodyPr/>
                    <a:lstStyle/>
                    <a:p>
                      <a:pPr marL="0" marR="0" lvl="0" indent="0" algn="ctr" defTabSz="914400" rtl="0" eaLnBrk="1" fontAlgn="auto" latinLnBrk="0" hangingPunct="1">
                        <a:lnSpc>
                          <a:spcPct val="107000"/>
                        </a:lnSpc>
                        <a:spcBef>
                          <a:spcPts val="0"/>
                        </a:spcBef>
                        <a:spcAft>
                          <a:spcPts val="0"/>
                        </a:spcAft>
                        <a:buClrTx/>
                        <a:buSzTx/>
                        <a:buFontTx/>
                        <a:buNone/>
                        <a:tabLst/>
                        <a:defRPr/>
                      </a:pPr>
                      <a:r>
                        <a:rPr lang="en-SG" sz="1400" b="1" dirty="0">
                          <a:solidFill>
                            <a:schemeClr val="tx1"/>
                          </a:solidFill>
                          <a:effectLst/>
                          <a:latin typeface="+mj-lt"/>
                          <a:ea typeface="Calibri" panose="020F0502020204030204" pitchFamily="34" charset="0"/>
                          <a:cs typeface="Times New Roman" panose="02020603050405020304" pitchFamily="18" charset="0"/>
                        </a:rPr>
                        <a:t>6) </a:t>
                      </a:r>
                      <a:r>
                        <a:rPr lang="en-SG" sz="1400" b="1" kern="1200" dirty="0">
                          <a:solidFill>
                            <a:schemeClr val="tx1"/>
                          </a:solidFill>
                          <a:latin typeface="+mn-lt"/>
                          <a:ea typeface="+mn-ea"/>
                          <a:cs typeface="+mn-cs"/>
                        </a:rPr>
                        <a:t>SUBMISSION DECLARATION</a:t>
                      </a:r>
                      <a:endParaRPr lang="en-SG" sz="1400" b="1" dirty="0">
                        <a:solidFill>
                          <a:schemeClr val="tx1"/>
                        </a:solidFill>
                        <a:effectLst/>
                        <a:latin typeface="+mj-lt"/>
                        <a:ea typeface="Calibri" panose="020F0502020204030204" pitchFamily="34" charset="0"/>
                        <a:cs typeface="Times New Roman" panose="02020603050405020304" pitchFamily="18" charset="0"/>
                      </a:endParaRPr>
                    </a:p>
                  </a:txBody>
                  <a:tcPr marL="54071" marR="54071"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221968343"/>
                  </a:ext>
                </a:extLst>
              </a:tr>
              <a:tr h="3383280">
                <a:tc>
                  <a:txBody>
                    <a:bodyPr/>
                    <a:lstStyle/>
                    <a:p>
                      <a:pPr marL="57150" indent="0">
                        <a:spcBef>
                          <a:spcPts val="0"/>
                        </a:spcBef>
                        <a:spcAft>
                          <a:spcPts val="0"/>
                        </a:spcAft>
                      </a:pPr>
                      <a:r>
                        <a:rPr lang="en-US" sz="1400" b="1" u="none" kern="1200" dirty="0">
                          <a:solidFill>
                            <a:schemeClr val="tx1"/>
                          </a:solidFill>
                          <a:effectLst/>
                          <a:latin typeface="+mn-lt"/>
                          <a:ea typeface="+mn-ea"/>
                          <a:cs typeface="Times New Roman" panose="02020603050405020304" pitchFamily="18" charset="0"/>
                        </a:rPr>
                        <a:t>In submitting this Grant Application to the Implementing Agency, the Institution(s) and Applicants agree to participate in this IAF-ICP Programme, and undertake, on any grant award, to:</a:t>
                      </a:r>
                    </a:p>
                    <a:p>
                      <a:pPr>
                        <a:spcBef>
                          <a:spcPts val="0"/>
                        </a:spcBef>
                        <a:spcAft>
                          <a:spcPts val="0"/>
                        </a:spcAft>
                      </a:pPr>
                      <a:r>
                        <a:rPr lang="en-US" sz="1400" kern="1200" dirty="0">
                          <a:solidFill>
                            <a:schemeClr val="tx1"/>
                          </a:solidFill>
                          <a:effectLst/>
                          <a:latin typeface="+mn-lt"/>
                          <a:ea typeface="+mn-ea"/>
                          <a:cs typeface="+mn-cs"/>
                        </a:rPr>
                        <a:t> </a:t>
                      </a:r>
                      <a:endParaRPr lang="en-US" sz="1400" kern="1200" baseline="0" dirty="0">
                        <a:solidFill>
                          <a:schemeClr val="bg1">
                            <a:lumMod val="50000"/>
                          </a:schemeClr>
                        </a:solidFill>
                        <a:effectLst/>
                        <a:latin typeface="+mn-lt"/>
                        <a:ea typeface="+mn-ea"/>
                        <a:cs typeface="Times New Roman" panose="02020603050405020304" pitchFamily="18" charset="0"/>
                      </a:endParaRPr>
                    </a:p>
                    <a:p>
                      <a:pPr marL="285750" lvl="0" indent="-228600">
                        <a:spcBef>
                          <a:spcPts val="0"/>
                        </a:spcBef>
                        <a:spcAft>
                          <a:spcPts val="0"/>
                        </a:spcAft>
                        <a:buFont typeface="Arial" panose="020B0604020202020204" pitchFamily="34" charset="0"/>
                        <a:buChar char="•"/>
                      </a:pPr>
                      <a:r>
                        <a:rPr lang="en-US" sz="1400" kern="1200" baseline="0" dirty="0">
                          <a:solidFill>
                            <a:schemeClr val="bg1">
                              <a:lumMod val="50000"/>
                            </a:schemeClr>
                          </a:solidFill>
                          <a:effectLst/>
                          <a:latin typeface="+mn-lt"/>
                          <a:ea typeface="+mn-ea"/>
                          <a:cs typeface="Times New Roman" panose="02020603050405020304" pitchFamily="18" charset="0"/>
                        </a:rPr>
                        <a:t>Ensure all information is accurate to the best of their knowledge.</a:t>
                      </a:r>
                    </a:p>
                    <a:p>
                      <a:pPr marL="285750" lvl="0" indent="-228600" algn="l" defTabSz="914400" rtl="0" eaLnBrk="1" latinLnBrk="0" hangingPunct="1">
                        <a:spcBef>
                          <a:spcPts val="0"/>
                        </a:spcBef>
                        <a:spcAft>
                          <a:spcPts val="0"/>
                        </a:spcAft>
                        <a:buFont typeface="Arial" panose="020B0604020202020204" pitchFamily="34" charset="0"/>
                        <a:buChar char="•"/>
                      </a:pPr>
                      <a:r>
                        <a:rPr lang="en-US" sz="1400" kern="1200" baseline="0" dirty="0">
                          <a:solidFill>
                            <a:schemeClr val="bg1">
                              <a:lumMod val="50000"/>
                            </a:schemeClr>
                          </a:solidFill>
                          <a:effectLst/>
                          <a:latin typeface="+mn-lt"/>
                          <a:ea typeface="+mn-ea"/>
                          <a:cs typeface="Times New Roman" panose="02020603050405020304" pitchFamily="18" charset="0"/>
                        </a:rPr>
                        <a:t>Ensure that the proposal is original and the latest version, and that no similar versions or part(s) of this proposal with similar objectives, scope, deliverables, or outcomes have been or will be submitted to any other funding bodies or agencies</a:t>
                      </a:r>
                    </a:p>
                    <a:p>
                      <a:pPr marL="28575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baseline="0" dirty="0">
                          <a:solidFill>
                            <a:schemeClr val="bg1">
                              <a:lumMod val="50000"/>
                            </a:schemeClr>
                          </a:solidFill>
                          <a:effectLst/>
                          <a:latin typeface="+mn-lt"/>
                          <a:ea typeface="+mn-ea"/>
                          <a:cs typeface="Times New Roman" panose="02020603050405020304" pitchFamily="18" charset="0"/>
                        </a:rPr>
                        <a:t>Ensure that the budget requested is not supported by other research grants or institutional funding. Stern action will be taken against those who commit double dipping of funds from different grant sources, including (but not limited to) the suspension or termination of funding.</a:t>
                      </a:r>
                    </a:p>
                    <a:p>
                      <a:pPr marL="285750" lvl="0" indent="-228600">
                        <a:spcBef>
                          <a:spcPts val="0"/>
                        </a:spcBef>
                        <a:spcAft>
                          <a:spcPts val="0"/>
                        </a:spcAft>
                        <a:buFont typeface="Arial" panose="020B0604020202020204" pitchFamily="34" charset="0"/>
                        <a:buChar char="•"/>
                      </a:pPr>
                      <a:r>
                        <a:rPr lang="en-US" sz="1400" kern="1200" baseline="0" dirty="0">
                          <a:solidFill>
                            <a:schemeClr val="bg1">
                              <a:lumMod val="50000"/>
                            </a:schemeClr>
                          </a:solidFill>
                          <a:effectLst/>
                          <a:latin typeface="+mn-lt"/>
                          <a:ea typeface="+mn-ea"/>
                          <a:cs typeface="Times New Roman" panose="02020603050405020304" pitchFamily="18" charset="0"/>
                        </a:rPr>
                        <a:t>Ensure that the Institution(s) provides the necessary facilities to implement the IAF-ICP Programme and assumes financial and other management responsibilities for the duration of the Programme to be carried out at their institution. </a:t>
                      </a:r>
                    </a:p>
                    <a:p>
                      <a:pPr marL="285750" lvl="0" indent="-228600">
                        <a:spcBef>
                          <a:spcPts val="0"/>
                        </a:spcBef>
                        <a:spcAft>
                          <a:spcPts val="0"/>
                        </a:spcAft>
                        <a:buFont typeface="Arial" panose="020B0604020202020204" pitchFamily="34" charset="0"/>
                        <a:buChar char="•"/>
                      </a:pPr>
                      <a:r>
                        <a:rPr lang="en-US" sz="1400" kern="1200" baseline="0" dirty="0">
                          <a:solidFill>
                            <a:schemeClr val="bg1">
                              <a:lumMod val="50000"/>
                            </a:schemeClr>
                          </a:solidFill>
                          <a:effectLst/>
                          <a:latin typeface="+mn-lt"/>
                          <a:ea typeface="+mn-ea"/>
                          <a:cs typeface="Times New Roman" panose="02020603050405020304" pitchFamily="18" charset="0"/>
                        </a:rPr>
                        <a:t>Ensure that back-up funding for manpower, consumables, etc. is available for this IAF-ICP Programme and that the Applicants do not have any conflict of interest with the industry partners (company(s) and company executives) as listed in this proposal.</a:t>
                      </a:r>
                    </a:p>
                    <a:p>
                      <a:pPr marL="285750" lvl="0" indent="-228600">
                        <a:spcBef>
                          <a:spcPts val="0"/>
                        </a:spcBef>
                        <a:spcAft>
                          <a:spcPts val="0"/>
                        </a:spcAft>
                        <a:buFont typeface="Arial" panose="020B0604020202020204" pitchFamily="34" charset="0"/>
                        <a:buChar char="•"/>
                      </a:pPr>
                      <a:r>
                        <a:rPr lang="en-US" sz="1400" kern="1200" baseline="0" dirty="0">
                          <a:solidFill>
                            <a:schemeClr val="bg1">
                              <a:lumMod val="50000"/>
                            </a:schemeClr>
                          </a:solidFill>
                          <a:effectLst/>
                          <a:latin typeface="+mn-lt"/>
                          <a:ea typeface="+mn-ea"/>
                          <a:cs typeface="Times New Roman" panose="02020603050405020304" pitchFamily="18" charset="0"/>
                        </a:rPr>
                        <a:t>Hold primary responsibility for the responsible conduct of research, and shall abide and comply with the ethical, legal, and professional standards relevant to research, in accordance with the research integrity policy of the Host Institution.</a:t>
                      </a:r>
                    </a:p>
                    <a:p>
                      <a:pPr marL="285750" lvl="0" indent="-228600">
                        <a:spcBef>
                          <a:spcPts val="0"/>
                        </a:spcBef>
                        <a:spcAft>
                          <a:spcPts val="0"/>
                        </a:spcAft>
                        <a:buFont typeface="Arial" panose="020B0604020202020204" pitchFamily="34" charset="0"/>
                        <a:buChar char="•"/>
                      </a:pPr>
                      <a:r>
                        <a:rPr lang="en-US" sz="1400" b="1" kern="1200" baseline="0" dirty="0">
                          <a:solidFill>
                            <a:schemeClr val="tx1"/>
                          </a:solidFill>
                          <a:effectLst/>
                          <a:highlight>
                            <a:srgbClr val="FFFF00"/>
                          </a:highlight>
                          <a:latin typeface="+mn-lt"/>
                          <a:ea typeface="+mn-ea"/>
                          <a:cs typeface="Times New Roman" panose="02020603050405020304" pitchFamily="18" charset="0"/>
                        </a:rPr>
                        <a:t>Comply with the provisions of any relevant laws of the Republic of Singapore, statutes, regulations, by-laws, rules, guidelines, and requirements, applicable to it, as well as all applicable terms, conditions, policies, and procedures adopted by A*STAR as the same may be amended or varied from time to time.</a:t>
                      </a:r>
                    </a:p>
                    <a:p>
                      <a:pPr marL="285750" lvl="0" indent="-228600">
                        <a:spcBef>
                          <a:spcPts val="0"/>
                        </a:spcBef>
                        <a:spcAft>
                          <a:spcPts val="0"/>
                        </a:spcAft>
                        <a:buFont typeface="Arial" panose="020B0604020202020204" pitchFamily="34" charset="0"/>
                        <a:buChar char="•"/>
                      </a:pPr>
                      <a:endParaRPr lang="en-US" sz="1400" b="1" kern="1200" baseline="0" dirty="0">
                        <a:solidFill>
                          <a:schemeClr val="tx1"/>
                        </a:solidFill>
                        <a:effectLst/>
                        <a:highlight>
                          <a:srgbClr val="FFFF00"/>
                        </a:highlight>
                        <a:latin typeface="+mn-lt"/>
                        <a:ea typeface="+mn-ea"/>
                        <a:cs typeface="Times New Roman" panose="02020603050405020304" pitchFamily="18" charset="0"/>
                      </a:endParaRPr>
                    </a:p>
                  </a:txBody>
                  <a:tcPr marL="54071" marR="5407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4124672101"/>
                  </a:ext>
                </a:extLst>
              </a:tr>
              <a:tr h="1920240">
                <a:tc>
                  <a:txBody>
                    <a:bodyPr/>
                    <a:lstStyle/>
                    <a:p>
                      <a:pPr marL="57150" marR="0" lvl="0" indent="0" algn="l" defTabSz="914400" rtl="0" eaLnBrk="1" fontAlgn="auto" latinLnBrk="0" hangingPunct="1">
                        <a:lnSpc>
                          <a:spcPct val="100000"/>
                        </a:lnSpc>
                        <a:spcBef>
                          <a:spcPts val="0"/>
                        </a:spcBef>
                        <a:spcAft>
                          <a:spcPts val="0"/>
                        </a:spcAft>
                        <a:buClrTx/>
                        <a:buSzTx/>
                        <a:buFontTx/>
                        <a:buNone/>
                        <a:tabLst/>
                        <a:defRPr/>
                      </a:pPr>
                      <a:r>
                        <a:rPr lang="en-US" sz="1400" b="1" u="none" kern="1200" dirty="0">
                          <a:solidFill>
                            <a:schemeClr val="tx1"/>
                          </a:solidFill>
                          <a:effectLst/>
                          <a:latin typeface="+mn-lt"/>
                          <a:ea typeface="+mn-ea"/>
                          <a:cs typeface="Times New Roman" panose="02020603050405020304" pitchFamily="18" charset="0"/>
                        </a:rPr>
                        <a:t>The Applicants also declare that the following documents have been reviewed or submitted in this application:</a:t>
                      </a:r>
                    </a:p>
                    <a:p>
                      <a:pPr marL="342900" lvl="0" indent="-285750">
                        <a:spcBef>
                          <a:spcPts val="0"/>
                        </a:spcBef>
                        <a:spcAft>
                          <a:spcPts val="0"/>
                        </a:spcAft>
                        <a:buFont typeface="Wingdings" panose="05000000000000000000" pitchFamily="2" charset="2"/>
                        <a:buChar char="ü"/>
                      </a:pPr>
                      <a:endParaRPr lang="en-US" sz="1400" kern="1200" baseline="0" dirty="0">
                        <a:solidFill>
                          <a:schemeClr val="bg1">
                            <a:lumMod val="50000"/>
                          </a:schemeClr>
                        </a:solidFill>
                        <a:effectLst/>
                        <a:latin typeface="+mn-lt"/>
                        <a:ea typeface="+mn-ea"/>
                        <a:cs typeface="Times New Roman" panose="02020603050405020304" pitchFamily="18" charset="0"/>
                      </a:endParaRPr>
                    </a:p>
                    <a:p>
                      <a:pPr marL="342900" lvl="0" indent="-285750">
                        <a:spcBef>
                          <a:spcPts val="0"/>
                        </a:spcBef>
                        <a:spcAft>
                          <a:spcPts val="0"/>
                        </a:spcAft>
                        <a:buFont typeface="Arial" panose="020B0604020202020204" pitchFamily="34" charset="0"/>
                        <a:buChar char="•"/>
                      </a:pPr>
                      <a:r>
                        <a:rPr lang="en-US" sz="1400" kern="1200" baseline="0" dirty="0">
                          <a:solidFill>
                            <a:schemeClr val="bg1">
                              <a:lumMod val="50000"/>
                            </a:schemeClr>
                          </a:solidFill>
                          <a:effectLst/>
                          <a:latin typeface="+mn-lt"/>
                          <a:ea typeface="+mn-ea"/>
                          <a:cs typeface="Times New Roman" panose="02020603050405020304" pitchFamily="18" charset="0"/>
                        </a:rPr>
                        <a:t>Guidelines for Demonstrating Actualisation of Industry Contributions</a:t>
                      </a:r>
                    </a:p>
                    <a:p>
                      <a:pPr marL="342900" lvl="0" indent="-285750">
                        <a:spcBef>
                          <a:spcPts val="0"/>
                        </a:spcBef>
                        <a:spcAft>
                          <a:spcPts val="0"/>
                        </a:spcAft>
                        <a:buFont typeface="Arial" panose="020B0604020202020204" pitchFamily="34" charset="0"/>
                        <a:buChar char="•"/>
                      </a:pPr>
                      <a:r>
                        <a:rPr lang="en-US" sz="1400" kern="1200" baseline="0" dirty="0">
                          <a:solidFill>
                            <a:schemeClr val="bg1">
                              <a:lumMod val="50000"/>
                            </a:schemeClr>
                          </a:solidFill>
                          <a:effectLst/>
                          <a:latin typeface="+mn-lt"/>
                          <a:ea typeface="+mn-ea"/>
                          <a:cs typeface="Times New Roman" panose="02020603050405020304" pitchFamily="18" charset="0"/>
                        </a:rPr>
                        <a:t>A*STAR Terms &amp; Conditions 2020</a:t>
                      </a:r>
                    </a:p>
                    <a:p>
                      <a:pPr marL="342900" lvl="0" indent="-285750">
                        <a:spcBef>
                          <a:spcPts val="0"/>
                        </a:spcBef>
                        <a:spcAft>
                          <a:spcPts val="0"/>
                        </a:spcAft>
                        <a:buFont typeface="Arial" panose="020B0604020202020204" pitchFamily="34" charset="0"/>
                        <a:buChar char="•"/>
                      </a:pPr>
                      <a:r>
                        <a:rPr lang="en-US" sz="1400" kern="1200" baseline="0" dirty="0">
                          <a:solidFill>
                            <a:schemeClr val="bg1">
                              <a:lumMod val="50000"/>
                            </a:schemeClr>
                          </a:solidFill>
                          <a:effectLst/>
                          <a:latin typeface="+mn-lt"/>
                          <a:ea typeface="+mn-ea"/>
                          <a:cs typeface="Times New Roman" panose="02020603050405020304" pitchFamily="18" charset="0"/>
                        </a:rPr>
                        <a:t>A*STAR Guidelines 2020</a:t>
                      </a:r>
                    </a:p>
                    <a:p>
                      <a:pPr marL="34290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kern="1200" baseline="0" dirty="0">
                          <a:solidFill>
                            <a:schemeClr val="bg1">
                              <a:lumMod val="50000"/>
                            </a:schemeClr>
                          </a:solidFill>
                          <a:effectLst/>
                          <a:latin typeface="+mn-lt"/>
                          <a:ea typeface="+mn-ea"/>
                          <a:cs typeface="Times New Roman" panose="02020603050405020304" pitchFamily="18" charset="0"/>
                        </a:rPr>
                        <a:t>Letter of Intent</a:t>
                      </a:r>
                    </a:p>
                    <a:p>
                      <a:pPr marL="342900" lvl="0" indent="-285750">
                        <a:spcBef>
                          <a:spcPts val="0"/>
                        </a:spcBef>
                        <a:spcAft>
                          <a:spcPts val="0"/>
                        </a:spcAft>
                        <a:buFont typeface="Arial" panose="020B0604020202020204" pitchFamily="34" charset="0"/>
                        <a:buChar char="•"/>
                      </a:pPr>
                      <a:r>
                        <a:rPr lang="en-US" sz="1400" kern="1200" baseline="0" dirty="0">
                          <a:solidFill>
                            <a:schemeClr val="bg1">
                              <a:lumMod val="50000"/>
                            </a:schemeClr>
                          </a:solidFill>
                          <a:effectLst/>
                          <a:latin typeface="+mn-lt"/>
                          <a:ea typeface="+mn-ea"/>
                          <a:cs typeface="Times New Roman" panose="02020603050405020304" pitchFamily="18" charset="0"/>
                        </a:rPr>
                        <a:t>Supplementary </a:t>
                      </a:r>
                      <a:r>
                        <a:rPr lang="en-US" sz="1400" kern="1200" baseline="0">
                          <a:solidFill>
                            <a:schemeClr val="bg1">
                              <a:lumMod val="50000"/>
                            </a:schemeClr>
                          </a:solidFill>
                          <a:effectLst/>
                          <a:latin typeface="+mn-lt"/>
                          <a:ea typeface="+mn-ea"/>
                          <a:cs typeface="Times New Roman" panose="02020603050405020304" pitchFamily="18" charset="0"/>
                        </a:rPr>
                        <a:t>documents (e.g., </a:t>
                      </a:r>
                      <a:r>
                        <a:rPr lang="en-US" sz="1400" kern="1200" baseline="0" dirty="0">
                          <a:solidFill>
                            <a:schemeClr val="bg1">
                              <a:lumMod val="50000"/>
                            </a:schemeClr>
                          </a:solidFill>
                          <a:effectLst/>
                          <a:latin typeface="+mn-lt"/>
                          <a:ea typeface="+mn-ea"/>
                          <a:cs typeface="Times New Roman" panose="02020603050405020304" pitchFamily="18" charset="0"/>
                        </a:rPr>
                        <a:t>background on industry and technology, project plans and budgets) as deemed necessary</a:t>
                      </a:r>
                    </a:p>
                    <a:p>
                      <a:pPr marL="342900" lvl="0" indent="-285750">
                        <a:spcBef>
                          <a:spcPts val="0"/>
                        </a:spcBef>
                        <a:spcAft>
                          <a:spcPts val="0"/>
                        </a:spcAft>
                        <a:buFont typeface="Arial" panose="020B0604020202020204" pitchFamily="34" charset="0"/>
                        <a:buChar char="•"/>
                      </a:pPr>
                      <a:r>
                        <a:rPr lang="en-US" sz="1400" kern="1200" baseline="0" dirty="0">
                          <a:solidFill>
                            <a:schemeClr val="bg1">
                              <a:lumMod val="50000"/>
                            </a:schemeClr>
                          </a:solidFill>
                          <a:effectLst/>
                          <a:latin typeface="+mn-lt"/>
                          <a:ea typeface="+mn-ea"/>
                          <a:cs typeface="Times New Roman" panose="02020603050405020304" pitchFamily="18" charset="0"/>
                        </a:rPr>
                        <a:t>Emails documenting endorsement of each Institution’s Research Office and I&amp;E Office leadership</a:t>
                      </a:r>
                    </a:p>
                  </a:txBody>
                  <a:tcPr marL="54071" marR="54071" marT="0" marB="0">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2593540996"/>
                  </a:ext>
                </a:extLst>
              </a:tr>
            </a:tbl>
          </a:graphicData>
        </a:graphic>
      </p:graphicFrame>
      <p:sp>
        <p:nvSpPr>
          <p:cNvPr id="8" name="Rectangle 7"/>
          <p:cNvSpPr/>
          <p:nvPr/>
        </p:nvSpPr>
        <p:spPr>
          <a:xfrm>
            <a:off x="0" y="0"/>
            <a:ext cx="12192000" cy="430887"/>
          </a:xfrm>
          <a:prstGeom prst="rect">
            <a:avLst/>
          </a:prstGeom>
          <a:solidFill>
            <a:srgbClr val="002060"/>
          </a:solidFill>
        </p:spPr>
        <p:txBody>
          <a:bodyPr wrap="square">
            <a:spAutoFit/>
          </a:bodyPr>
          <a:lstStyle/>
          <a:p>
            <a:pPr algn="ctr"/>
            <a:r>
              <a:rPr lang="en-SG" sz="1100" b="1" i="1" dirty="0">
                <a:solidFill>
                  <a:srgbClr val="FFFFFF"/>
                </a:solidFill>
                <a:latin typeface="Calibri" panose="020F0502020204030204" pitchFamily="34" charset="0"/>
                <a:ea typeface="Calibri" panose="020F0502020204030204" pitchFamily="34" charset="0"/>
                <a:cs typeface="Times New Roman" panose="02020603050405020304" pitchFamily="18" charset="0"/>
              </a:rPr>
              <a:t>Please answer all questions below </a:t>
            </a:r>
            <a:r>
              <a:rPr lang="en-SG" sz="1100" b="1" i="1" u="sng" dirty="0">
                <a:solidFill>
                  <a:srgbClr val="FFFFFF"/>
                </a:solidFill>
                <a:latin typeface="Calibri" panose="020F0502020204030204" pitchFamily="34" charset="0"/>
                <a:ea typeface="Calibri" panose="020F0502020204030204" pitchFamily="34" charset="0"/>
                <a:cs typeface="Times New Roman" panose="02020603050405020304" pitchFamily="18" charset="0"/>
              </a:rPr>
              <a:t>directly</a:t>
            </a:r>
            <a:r>
              <a:rPr lang="en-SG" sz="1100" b="1" i="1" dirty="0">
                <a:solidFill>
                  <a:srgbClr val="FFFFFF"/>
                </a:solidFill>
                <a:latin typeface="Calibri" panose="020F0502020204030204" pitchFamily="34" charset="0"/>
                <a:ea typeface="Calibri" panose="020F0502020204030204" pitchFamily="34" charset="0"/>
                <a:cs typeface="Times New Roman" panose="02020603050405020304" pitchFamily="18" charset="0"/>
              </a:rPr>
              <a:t>, providing all necessary and pertinent information within the boxes that will be useful in assessment.</a:t>
            </a:r>
          </a:p>
          <a:p>
            <a:pPr algn="ctr"/>
            <a:r>
              <a:rPr lang="en-SG" sz="1100" b="1" i="1" dirty="0">
                <a:solidFill>
                  <a:schemeClr val="accent6"/>
                </a:solidFill>
                <a:latin typeface="Calibri" panose="020F0502020204030204" pitchFamily="34" charset="0"/>
                <a:ea typeface="Calibri" panose="020F0502020204030204" pitchFamily="34" charset="0"/>
                <a:cs typeface="Times New Roman" panose="02020603050405020304" pitchFamily="18" charset="0"/>
              </a:rPr>
              <a:t>Please do not delete or add any slides/sections for this submission. Font should be kept as Calibri size 14.</a:t>
            </a:r>
            <a:endParaRPr lang="en-SG" sz="1100" i="1" dirty="0">
              <a:solidFill>
                <a:schemeClr val="accent6"/>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Slide Number Placeholder 1">
            <a:extLst>
              <a:ext uri="{FF2B5EF4-FFF2-40B4-BE49-F238E27FC236}">
                <a16:creationId xmlns:a16="http://schemas.microsoft.com/office/drawing/2014/main" id="{2296404F-A56A-48FC-A32B-D068362D7708}"/>
              </a:ext>
            </a:extLst>
          </p:cNvPr>
          <p:cNvSpPr>
            <a:spLocks noGrp="1"/>
          </p:cNvSpPr>
          <p:nvPr>
            <p:ph type="sldNum" sz="quarter" idx="12"/>
          </p:nvPr>
        </p:nvSpPr>
        <p:spPr/>
        <p:txBody>
          <a:bodyPr/>
          <a:lstStyle/>
          <a:p>
            <a:fld id="{ADA03AF2-F585-4479-8A3F-D36D104B4D5E}" type="slidenum">
              <a:rPr lang="en-SG" smtClean="0"/>
              <a:t>8</a:t>
            </a:fld>
            <a:endParaRPr lang="en-SG"/>
          </a:p>
        </p:txBody>
      </p:sp>
      <p:sp>
        <p:nvSpPr>
          <p:cNvPr id="6" name="Footer Placeholder 2">
            <a:extLst>
              <a:ext uri="{FF2B5EF4-FFF2-40B4-BE49-F238E27FC236}">
                <a16:creationId xmlns:a16="http://schemas.microsoft.com/office/drawing/2014/main" id="{ABB5A99D-A9B0-46DF-841A-C3D151BFB5B5}"/>
              </a:ext>
            </a:extLst>
          </p:cNvPr>
          <p:cNvSpPr txBox="1">
            <a:spLocks/>
          </p:cNvSpPr>
          <p:nvPr/>
        </p:nvSpPr>
        <p:spPr>
          <a:xfrm>
            <a:off x="0" y="6418572"/>
            <a:ext cx="12191999" cy="240682"/>
          </a:xfrm>
          <a:prstGeom prst="rect">
            <a:avLst/>
          </a:prstGeom>
          <a:noFill/>
          <a:ln w="19050">
            <a:noFill/>
          </a:ln>
        </p:spPr>
        <p:txBody>
          <a:bodyPr vert="horz" lIns="91440" tIns="45720" rIns="91440" bIns="45720" rtlCol="0" anchor="ctr"/>
          <a:lstStyle>
            <a:defPPr>
              <a:defRPr lang="en-US"/>
            </a:defPPr>
            <a:lvl1pPr marL="0" algn="ctr" defTabSz="914400" rtl="0" eaLnBrk="1" latinLnBrk="0" hangingPunct="1">
              <a:defRPr lang="en-US" sz="1200" b="1" u="none" kern="1200">
                <a:solidFill>
                  <a:schemeClr val="tx1"/>
                </a:solidFill>
                <a:effectLst/>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228600" algn="ctr">
              <a:spcBef>
                <a:spcPts val="0"/>
              </a:spcBef>
              <a:spcAft>
                <a:spcPts val="0"/>
              </a:spcAft>
              <a:tabLst>
                <a:tab pos="2743200" algn="ctr"/>
                <a:tab pos="5486400" algn="r"/>
              </a:tabLst>
            </a:pPr>
            <a:r>
              <a:rPr lang="en-US" b="0" dirty="0">
                <a:effectLst/>
                <a:latin typeface="+mj-lt"/>
                <a:ea typeface="SimSun" panose="02010600030101010101" pitchFamily="2" charset="-122"/>
              </a:rPr>
              <a:t>Industry Alignment Fund – Industry Collaboration Projects LOI Template (March 2022)</a:t>
            </a:r>
          </a:p>
          <a:p>
            <a:pPr marL="0" marR="0" algn="ctr">
              <a:spcBef>
                <a:spcPts val="0"/>
              </a:spcBef>
              <a:spcAft>
                <a:spcPts val="0"/>
              </a:spcAft>
            </a:pPr>
            <a:r>
              <a:rPr lang="en-US" b="0" dirty="0">
                <a:effectLst/>
                <a:latin typeface="+mj-lt"/>
                <a:ea typeface="SimSun" panose="02010600030101010101" pitchFamily="2" charset="-122"/>
              </a:rPr>
              <a:t> OFFICIAL (CLOSED) / SENSITIVE HIGH (WHEN FILLED)</a:t>
            </a:r>
          </a:p>
        </p:txBody>
      </p:sp>
    </p:spTree>
    <p:extLst>
      <p:ext uri="{BB962C8B-B14F-4D97-AF65-F5344CB8AC3E}">
        <p14:creationId xmlns:p14="http://schemas.microsoft.com/office/powerpoint/2010/main" val="13731029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16402</TotalTime>
  <Words>1998</Words>
  <Application>Microsoft Office PowerPoint</Application>
  <PresentationFormat>Widescreen</PresentationFormat>
  <Paragraphs>182</Paragraphs>
  <Slides>8</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Times New Roman</vt:lpstr>
      <vt:lpstr>Wingdings</vt:lpstr>
      <vt:lpstr>Office Theme</vt:lpstr>
      <vt:lpstr>LETTER OF INTENT  Industry Alignment Fund – Industry Collaboration Projects (IAF–ICP)</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A*STAR IAF-ICP</dc:creator>
  <cp:lastModifiedBy>Yvette Lim</cp:lastModifiedBy>
  <cp:revision>49</cp:revision>
  <cp:lastPrinted>2019-05-03T02:28:31Z</cp:lastPrinted>
  <dcterms:created xsi:type="dcterms:W3CDTF">2016-05-26T14:23:25Z</dcterms:created>
  <dcterms:modified xsi:type="dcterms:W3CDTF">2022-07-05T11:08:15Z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4f288355-fb4c-44cd-b9ca-40cfc2aee5f8_Enabled">
    <vt:lpwstr>true</vt:lpwstr>
  </property>
  <property fmtid="{D5CDD505-2E9C-101B-9397-08002B2CF9AE}" pid="3" name="MSIP_Label_4f288355-fb4c-44cd-b9ca-40cfc2aee5f8_SetDate">
    <vt:lpwstr>2021-12-28T03:17:13Z</vt:lpwstr>
  </property>
  <property fmtid="{D5CDD505-2E9C-101B-9397-08002B2CF9AE}" pid="4" name="MSIP_Label_4f288355-fb4c-44cd-b9ca-40cfc2aee5f8_Method">
    <vt:lpwstr>Standard</vt:lpwstr>
  </property>
  <property fmtid="{D5CDD505-2E9C-101B-9397-08002B2CF9AE}" pid="5" name="MSIP_Label_4f288355-fb4c-44cd-b9ca-40cfc2aee5f8_Name">
    <vt:lpwstr>Non Sensitive_1</vt:lpwstr>
  </property>
  <property fmtid="{D5CDD505-2E9C-101B-9397-08002B2CF9AE}" pid="6" name="MSIP_Label_4f288355-fb4c-44cd-b9ca-40cfc2aee5f8_SiteId">
    <vt:lpwstr>0b11c524-9a1c-4e1b-84cb-6336aefc2243</vt:lpwstr>
  </property>
  <property fmtid="{D5CDD505-2E9C-101B-9397-08002B2CF9AE}" pid="7" name="MSIP_Label_4f288355-fb4c-44cd-b9ca-40cfc2aee5f8_ActionId">
    <vt:lpwstr>211220c7-87f6-44b4-ad71-8033320b85ed</vt:lpwstr>
  </property>
  <property fmtid="{D5CDD505-2E9C-101B-9397-08002B2CF9AE}" pid="8" name="MSIP_Label_4f288355-fb4c-44cd-b9ca-40cfc2aee5f8_ContentBits">
    <vt:lpwstr>0</vt:lpwstr>
  </property>
</Properties>
</file>