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9" r:id="rId5"/>
    <p:sldId id="260" r:id="rId6"/>
    <p:sldId id="261" r:id="rId7"/>
    <p:sldId id="468" r:id="rId8"/>
    <p:sldId id="469" r:id="rId9"/>
    <p:sldId id="471" r:id="rId10"/>
    <p:sldId id="473" r:id="rId11"/>
    <p:sldId id="472" r:id="rId12"/>
    <p:sldId id="262" r:id="rId13"/>
    <p:sldId id="4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03AE37-4D27-964A-993D-2774181A10A9}" name="Cindy Goh" initials="CG" userId="S::GOHMT@hq.a-star.edu.sg::e28b7351-1398-4779-a358-d50fabdd06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 Soo" initials="ES" lastIdx="3" clrIdx="0">
    <p:extLst>
      <p:ext uri="{19B8F6BF-5375-455C-9EA6-DF929625EA0E}">
        <p15:presenceInfo xmlns:p15="http://schemas.microsoft.com/office/powerpoint/2012/main" userId="S-1-5-21-4211029173-3255825636-1277964214-1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E2509-5CEC-4D85-AD2B-2918383EBE47}" v="29" dt="2024-10-09T08:29:59.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5" autoAdjust="0"/>
    <p:restoredTop sz="93792" autoAdjust="0"/>
  </p:normalViewPr>
  <p:slideViewPr>
    <p:cSldViewPr>
      <p:cViewPr>
        <p:scale>
          <a:sx n="75" d="100"/>
          <a:sy n="75" d="100"/>
        </p:scale>
        <p:origin x="510"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Goh" userId="e28b7351-1398-4779-a358-d50fabdd06c0" providerId="ADAL" clId="{EDEE2509-5CEC-4D85-AD2B-2918383EBE47}"/>
    <pc:docChg chg="undo custSel modSld">
      <pc:chgData name="Cindy Goh" userId="e28b7351-1398-4779-a358-d50fabdd06c0" providerId="ADAL" clId="{EDEE2509-5CEC-4D85-AD2B-2918383EBE47}" dt="2024-10-09T08:30:26.069" v="331" actId="1035"/>
      <pc:docMkLst>
        <pc:docMk/>
      </pc:docMkLst>
      <pc:sldChg chg="addSp modSp mod">
        <pc:chgData name="Cindy Goh" userId="e28b7351-1398-4779-a358-d50fabdd06c0" providerId="ADAL" clId="{EDEE2509-5CEC-4D85-AD2B-2918383EBE47}" dt="2024-10-09T08:30:26.069" v="331" actId="1035"/>
        <pc:sldMkLst>
          <pc:docMk/>
          <pc:sldMk cId="2890765232" sldId="259"/>
        </pc:sldMkLst>
        <pc:spChg chg="mod">
          <ac:chgData name="Cindy Goh" userId="e28b7351-1398-4779-a358-d50fabdd06c0" providerId="ADAL" clId="{EDEE2509-5CEC-4D85-AD2B-2918383EBE47}" dt="2024-10-09T08:30:26.069" v="331" actId="1035"/>
          <ac:spMkLst>
            <pc:docMk/>
            <pc:sldMk cId="2890765232" sldId="259"/>
            <ac:spMk id="5" creationId="{00000000-0000-0000-0000-000000000000}"/>
          </ac:spMkLst>
        </pc:spChg>
        <pc:spChg chg="mod">
          <ac:chgData name="Cindy Goh" userId="e28b7351-1398-4779-a358-d50fabdd06c0" providerId="ADAL" clId="{EDEE2509-5CEC-4D85-AD2B-2918383EBE47}" dt="2024-10-09T04:20:42.056" v="287" actId="1038"/>
          <ac:spMkLst>
            <pc:docMk/>
            <pc:sldMk cId="2890765232" sldId="259"/>
            <ac:spMk id="6" creationId="{5E052A8B-4A90-02C2-6733-B5FDF150D002}"/>
          </ac:spMkLst>
        </pc:spChg>
        <pc:spChg chg="mod">
          <ac:chgData name="Cindy Goh" userId="e28b7351-1398-4779-a358-d50fabdd06c0" providerId="ADAL" clId="{EDEE2509-5CEC-4D85-AD2B-2918383EBE47}" dt="2024-10-09T04:07:22.159" v="218" actId="1036"/>
          <ac:spMkLst>
            <pc:docMk/>
            <pc:sldMk cId="2890765232" sldId="259"/>
            <ac:spMk id="7" creationId="{29E29FF5-DBD5-3678-6334-8A48D528B2D5}"/>
          </ac:spMkLst>
        </pc:spChg>
        <pc:spChg chg="mod">
          <ac:chgData name="Cindy Goh" userId="e28b7351-1398-4779-a358-d50fabdd06c0" providerId="ADAL" clId="{EDEE2509-5CEC-4D85-AD2B-2918383EBE47}" dt="2024-10-09T04:20:47.092" v="311" actId="1038"/>
          <ac:spMkLst>
            <pc:docMk/>
            <pc:sldMk cId="2890765232" sldId="259"/>
            <ac:spMk id="9" creationId="{D0D3FA94-0A75-DCD9-CA3E-F74DC3D8DCBD}"/>
          </ac:spMkLst>
        </pc:spChg>
        <pc:spChg chg="mod">
          <ac:chgData name="Cindy Goh" userId="e28b7351-1398-4779-a358-d50fabdd06c0" providerId="ADAL" clId="{EDEE2509-5CEC-4D85-AD2B-2918383EBE47}" dt="2024-10-09T04:07:22.159" v="218" actId="1036"/>
          <ac:spMkLst>
            <pc:docMk/>
            <pc:sldMk cId="2890765232" sldId="259"/>
            <ac:spMk id="10" creationId="{558843EF-B4DC-ED07-F351-46DEFE782459}"/>
          </ac:spMkLst>
        </pc:spChg>
        <pc:spChg chg="mod">
          <ac:chgData name="Cindy Goh" userId="e28b7351-1398-4779-a358-d50fabdd06c0" providerId="ADAL" clId="{EDEE2509-5CEC-4D85-AD2B-2918383EBE47}" dt="2024-10-09T04:07:22.159" v="218" actId="1036"/>
          <ac:spMkLst>
            <pc:docMk/>
            <pc:sldMk cId="2890765232" sldId="259"/>
            <ac:spMk id="11" creationId="{AEB8012C-2A0D-6446-36AD-9DD1151B313E}"/>
          </ac:spMkLst>
        </pc:spChg>
        <pc:spChg chg="mod">
          <ac:chgData name="Cindy Goh" userId="e28b7351-1398-4779-a358-d50fabdd06c0" providerId="ADAL" clId="{EDEE2509-5CEC-4D85-AD2B-2918383EBE47}" dt="2024-10-09T04:07:22.159" v="218" actId="1036"/>
          <ac:spMkLst>
            <pc:docMk/>
            <pc:sldMk cId="2890765232" sldId="259"/>
            <ac:spMk id="12" creationId="{CC5AA242-C1A8-BD53-CF43-CC2FF85A296E}"/>
          </ac:spMkLst>
        </pc:spChg>
        <pc:spChg chg="add mod">
          <ac:chgData name="Cindy Goh" userId="e28b7351-1398-4779-a358-d50fabdd06c0" providerId="ADAL" clId="{EDEE2509-5CEC-4D85-AD2B-2918383EBE47}" dt="2024-10-09T04:11:52.263" v="244" actId="571"/>
          <ac:spMkLst>
            <pc:docMk/>
            <pc:sldMk cId="2890765232" sldId="259"/>
            <ac:spMk id="14" creationId="{874DA6C8-5138-2822-24E4-FA64D80344EF}"/>
          </ac:spMkLst>
        </pc:spChg>
        <pc:graphicFrameChg chg="mod modGraphic">
          <ac:chgData name="Cindy Goh" userId="e28b7351-1398-4779-a358-d50fabdd06c0" providerId="ADAL" clId="{EDEE2509-5CEC-4D85-AD2B-2918383EBE47}" dt="2024-10-09T08:30:22.611" v="326" actId="1076"/>
          <ac:graphicFrameMkLst>
            <pc:docMk/>
            <pc:sldMk cId="2890765232" sldId="259"/>
            <ac:graphicFrameMk id="4" creationId="{00000000-0000-0000-0000-000000000000}"/>
          </ac:graphicFrameMkLst>
        </pc:graphicFrameChg>
        <pc:graphicFrameChg chg="add mod">
          <ac:chgData name="Cindy Goh" userId="e28b7351-1398-4779-a358-d50fabdd06c0" providerId="ADAL" clId="{EDEE2509-5CEC-4D85-AD2B-2918383EBE47}" dt="2024-10-09T04:03:24.363" v="46" actId="571"/>
          <ac:graphicFrameMkLst>
            <pc:docMk/>
            <pc:sldMk cId="2890765232" sldId="259"/>
            <ac:graphicFrameMk id="13" creationId="{E6F26617-18D7-4136-A525-29A6F6F413D5}"/>
          </ac:graphicFrameMkLst>
        </pc:graphicFrameChg>
        <pc:graphicFrameChg chg="add mod">
          <ac:chgData name="Cindy Goh" userId="e28b7351-1398-4779-a358-d50fabdd06c0" providerId="ADAL" clId="{EDEE2509-5CEC-4D85-AD2B-2918383EBE47}" dt="2024-10-09T04:12:01.289" v="246" actId="571"/>
          <ac:graphicFrameMkLst>
            <pc:docMk/>
            <pc:sldMk cId="2890765232" sldId="259"/>
            <ac:graphicFrameMk id="15" creationId="{8F6D658E-2437-5C75-7F29-50BCD4006E3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8B269-65B9-4FAE-81B3-C98B3BB7273F}" type="datetimeFigureOut">
              <a:rPr lang="en-SG" smtClean="0"/>
              <a:t>9/10/2024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103D0-6AAF-4A9C-AFA3-B2FB85889377}" type="slidenum">
              <a:rPr lang="en-SG" smtClean="0"/>
              <a:t>‹#›</a:t>
            </a:fld>
            <a:endParaRPr lang="en-SG"/>
          </a:p>
        </p:txBody>
      </p:sp>
    </p:spTree>
    <p:extLst>
      <p:ext uri="{BB962C8B-B14F-4D97-AF65-F5344CB8AC3E}">
        <p14:creationId xmlns:p14="http://schemas.microsoft.com/office/powerpoint/2010/main" val="33578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a:t>
            </a:r>
          </a:p>
        </p:txBody>
      </p:sp>
      <p:sp>
        <p:nvSpPr>
          <p:cNvPr id="4" name="Slide Number Placeholder 3"/>
          <p:cNvSpPr>
            <a:spLocks noGrp="1"/>
          </p:cNvSpPr>
          <p:nvPr>
            <p:ph type="sldNum" sz="quarter" idx="5"/>
          </p:nvPr>
        </p:nvSpPr>
        <p:spPr/>
        <p:txBody>
          <a:bodyPr/>
          <a:lstStyle/>
          <a:p>
            <a:fld id="{A6AE423D-0B8E-479B-BD8E-453FB371F1F3}" type="slidenum">
              <a:rPr lang="en-GB" smtClean="0"/>
              <a:pPr/>
              <a:t>10</a:t>
            </a:fld>
            <a:endParaRPr lang="en-GB" dirty="0"/>
          </a:p>
        </p:txBody>
      </p:sp>
    </p:spTree>
    <p:extLst>
      <p:ext uri="{BB962C8B-B14F-4D97-AF65-F5344CB8AC3E}">
        <p14:creationId xmlns:p14="http://schemas.microsoft.com/office/powerpoint/2010/main" val="258373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4" y="822476"/>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575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1552220" cy="369332"/>
          </a:xfrm>
          <a:prstGeom prst="rect">
            <a:avLst/>
          </a:prstGeom>
        </p:spPr>
        <p:txBody>
          <a:bodyPr wrap="none">
            <a:spAutoFit/>
          </a:bodyPr>
          <a:lstStyle/>
          <a:p>
            <a:pPr algn="l"/>
            <a:r>
              <a:rPr lang="en-US" sz="18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6" y="3782579"/>
            <a:ext cx="1095172" cy="219291"/>
          </a:xfrm>
          <a:prstGeom prst="rect">
            <a:avLst/>
          </a:prstGeom>
        </p:spPr>
        <p:txBody>
          <a:bodyPr wrap="none">
            <a:spAutoFit/>
          </a:bodyPr>
          <a:lstStyle/>
          <a:p>
            <a:pPr algn="l"/>
            <a:r>
              <a:rPr lang="en-US" sz="825"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3"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6" y="543946"/>
            <a:ext cx="2304255" cy="727460"/>
          </a:xfrm>
          <a:prstGeom prst="rect">
            <a:avLst/>
          </a:prstGeom>
        </p:spPr>
      </p:pic>
    </p:spTree>
    <p:extLst>
      <p:ext uri="{BB962C8B-B14F-4D97-AF65-F5344CB8AC3E}">
        <p14:creationId xmlns:p14="http://schemas.microsoft.com/office/powerpoint/2010/main" val="419706085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F25546FD-3777-4A69-A2B0-3ADF4B3E454E}" type="datetimeFigureOut">
              <a:rPr lang="en-SG" smtClean="0">
                <a:solidFill>
                  <a:prstClr val="black">
                    <a:tint val="75000"/>
                  </a:prstClr>
                </a:solidFill>
              </a:rPr>
              <a:pPr/>
              <a:t>9/10/2024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28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F25546FD-3777-4A69-A2B0-3ADF4B3E454E}" type="datetimeFigureOut">
              <a:rPr lang="en-SG" smtClean="0">
                <a:solidFill>
                  <a:prstClr val="black">
                    <a:tint val="75000"/>
                  </a:prstClr>
                </a:solidFill>
              </a:rPr>
              <a:pPr/>
              <a:t>9/10/2024</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425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4664"/>
            <a:ext cx="10972800" cy="864000"/>
          </a:xfrm>
        </p:spPr>
        <p:txBody>
          <a:bodyPr>
            <a:normAutofit/>
          </a:bodyPr>
          <a:lstStyle>
            <a:lvl1pPr algn="l">
              <a:defRPr sz="2100" baseline="0">
                <a:solidFill>
                  <a:srgbClr val="1E00AA"/>
                </a:solidFill>
                <a:latin typeface="Arial" panose="020B0604020202020204" pitchFamily="34" charset="0"/>
                <a:cs typeface="Arial" panose="020B0604020202020204" pitchFamily="34" charset="0"/>
              </a:defRPr>
            </a:lvl1pPr>
          </a:lstStyle>
          <a:p>
            <a:r>
              <a:rPr lang="en-US" dirty="0"/>
              <a:t>Content in Arial bold </a:t>
            </a:r>
            <a:r>
              <a:rPr lang="en-US"/>
              <a:t>size 28, </a:t>
            </a:r>
            <a:r>
              <a:rPr lang="en-US" dirty="0"/>
              <a:t>left aligned</a:t>
            </a:r>
            <a:endParaRPr lang="en-GB" dirty="0"/>
          </a:p>
        </p:txBody>
      </p:sp>
      <p:pic>
        <p:nvPicPr>
          <p:cNvPr id="11"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4509120"/>
            <a:ext cx="1609855" cy="12554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9405" y="1337707"/>
            <a:ext cx="1609855" cy="1255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1871133" y="1988841"/>
            <a:ext cx="6705600" cy="365760"/>
          </a:xfrm>
        </p:spPr>
        <p:txBody>
          <a:bodyPr>
            <a:normAutofit/>
          </a:bodyPr>
          <a:lstStyle>
            <a:lvl1pPr marL="0" indent="0">
              <a:buNone/>
              <a:defRPr sz="1350" b="1" baseline="0">
                <a:solidFill>
                  <a:srgbClr val="000FA5"/>
                </a:solidFill>
              </a:defRPr>
            </a:lvl1pPr>
          </a:lstStyle>
          <a:p>
            <a:pPr lvl="0"/>
            <a:r>
              <a:rPr lang="en-US"/>
              <a:t>Section One Header</a:t>
            </a:r>
          </a:p>
        </p:txBody>
      </p:sp>
      <p:sp>
        <p:nvSpPr>
          <p:cNvPr id="8" name="Text Placeholder 7"/>
          <p:cNvSpPr>
            <a:spLocks noGrp="1"/>
          </p:cNvSpPr>
          <p:nvPr>
            <p:ph type="body" sz="quarter" idx="14" hasCustomPrompt="1"/>
          </p:nvPr>
        </p:nvSpPr>
        <p:spPr>
          <a:xfrm>
            <a:off x="1871133" y="2649612"/>
            <a:ext cx="6705600" cy="365760"/>
          </a:xfrm>
        </p:spPr>
        <p:txBody>
          <a:bodyPr>
            <a:normAutofit/>
          </a:bodyPr>
          <a:lstStyle>
            <a:lvl1pPr marL="0" indent="0">
              <a:buNone/>
              <a:defRPr sz="1350" b="1" baseline="0">
                <a:solidFill>
                  <a:srgbClr val="000FA5"/>
                </a:solidFill>
              </a:defRPr>
            </a:lvl1pPr>
          </a:lstStyle>
          <a:p>
            <a:pPr lvl="0"/>
            <a:r>
              <a:rPr lang="en-US"/>
              <a:t>Section Two Header</a:t>
            </a:r>
          </a:p>
        </p:txBody>
      </p:sp>
      <p:sp>
        <p:nvSpPr>
          <p:cNvPr id="10" name="Text Placeholder 9"/>
          <p:cNvSpPr>
            <a:spLocks noGrp="1"/>
          </p:cNvSpPr>
          <p:nvPr>
            <p:ph type="body" sz="quarter" idx="15" hasCustomPrompt="1"/>
          </p:nvPr>
        </p:nvSpPr>
        <p:spPr>
          <a:xfrm>
            <a:off x="1871133" y="3325872"/>
            <a:ext cx="6705600" cy="365760"/>
          </a:xfrm>
        </p:spPr>
        <p:txBody>
          <a:bodyPr>
            <a:normAutofit/>
          </a:bodyPr>
          <a:lstStyle>
            <a:lvl1pPr marL="0" indent="0">
              <a:buNone/>
              <a:defRPr sz="1350" b="1" baseline="0">
                <a:solidFill>
                  <a:srgbClr val="000FA5"/>
                </a:solidFill>
              </a:defRPr>
            </a:lvl1pPr>
          </a:lstStyle>
          <a:p>
            <a:pPr lvl="0"/>
            <a:r>
              <a:rPr lang="en-US"/>
              <a:t>Section Three Header</a:t>
            </a:r>
          </a:p>
        </p:txBody>
      </p:sp>
      <p:sp>
        <p:nvSpPr>
          <p:cNvPr id="14" name="Text Placeholder 13"/>
          <p:cNvSpPr>
            <a:spLocks noGrp="1"/>
          </p:cNvSpPr>
          <p:nvPr>
            <p:ph type="body" sz="quarter" idx="16" hasCustomPrompt="1"/>
          </p:nvPr>
        </p:nvSpPr>
        <p:spPr>
          <a:xfrm>
            <a:off x="1871133" y="3992364"/>
            <a:ext cx="6705600" cy="365760"/>
          </a:xfrm>
        </p:spPr>
        <p:txBody>
          <a:bodyPr>
            <a:noAutofit/>
          </a:bodyPr>
          <a:lstStyle>
            <a:lvl1pPr marL="0" indent="0">
              <a:buNone/>
              <a:defRPr sz="1350" b="1" baseline="0">
                <a:solidFill>
                  <a:srgbClr val="000FA5"/>
                </a:solidFill>
              </a:defRPr>
            </a:lvl1pPr>
          </a:lstStyle>
          <a:p>
            <a:pPr lvl="0"/>
            <a:r>
              <a:rPr lang="en-US"/>
              <a:t>Section Four Header</a:t>
            </a:r>
          </a:p>
        </p:txBody>
      </p:sp>
      <p:sp>
        <p:nvSpPr>
          <p:cNvPr id="16" name="Text Placeholder 15"/>
          <p:cNvSpPr>
            <a:spLocks noGrp="1"/>
          </p:cNvSpPr>
          <p:nvPr>
            <p:ph type="body" sz="quarter" idx="17" hasCustomPrompt="1"/>
          </p:nvPr>
        </p:nvSpPr>
        <p:spPr>
          <a:xfrm>
            <a:off x="8976784" y="1988840"/>
            <a:ext cx="975360" cy="365760"/>
          </a:xfrm>
        </p:spPr>
        <p:txBody>
          <a:bodyPr>
            <a:noAutofit/>
          </a:bodyPr>
          <a:lstStyle>
            <a:lvl1pPr marL="0" indent="0">
              <a:buNone/>
              <a:defRPr sz="1350" b="1">
                <a:solidFill>
                  <a:srgbClr val="000FA5"/>
                </a:solidFill>
              </a:defRPr>
            </a:lvl1pPr>
          </a:lstStyle>
          <a:p>
            <a:pPr lvl="0"/>
            <a:r>
              <a:rPr lang="en-US"/>
              <a:t>Page</a:t>
            </a:r>
          </a:p>
        </p:txBody>
      </p:sp>
      <p:sp>
        <p:nvSpPr>
          <p:cNvPr id="18" name="Text Placeholder 17"/>
          <p:cNvSpPr>
            <a:spLocks noGrp="1"/>
          </p:cNvSpPr>
          <p:nvPr>
            <p:ph type="body" sz="quarter" idx="18" hasCustomPrompt="1"/>
          </p:nvPr>
        </p:nvSpPr>
        <p:spPr>
          <a:xfrm>
            <a:off x="8976784" y="2649612"/>
            <a:ext cx="975360" cy="365760"/>
          </a:xfrm>
        </p:spPr>
        <p:txBody>
          <a:bodyPr>
            <a:noAutofit/>
          </a:bodyPr>
          <a:lstStyle>
            <a:lvl1pPr marL="0" indent="0">
              <a:buNone/>
              <a:defRPr sz="1350" b="1">
                <a:solidFill>
                  <a:srgbClr val="000FA5"/>
                </a:solidFill>
              </a:defRPr>
            </a:lvl1pPr>
          </a:lstStyle>
          <a:p>
            <a:pPr lvl="0"/>
            <a:r>
              <a:rPr lang="en-US"/>
              <a:t>Page</a:t>
            </a:r>
          </a:p>
        </p:txBody>
      </p:sp>
      <p:sp>
        <p:nvSpPr>
          <p:cNvPr id="20" name="Text Placeholder 19"/>
          <p:cNvSpPr>
            <a:spLocks noGrp="1"/>
          </p:cNvSpPr>
          <p:nvPr>
            <p:ph type="body" sz="quarter" idx="19" hasCustomPrompt="1"/>
          </p:nvPr>
        </p:nvSpPr>
        <p:spPr>
          <a:xfrm>
            <a:off x="8976784" y="3325872"/>
            <a:ext cx="975360" cy="365760"/>
          </a:xfrm>
        </p:spPr>
        <p:txBody>
          <a:bodyPr>
            <a:noAutofit/>
          </a:bodyPr>
          <a:lstStyle>
            <a:lvl1pPr marL="0" indent="0">
              <a:buNone/>
              <a:defRPr sz="1350" b="1" i="0">
                <a:solidFill>
                  <a:srgbClr val="000FA5"/>
                </a:solidFill>
              </a:defRPr>
            </a:lvl1pPr>
          </a:lstStyle>
          <a:p>
            <a:pPr lvl="0"/>
            <a:r>
              <a:rPr lang="en-US"/>
              <a:t>Page</a:t>
            </a:r>
          </a:p>
        </p:txBody>
      </p:sp>
      <p:sp>
        <p:nvSpPr>
          <p:cNvPr id="22" name="Text Placeholder 21"/>
          <p:cNvSpPr>
            <a:spLocks noGrp="1"/>
          </p:cNvSpPr>
          <p:nvPr>
            <p:ph type="body" sz="quarter" idx="20" hasCustomPrompt="1"/>
          </p:nvPr>
        </p:nvSpPr>
        <p:spPr>
          <a:xfrm>
            <a:off x="8976784" y="3992364"/>
            <a:ext cx="975360" cy="365760"/>
          </a:xfrm>
        </p:spPr>
        <p:txBody>
          <a:bodyPr>
            <a:noAutofit/>
          </a:bodyPr>
          <a:lstStyle>
            <a:lvl1pPr marL="0" indent="0">
              <a:buNone/>
              <a:defRPr sz="1350" b="1">
                <a:solidFill>
                  <a:srgbClr val="000FA5"/>
                </a:solidFill>
              </a:defRPr>
            </a:lvl1pPr>
          </a:lstStyle>
          <a:p>
            <a:pPr lvl="0"/>
            <a:r>
              <a:rPr lang="en-US"/>
              <a:t>Page</a:t>
            </a:r>
          </a:p>
        </p:txBody>
      </p:sp>
      <p:sp>
        <p:nvSpPr>
          <p:cNvPr id="27" name="Text Placeholder 26"/>
          <p:cNvSpPr>
            <a:spLocks noGrp="1"/>
          </p:cNvSpPr>
          <p:nvPr>
            <p:ph type="body" sz="quarter" idx="21" hasCustomPrompt="1"/>
          </p:nvPr>
        </p:nvSpPr>
        <p:spPr>
          <a:xfrm>
            <a:off x="1871133" y="4632325"/>
            <a:ext cx="6705600" cy="365760"/>
          </a:xfrm>
        </p:spPr>
        <p:txBody>
          <a:bodyPr>
            <a:noAutofit/>
          </a:bodyPr>
          <a:lstStyle>
            <a:lvl1pPr marL="0" indent="0">
              <a:buNone/>
              <a:defRPr sz="1350" b="1" baseline="0">
                <a:solidFill>
                  <a:srgbClr val="000FA5"/>
                </a:solidFill>
              </a:defRPr>
            </a:lvl1pPr>
          </a:lstStyle>
          <a:p>
            <a:pPr lvl="0"/>
            <a:r>
              <a:rPr lang="en-US"/>
              <a:t>Section Five Header</a:t>
            </a:r>
          </a:p>
        </p:txBody>
      </p:sp>
      <p:sp>
        <p:nvSpPr>
          <p:cNvPr id="29" name="Text Placeholder 28"/>
          <p:cNvSpPr>
            <a:spLocks noGrp="1"/>
          </p:cNvSpPr>
          <p:nvPr>
            <p:ph type="body" sz="quarter" idx="22" hasCustomPrompt="1"/>
          </p:nvPr>
        </p:nvSpPr>
        <p:spPr>
          <a:xfrm>
            <a:off x="8976784" y="4627736"/>
            <a:ext cx="975360" cy="365760"/>
          </a:xfrm>
        </p:spPr>
        <p:txBody>
          <a:bodyPr>
            <a:normAutofit/>
          </a:bodyPr>
          <a:lstStyle>
            <a:lvl1pPr marL="0" indent="0">
              <a:buNone/>
              <a:defRPr sz="1350" b="1">
                <a:solidFill>
                  <a:srgbClr val="000FA5"/>
                </a:solidFill>
              </a:defRPr>
            </a:lvl1pPr>
          </a:lstStyle>
          <a:p>
            <a:pPr lvl="0"/>
            <a:r>
              <a:rPr lang="en-US"/>
              <a:t>Page</a:t>
            </a:r>
          </a:p>
        </p:txBody>
      </p:sp>
    </p:spTree>
    <p:extLst>
      <p:ext uri="{BB962C8B-B14F-4D97-AF65-F5344CB8AC3E}">
        <p14:creationId xmlns:p14="http://schemas.microsoft.com/office/powerpoint/2010/main" val="25142545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667" y="115200"/>
            <a:ext cx="10972800" cy="864000"/>
          </a:xfrm>
        </p:spPr>
        <p:txBody>
          <a:bodyPr lIns="91440"/>
          <a:lstStyle>
            <a:lvl1pPr algn="l">
              <a:defRPr baseline="0">
                <a:latin typeface="Arial" panose="020B0604020202020204" pitchFamily="34" charset="0"/>
                <a:cs typeface="Arial" panose="020B0604020202020204" pitchFamily="34" charset="0"/>
              </a:defRPr>
            </a:lvl1pPr>
          </a:lstStyle>
          <a:p>
            <a:r>
              <a:rPr lang="en-US" dirty="0"/>
              <a:t>Title in Arial bold size 25, left aligned</a:t>
            </a:r>
            <a:endParaRPr lang="en-GB" dirty="0"/>
          </a:p>
        </p:txBody>
      </p:sp>
      <p:sp>
        <p:nvSpPr>
          <p:cNvPr id="3" name="Content Placeholder 2"/>
          <p:cNvSpPr>
            <a:spLocks noGrp="1"/>
          </p:cNvSpPr>
          <p:nvPr>
            <p:ph idx="1"/>
          </p:nvPr>
        </p:nvSpPr>
        <p:spPr>
          <a:xfrm>
            <a:off x="613708" y="1124744"/>
            <a:ext cx="10972800" cy="4612438"/>
          </a:xfrm>
        </p:spPr>
        <p:txBody>
          <a:bodyPr lIns="9144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51196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24415" y="1560202"/>
            <a:ext cx="5486400" cy="274320"/>
          </a:xfrm>
        </p:spPr>
        <p:txBody>
          <a:bodyPr/>
          <a:lstStyle>
            <a:lvl1pPr marL="0" indent="0">
              <a:buNone/>
              <a:defRPr sz="1050" baseline="0"/>
            </a:lvl1pPr>
          </a:lstStyle>
          <a:p>
            <a:pPr lvl="0"/>
            <a:r>
              <a:rPr lang="en-US"/>
              <a:t>Research Institute</a:t>
            </a:r>
          </a:p>
        </p:txBody>
      </p:sp>
      <p:sp>
        <p:nvSpPr>
          <p:cNvPr id="7" name="Text Placeholder 10"/>
          <p:cNvSpPr>
            <a:spLocks noGrp="1"/>
          </p:cNvSpPr>
          <p:nvPr>
            <p:ph type="body" sz="quarter" idx="14" hasCustomPrompt="1"/>
          </p:nvPr>
        </p:nvSpPr>
        <p:spPr>
          <a:xfrm>
            <a:off x="624415" y="1851668"/>
            <a:ext cx="5486400" cy="274320"/>
          </a:xfrm>
        </p:spPr>
        <p:txBody>
          <a:bodyPr/>
          <a:lstStyle>
            <a:lvl1pPr marL="0" indent="0">
              <a:buNone/>
              <a:defRPr sz="1050"/>
            </a:lvl1pPr>
          </a:lstStyle>
          <a:p>
            <a:pPr lvl="0"/>
            <a:r>
              <a:rPr lang="en-US"/>
              <a:t>Designation</a:t>
            </a:r>
          </a:p>
        </p:txBody>
      </p:sp>
      <p:sp>
        <p:nvSpPr>
          <p:cNvPr id="8" name="Text Placeholder 12"/>
          <p:cNvSpPr>
            <a:spLocks noGrp="1"/>
          </p:cNvSpPr>
          <p:nvPr>
            <p:ph type="body" sz="quarter" idx="15" hasCustomPrompt="1"/>
          </p:nvPr>
        </p:nvSpPr>
        <p:spPr>
          <a:xfrm>
            <a:off x="624415" y="2143134"/>
            <a:ext cx="5486400" cy="274320"/>
          </a:xfrm>
        </p:spPr>
        <p:txBody>
          <a:bodyPr/>
          <a:lstStyle>
            <a:lvl1pPr marL="0" indent="0">
              <a:buNone/>
              <a:defRPr sz="1050"/>
            </a:lvl1pPr>
          </a:lstStyle>
          <a:p>
            <a:pPr lvl="0"/>
            <a:r>
              <a:rPr lang="en-US"/>
              <a:t>Tel:</a:t>
            </a:r>
          </a:p>
        </p:txBody>
      </p:sp>
      <p:sp>
        <p:nvSpPr>
          <p:cNvPr id="9" name="Text Placeholder 14"/>
          <p:cNvSpPr>
            <a:spLocks noGrp="1"/>
          </p:cNvSpPr>
          <p:nvPr>
            <p:ph type="body" sz="quarter" idx="16" hasCustomPrompt="1"/>
          </p:nvPr>
        </p:nvSpPr>
        <p:spPr>
          <a:xfrm>
            <a:off x="624415" y="2434600"/>
            <a:ext cx="5486400" cy="274320"/>
          </a:xfrm>
        </p:spPr>
        <p:txBody>
          <a:bodyPr/>
          <a:lstStyle>
            <a:lvl1pPr marL="0" indent="0">
              <a:buNone/>
              <a:defRPr sz="1050"/>
            </a:lvl1pPr>
          </a:lstStyle>
          <a:p>
            <a:pPr lvl="0"/>
            <a:r>
              <a:rPr lang="en-US"/>
              <a:t>Email:</a:t>
            </a:r>
          </a:p>
        </p:txBody>
      </p:sp>
      <p:sp>
        <p:nvSpPr>
          <p:cNvPr id="10" name="Text Placeholder 10"/>
          <p:cNvSpPr>
            <a:spLocks noGrp="1"/>
          </p:cNvSpPr>
          <p:nvPr>
            <p:ph type="body" sz="quarter" idx="25" hasCustomPrompt="1"/>
          </p:nvPr>
        </p:nvSpPr>
        <p:spPr>
          <a:xfrm>
            <a:off x="624415" y="1268736"/>
            <a:ext cx="5486400" cy="274320"/>
          </a:xfrm>
        </p:spPr>
        <p:txBody>
          <a:bodyPr/>
          <a:lstStyle>
            <a:lvl1pPr marL="0" indent="0">
              <a:buNone/>
              <a:defRPr sz="1050" b="1" baseline="0"/>
            </a:lvl1pPr>
          </a:lstStyle>
          <a:p>
            <a:pPr lvl="0"/>
            <a:r>
              <a:rPr lang="en-US"/>
              <a:t>Name</a:t>
            </a:r>
          </a:p>
        </p:txBody>
      </p:sp>
      <p:sp>
        <p:nvSpPr>
          <p:cNvPr id="11" name="Text Placeholder 8"/>
          <p:cNvSpPr>
            <a:spLocks noGrp="1"/>
          </p:cNvSpPr>
          <p:nvPr>
            <p:ph type="body" sz="quarter" idx="26" hasCustomPrompt="1"/>
          </p:nvPr>
        </p:nvSpPr>
        <p:spPr>
          <a:xfrm>
            <a:off x="623392" y="3288418"/>
            <a:ext cx="5486400" cy="274320"/>
          </a:xfrm>
        </p:spPr>
        <p:txBody>
          <a:bodyPr/>
          <a:lstStyle>
            <a:lvl1pPr marL="0" indent="0">
              <a:buNone/>
              <a:defRPr sz="1050" baseline="0"/>
            </a:lvl1pPr>
          </a:lstStyle>
          <a:p>
            <a:pPr lvl="0"/>
            <a:r>
              <a:rPr lang="en-US"/>
              <a:t>Research Institute</a:t>
            </a:r>
          </a:p>
        </p:txBody>
      </p:sp>
      <p:sp>
        <p:nvSpPr>
          <p:cNvPr id="12" name="Text Placeholder 10"/>
          <p:cNvSpPr>
            <a:spLocks noGrp="1"/>
          </p:cNvSpPr>
          <p:nvPr>
            <p:ph type="body" sz="quarter" idx="27" hasCustomPrompt="1"/>
          </p:nvPr>
        </p:nvSpPr>
        <p:spPr>
          <a:xfrm>
            <a:off x="623392" y="3579884"/>
            <a:ext cx="5486400" cy="274320"/>
          </a:xfrm>
        </p:spPr>
        <p:txBody>
          <a:bodyPr/>
          <a:lstStyle>
            <a:lvl1pPr marL="0" indent="0">
              <a:buNone/>
              <a:defRPr sz="1050"/>
            </a:lvl1pPr>
          </a:lstStyle>
          <a:p>
            <a:pPr lvl="0"/>
            <a:r>
              <a:rPr lang="en-US"/>
              <a:t>Designation</a:t>
            </a:r>
          </a:p>
        </p:txBody>
      </p:sp>
      <p:sp>
        <p:nvSpPr>
          <p:cNvPr id="13" name="Text Placeholder 12"/>
          <p:cNvSpPr>
            <a:spLocks noGrp="1"/>
          </p:cNvSpPr>
          <p:nvPr>
            <p:ph type="body" sz="quarter" idx="28" hasCustomPrompt="1"/>
          </p:nvPr>
        </p:nvSpPr>
        <p:spPr>
          <a:xfrm>
            <a:off x="623392" y="3871350"/>
            <a:ext cx="5486400" cy="274320"/>
          </a:xfrm>
        </p:spPr>
        <p:txBody>
          <a:bodyPr/>
          <a:lstStyle>
            <a:lvl1pPr marL="0" indent="0">
              <a:buNone/>
              <a:defRPr sz="1050"/>
            </a:lvl1pPr>
          </a:lstStyle>
          <a:p>
            <a:pPr lvl="0"/>
            <a:r>
              <a:rPr lang="en-US"/>
              <a:t>Tel:</a:t>
            </a:r>
          </a:p>
        </p:txBody>
      </p:sp>
      <p:sp>
        <p:nvSpPr>
          <p:cNvPr id="14" name="Text Placeholder 14"/>
          <p:cNvSpPr>
            <a:spLocks noGrp="1"/>
          </p:cNvSpPr>
          <p:nvPr>
            <p:ph type="body" sz="quarter" idx="29" hasCustomPrompt="1"/>
          </p:nvPr>
        </p:nvSpPr>
        <p:spPr>
          <a:xfrm>
            <a:off x="623392" y="4162816"/>
            <a:ext cx="5486400" cy="274320"/>
          </a:xfrm>
        </p:spPr>
        <p:txBody>
          <a:bodyPr/>
          <a:lstStyle>
            <a:lvl1pPr marL="0" indent="0">
              <a:buNone/>
              <a:defRPr sz="1050"/>
            </a:lvl1pPr>
          </a:lstStyle>
          <a:p>
            <a:pPr lvl="0"/>
            <a:r>
              <a:rPr lang="en-US"/>
              <a:t>Email:</a:t>
            </a:r>
          </a:p>
        </p:txBody>
      </p:sp>
      <p:sp>
        <p:nvSpPr>
          <p:cNvPr id="15" name="Text Placeholder 10"/>
          <p:cNvSpPr>
            <a:spLocks noGrp="1"/>
          </p:cNvSpPr>
          <p:nvPr>
            <p:ph type="body" sz="quarter" idx="30" hasCustomPrompt="1"/>
          </p:nvPr>
        </p:nvSpPr>
        <p:spPr>
          <a:xfrm>
            <a:off x="623392" y="2996952"/>
            <a:ext cx="5486400" cy="274320"/>
          </a:xfrm>
        </p:spPr>
        <p:txBody>
          <a:bodyPr/>
          <a:lstStyle>
            <a:lvl1pPr marL="0" indent="0">
              <a:buNone/>
              <a:defRPr sz="1050" b="1" baseline="0"/>
            </a:lvl1pPr>
          </a:lstStyle>
          <a:p>
            <a:pPr lvl="0"/>
            <a:r>
              <a:rPr lang="en-US"/>
              <a:t>Name</a:t>
            </a:r>
          </a:p>
        </p:txBody>
      </p:sp>
      <p:sp>
        <p:nvSpPr>
          <p:cNvPr id="16" name="Text Placeholder 39"/>
          <p:cNvSpPr>
            <a:spLocks noGrp="1"/>
          </p:cNvSpPr>
          <p:nvPr>
            <p:ph type="body" sz="quarter" idx="31" hasCustomPrompt="1"/>
          </p:nvPr>
        </p:nvSpPr>
        <p:spPr>
          <a:xfrm>
            <a:off x="6288021" y="1268761"/>
            <a:ext cx="3657600" cy="1371600"/>
          </a:xfrm>
        </p:spPr>
        <p:txBody>
          <a:bodyPr>
            <a:normAutofit/>
          </a:bodyPr>
          <a:lstStyle>
            <a:lvl1pPr marL="0" indent="0">
              <a:buNone/>
              <a:defRPr sz="900" baseline="0"/>
            </a:lvl1pPr>
          </a:lstStyle>
          <a:p>
            <a:pPr lvl="0"/>
            <a:r>
              <a:rPr lang="en-US"/>
              <a:t>Insert Research Institute logo here </a:t>
            </a:r>
          </a:p>
        </p:txBody>
      </p:sp>
      <p:sp>
        <p:nvSpPr>
          <p:cNvPr id="17" name="Text Placeholder 39"/>
          <p:cNvSpPr>
            <a:spLocks noGrp="1"/>
          </p:cNvSpPr>
          <p:nvPr>
            <p:ph type="body" sz="quarter" idx="32" hasCustomPrompt="1"/>
          </p:nvPr>
        </p:nvSpPr>
        <p:spPr>
          <a:xfrm>
            <a:off x="6288021" y="2996952"/>
            <a:ext cx="3657600" cy="1371600"/>
          </a:xfrm>
        </p:spPr>
        <p:txBody>
          <a:bodyPr>
            <a:normAutofit/>
          </a:bodyPr>
          <a:lstStyle>
            <a:lvl1pPr marL="0" indent="0">
              <a:buNone/>
              <a:defRPr sz="900" baseline="0"/>
            </a:lvl1pPr>
          </a:lstStyle>
          <a:p>
            <a:pPr lvl="0"/>
            <a:r>
              <a:rPr lang="en-US"/>
              <a:t>Insert Research Institute logo here </a:t>
            </a:r>
          </a:p>
        </p:txBody>
      </p:sp>
      <p:sp>
        <p:nvSpPr>
          <p:cNvPr id="18" name="Rectangle 17"/>
          <p:cNvSpPr/>
          <p:nvPr userDrawn="1"/>
        </p:nvSpPr>
        <p:spPr>
          <a:xfrm>
            <a:off x="518285" y="404666"/>
            <a:ext cx="1426994" cy="380873"/>
          </a:xfrm>
          <a:prstGeom prst="rect">
            <a:avLst/>
          </a:prstGeom>
        </p:spPr>
        <p:txBody>
          <a:bodyPr wrap="none">
            <a:spAutoFit/>
          </a:bodyPr>
          <a:lstStyle/>
          <a:p>
            <a:r>
              <a:rPr lang="en-US" sz="1875" b="1">
                <a:solidFill>
                  <a:srgbClr val="1E00AA"/>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6894200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08730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940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3"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29135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2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2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2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2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2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2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51"/>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4206057398"/>
      </p:ext>
    </p:extLst>
  </p:cSld>
  <p:clrMapOvr>
    <a:masterClrMapping/>
  </p:clrMapOvr>
  <p:transition spd="slow">
    <p:push dir="u"/>
  </p:transition>
  <p:extLst>
    <p:ext uri="{DCECCB84-F9BA-43D5-87BE-67443E8EF086}">
      <p15:sldGuideLst xmlns:p15="http://schemas.microsoft.com/office/powerpoint/2012/main">
        <p15:guide id="2" pos="6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2"/>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1849788978"/>
      </p:ext>
    </p:extLst>
  </p:cSld>
  <p:clrMapOvr>
    <a:masterClrMapping/>
  </p:clrMapOvr>
  <p:transition spd="slow">
    <p:push dir="u"/>
  </p:transition>
  <p:extLst>
    <p:ext uri="{DCECCB84-F9BA-43D5-87BE-67443E8EF086}">
      <p15:sldGuideLst xmlns:p15="http://schemas.microsoft.com/office/powerpoint/2012/main">
        <p15:guide id="2" pos="69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hasCustomPrompt="1"/>
          </p:nvPr>
        </p:nvSpPr>
        <p:spPr>
          <a:xfrm>
            <a:off x="431372" y="452672"/>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2" y="1508787"/>
            <a:ext cx="11329259"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23197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1"/>
            <a:ext cx="7323600" cy="415498"/>
          </a:xfrm>
        </p:spPr>
        <p:txBody>
          <a:bodyPr wrap="square" anchor="t">
            <a:spAutoFit/>
          </a:bodyPr>
          <a:lstStyle>
            <a:lvl1pPr algn="l">
              <a:defRPr sz="21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18903073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125"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125"/>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125"/>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125"/>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125"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125"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125"/>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125"/>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125"/>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125" b="1" baseline="0"/>
            </a:lvl1pPr>
          </a:lstStyle>
          <a:p>
            <a:pPr lvl="0"/>
            <a:r>
              <a:rPr lang="en-US" dirty="0"/>
              <a:t>Name</a:t>
            </a:r>
          </a:p>
        </p:txBody>
      </p:sp>
      <p:sp>
        <p:nvSpPr>
          <p:cNvPr id="16" name="Text Placeholder 39"/>
          <p:cNvSpPr>
            <a:spLocks noGrp="1"/>
          </p:cNvSpPr>
          <p:nvPr>
            <p:ph type="body" sz="quarter" idx="31" hasCustomPrompt="1"/>
          </p:nvPr>
        </p:nvSpPr>
        <p:spPr>
          <a:xfrm>
            <a:off x="7056107" y="1407329"/>
            <a:ext cx="3657600" cy="1541621"/>
          </a:xfrm>
        </p:spPr>
        <p:txBody>
          <a:bodyPr anchor="ctr">
            <a:normAutofit/>
          </a:bodyPr>
          <a:lstStyle>
            <a:lvl1pPr marL="0" indent="0" algn="ctr">
              <a:buNone/>
              <a:defRPr sz="1125"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5"/>
            <a:ext cx="3657600" cy="1541623"/>
          </a:xfrm>
        </p:spPr>
        <p:txBody>
          <a:bodyPr anchor="ctr">
            <a:normAutofit/>
          </a:bodyPr>
          <a:lstStyle>
            <a:lvl1pPr marL="0" indent="0" algn="ctr">
              <a:buNone/>
              <a:defRPr sz="1125" baseline="0"/>
            </a:lvl1pPr>
          </a:lstStyle>
          <a:p>
            <a:pPr lvl="0"/>
            <a:r>
              <a:rPr lang="en-US" dirty="0"/>
              <a:t>Insert Research Institute logo here </a:t>
            </a:r>
          </a:p>
        </p:txBody>
      </p:sp>
      <p:sp>
        <p:nvSpPr>
          <p:cNvPr id="18" name="Rectangle 17"/>
          <p:cNvSpPr/>
          <p:nvPr userDrawn="1"/>
        </p:nvSpPr>
        <p:spPr>
          <a:xfrm>
            <a:off x="1295468" y="444622"/>
            <a:ext cx="1465466" cy="380873"/>
          </a:xfrm>
          <a:prstGeom prst="rect">
            <a:avLst/>
          </a:prstGeom>
        </p:spPr>
        <p:txBody>
          <a:bodyPr wrap="none">
            <a:spAutoFit/>
          </a:bodyPr>
          <a:lstStyle/>
          <a:p>
            <a:pPr algn="l"/>
            <a:r>
              <a:rPr lang="en-US" sz="1875"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206964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2"/>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3"/>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525" smtClean="0">
                <a:latin typeface="Arial" panose="020B0604020202020204" pitchFamily="34" charset="0"/>
                <a:cs typeface="Arial" panose="020B0604020202020204" pitchFamily="34" charset="0"/>
              </a:rPr>
              <a:pPr/>
              <a:t>‹#›</a:t>
            </a:fld>
            <a:endParaRPr lang="en-US" sz="525"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130228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8" r:id="rId15"/>
  </p:sldLayoutIdLst>
  <p:transition spd="slow">
    <p:push dir="u"/>
  </p:transition>
  <p:hf hdr="0" ftr="0" dt="0"/>
  <p:txStyles>
    <p:titleStyle>
      <a:lvl1pPr algn="l" defTabSz="685800" rtl="0" eaLnBrk="1" latinLnBrk="0" hangingPunct="1">
        <a:spcBef>
          <a:spcPct val="0"/>
        </a:spcBef>
        <a:buNone/>
        <a:defRPr sz="1500" b="1" kern="1200" baseline="0">
          <a:solidFill>
            <a:srgbClr val="003087"/>
          </a:solidFill>
          <a:latin typeface="Open Sans"/>
          <a:ea typeface="+mj-ea"/>
          <a:cs typeface="Open Sans"/>
        </a:defRPr>
      </a:lvl1pPr>
    </p:titleStyle>
    <p:body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72008"/>
            <a:ext cx="8784976" cy="548680"/>
          </a:xfrm>
        </p:spPr>
        <p:txBody>
          <a:bodyPr anchor="t">
            <a:noAutofit/>
          </a:bodyPr>
          <a:lstStyle/>
          <a:p>
            <a:pPr algn="l"/>
            <a:r>
              <a:rPr lang="en-SG" sz="1600" dirty="0">
                <a:solidFill>
                  <a:srgbClr val="000000"/>
                </a:solidFill>
                <a:latin typeface="Arial" panose="020B0604020202020204" pitchFamily="34" charset="0"/>
                <a:cs typeface="Arial" panose="020B0604020202020204" pitchFamily="34" charset="0"/>
              </a:rPr>
              <a:t>INDUSTRY ALIGNMENT FUND – PRE-POSITIONING PROGRAMME </a:t>
            </a:r>
            <a:br>
              <a:rPr lang="en-SG" sz="1600" dirty="0">
                <a:solidFill>
                  <a:srgbClr val="000000"/>
                </a:solidFill>
                <a:latin typeface="Arial" panose="020B0604020202020204" pitchFamily="34" charset="0"/>
                <a:cs typeface="Arial" panose="020B0604020202020204" pitchFamily="34" charset="0"/>
              </a:rPr>
            </a:br>
            <a:r>
              <a:rPr lang="en-SG" sz="1600" dirty="0">
                <a:solidFill>
                  <a:srgbClr val="000000"/>
                </a:solidFill>
                <a:latin typeface="Arial" panose="020B0604020202020204" pitchFamily="34" charset="0"/>
                <a:cs typeface="Arial" panose="020B0604020202020204" pitchFamily="34" charset="0"/>
              </a:rPr>
              <a:t>LETTER OF INTENT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0975520"/>
              </p:ext>
            </p:extLst>
          </p:nvPr>
        </p:nvGraphicFramePr>
        <p:xfrm>
          <a:off x="911424" y="522104"/>
          <a:ext cx="11233248" cy="5605046"/>
        </p:xfrm>
        <a:graphic>
          <a:graphicData uri="http://schemas.openxmlformats.org/drawingml/2006/table">
            <a:tbl>
              <a:tblPr firstRow="1" bandRow="1">
                <a:tableStyleId>{5C22544A-7EE6-4342-B048-85BDC9FD1C3A}</a:tableStyleId>
              </a:tblPr>
              <a:tblGrid>
                <a:gridCol w="1716192">
                  <a:extLst>
                    <a:ext uri="{9D8B030D-6E8A-4147-A177-3AD203B41FA5}">
                      <a16:colId xmlns:a16="http://schemas.microsoft.com/office/drawing/2014/main" val="20000"/>
                    </a:ext>
                  </a:extLst>
                </a:gridCol>
                <a:gridCol w="2100232">
                  <a:extLst>
                    <a:ext uri="{9D8B030D-6E8A-4147-A177-3AD203B41FA5}">
                      <a16:colId xmlns:a16="http://schemas.microsoft.com/office/drawing/2014/main" val="20001"/>
                    </a:ext>
                  </a:extLst>
                </a:gridCol>
                <a:gridCol w="2070242">
                  <a:extLst>
                    <a:ext uri="{9D8B030D-6E8A-4147-A177-3AD203B41FA5}">
                      <a16:colId xmlns:a16="http://schemas.microsoft.com/office/drawing/2014/main" val="3017889657"/>
                    </a:ext>
                  </a:extLst>
                </a:gridCol>
                <a:gridCol w="1836192">
                  <a:extLst>
                    <a:ext uri="{9D8B030D-6E8A-4147-A177-3AD203B41FA5}">
                      <a16:colId xmlns:a16="http://schemas.microsoft.com/office/drawing/2014/main" val="3086690197"/>
                    </a:ext>
                  </a:extLst>
                </a:gridCol>
                <a:gridCol w="3510390">
                  <a:extLst>
                    <a:ext uri="{9D8B030D-6E8A-4147-A177-3AD203B41FA5}">
                      <a16:colId xmlns:a16="http://schemas.microsoft.com/office/drawing/2014/main" val="20003"/>
                    </a:ext>
                  </a:extLst>
                </a:gridCol>
              </a:tblGrid>
              <a:tr h="268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Project Title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48289">
                <a:tc>
                  <a:txBody>
                    <a:bodyPr/>
                    <a:lstStyle/>
                    <a:p>
                      <a:r>
                        <a:rPr lang="en-GB" sz="1200" b="1" dirty="0">
                          <a:solidFill>
                            <a:sysClr val="windowText" lastClr="000000"/>
                          </a:solidFill>
                          <a:latin typeface="Arial" panose="020B0604020202020204" pitchFamily="34" charset="0"/>
                          <a:cs typeface="Arial" panose="020B0604020202020204" pitchFamily="34" charset="0"/>
                        </a:rPr>
                        <a:t>Lead PI(s) / Host</a:t>
                      </a:r>
                      <a:r>
                        <a:rPr lang="en-GB" sz="1200" b="1" baseline="0" dirty="0">
                          <a:solidFill>
                            <a:sysClr val="windowText" lastClr="000000"/>
                          </a:solidFill>
                          <a:latin typeface="Arial" panose="020B0604020202020204" pitchFamily="34" charset="0"/>
                          <a:cs typeface="Arial" panose="020B0604020202020204" pitchFamily="34" charset="0"/>
                        </a:rPr>
                        <a:t> Institution (HI)</a:t>
                      </a:r>
                      <a:endParaRPr lang="en-GB" sz="1200" b="1"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SG" sz="1000" b="0" dirty="0">
                          <a:solidFill>
                            <a:schemeClr val="bg1">
                              <a:lumMod val="50000"/>
                            </a:schemeClr>
                          </a:solidFill>
                          <a:latin typeface="Arial" panose="020B0604020202020204" pitchFamily="34" charset="0"/>
                          <a:cs typeface="Arial" panose="020B0604020202020204" pitchFamily="34" charset="0"/>
                        </a:rPr>
                        <a:t> </a:t>
                      </a:r>
                      <a:endParaRPr lang="en-US" sz="1000" b="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Lead PI(s)</a:t>
                      </a: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200" b="1" dirty="0">
                          <a:solidFill>
                            <a:schemeClr val="tx1"/>
                          </a:solidFill>
                          <a:latin typeface="Arial" panose="020B0604020202020204" pitchFamily="34" charset="0"/>
                          <a:cs typeface="Arial" panose="020B0604020202020204" pitchFamily="34" charset="0"/>
                        </a:rPr>
                        <a:t>Team PI(s) / Co-I(s) / </a:t>
                      </a:r>
                      <a:r>
                        <a:rPr lang="en-US" sz="1200" b="1" baseline="0" dirty="0">
                          <a:solidFill>
                            <a:schemeClr val="tx1"/>
                          </a:solidFill>
                          <a:latin typeface="Arial" panose="020B0604020202020204" pitchFamily="34" charset="0"/>
                          <a:cs typeface="Arial" panose="020B0604020202020204" pitchFamily="34" charset="0"/>
                        </a:rPr>
                        <a:t>Collaborator(s)</a:t>
                      </a:r>
                      <a:endParaRPr lang="en-SG"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Team PI(s) / Co-I(s) / Collaborator(s),</a:t>
                      </a:r>
                      <a:r>
                        <a:rPr lang="en-SG" sz="1000" baseline="0" dirty="0">
                          <a:solidFill>
                            <a:schemeClr val="bg1">
                              <a:lumMod val="50000"/>
                            </a:schemeClr>
                          </a:solidFill>
                          <a:latin typeface="Arial" panose="020B0604020202020204" pitchFamily="34" charset="0"/>
                          <a:cs typeface="Arial" panose="020B0604020202020204" pitchFamily="34" charset="0"/>
                        </a:rPr>
                        <a:t> if any</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268974">
                <a:tc>
                  <a:txBody>
                    <a:bodyPr/>
                    <a:lstStyle/>
                    <a:p>
                      <a:r>
                        <a:rPr lang="en-GB" sz="1200" b="1" dirty="0">
                          <a:solidFill>
                            <a:sysClr val="windowText" lastClr="000000"/>
                          </a:solidFill>
                          <a:latin typeface="Arial" panose="020B0604020202020204" pitchFamily="34" charset="0"/>
                          <a:cs typeface="Arial" panose="020B0604020202020204" pitchFamily="34" charset="0"/>
                        </a:rPr>
                        <a:t>Duration of Project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GB" sz="1000" b="0" dirty="0">
                          <a:solidFill>
                            <a:schemeClr val="bg1">
                              <a:lumMod val="50000"/>
                            </a:schemeClr>
                          </a:solidFill>
                          <a:latin typeface="Arial" panose="020B0604020202020204" pitchFamily="34" charset="0"/>
                          <a:cs typeface="Arial" panose="020B0604020202020204" pitchFamily="34" charset="0"/>
                        </a:rPr>
                        <a:t> </a:t>
                      </a:r>
                      <a:r>
                        <a:rPr lang="en-GB" sz="1000" b="0" baseline="0" dirty="0">
                          <a:solidFill>
                            <a:schemeClr val="bg1">
                              <a:lumMod val="50000"/>
                            </a:schemeClr>
                          </a:solidFill>
                          <a:latin typeface="Arial" panose="020B0604020202020204" pitchFamily="34" charset="0"/>
                          <a:cs typeface="Arial" panose="020B0604020202020204" pitchFamily="34" charset="0"/>
                        </a:rPr>
                        <a:t>    </a:t>
                      </a:r>
                      <a:r>
                        <a:rPr lang="en-GB" sz="1000" b="0" dirty="0">
                          <a:solidFill>
                            <a:schemeClr val="bg1">
                              <a:lumMod val="50000"/>
                            </a:schemeClr>
                          </a:solidFill>
                          <a:latin typeface="Arial" panose="020B0604020202020204" pitchFamily="34" charset="0"/>
                          <a:cs typeface="Arial" panose="020B0604020202020204" pitchFamily="34" charset="0"/>
                        </a:rPr>
                        <a:t>  months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r>
                        <a:rPr lang="en-SG" sz="1200" b="1" dirty="0">
                          <a:solidFill>
                            <a:schemeClr val="tx1"/>
                          </a:solidFill>
                          <a:latin typeface="Arial" panose="020B0604020202020204" pitchFamily="34" charset="0"/>
                          <a:cs typeface="Arial" panose="020B0604020202020204" pitchFamily="34" charset="0"/>
                        </a:rPr>
                        <a:t>Proposed IAF-PP Funding </a:t>
                      </a:r>
                    </a:p>
                    <a:p>
                      <a:r>
                        <a:rPr lang="en-SG" sz="1200" b="1" dirty="0">
                          <a:solidFill>
                            <a:schemeClr val="tx1"/>
                          </a:solidFill>
                          <a:latin typeface="Arial" panose="020B0604020202020204" pitchFamily="34" charset="0"/>
                          <a:cs typeface="Arial" panose="020B0604020202020204" pitchFamily="34" charset="0"/>
                        </a:rPr>
                        <a:t>(direct costs only)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rowSpan="2">
                  <a:txBody>
                    <a:bodyPr/>
                    <a:lstStyle/>
                    <a:p>
                      <a:r>
                        <a:rPr lang="en-US" sz="1000" dirty="0">
                          <a:solidFill>
                            <a:schemeClr val="bg1">
                              <a:lumMod val="50000"/>
                            </a:schemeClr>
                          </a:solidFill>
                          <a:latin typeface="Arial" panose="020B0604020202020204" pitchFamily="34" charset="0"/>
                          <a:cs typeface="Arial" panose="020B0604020202020204" pitchFamily="34" charset="0"/>
                        </a:rPr>
                        <a:t>S$</a:t>
                      </a:r>
                    </a:p>
                    <a:p>
                      <a:r>
                        <a:rPr lang="en-US" sz="1000" dirty="0">
                          <a:solidFill>
                            <a:schemeClr val="bg1">
                              <a:lumMod val="50000"/>
                            </a:schemeClr>
                          </a:solidFill>
                          <a:latin typeface="Arial" panose="020B0604020202020204" pitchFamily="34" charset="0"/>
                          <a:cs typeface="Arial" panose="020B0604020202020204" pitchFamily="34" charset="0"/>
                        </a:rPr>
                        <a:t>Proposals requesting for ≥$10M (incl. overheads) must set up a Scientific Advisory Board (SAB) and provide a list of proposed SAB members and their credentials</a:t>
                      </a:r>
                      <a:r>
                        <a:rPr lang="en-US" sz="1000" kern="1200" dirty="0">
                          <a:solidFill>
                            <a:schemeClr val="bg1">
                              <a:lumMod val="50000"/>
                            </a:schemeClr>
                          </a:solidFill>
                          <a:latin typeface="Arial" panose="020B0604020202020204" pitchFamily="34" charset="0"/>
                          <a:ea typeface="+mn-ea"/>
                          <a:cs typeface="Arial" panose="020B0604020202020204" pitchFamily="34" charset="0"/>
                        </a:rPr>
                        <a:t>. Please refer to the Terms of Reference for SAB on slide 4.</a:t>
                      </a:r>
                      <a:endParaRPr lang="en-SG" sz="1000" kern="1200" dirty="0">
                        <a:solidFill>
                          <a:schemeClr val="bg1">
                            <a:lumMod val="5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882815">
                <a:tc>
                  <a:txBody>
                    <a:bodyPr/>
                    <a:lstStyle/>
                    <a:p>
                      <a:r>
                        <a:rPr lang="en-GB" sz="1200" b="1" dirty="0">
                          <a:solidFill>
                            <a:schemeClr val="tx1"/>
                          </a:solidFill>
                          <a:latin typeface="Arial" panose="020B0604020202020204" pitchFamily="34" charset="0"/>
                          <a:cs typeface="Arial" panose="020B0604020202020204" pitchFamily="34" charset="0"/>
                        </a:rPr>
                        <a:t>HHP Sector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GB" sz="1000" kern="1200" dirty="0">
                          <a:solidFill>
                            <a:schemeClr val="bg1">
                              <a:lumMod val="50000"/>
                            </a:schemeClr>
                          </a:solidFill>
                          <a:latin typeface="Arial" panose="020B0604020202020204" pitchFamily="34" charset="0"/>
                          <a:ea typeface="+mn-ea"/>
                          <a:cs typeface="Arial" panose="020B0604020202020204" pitchFamily="34" charset="0"/>
                        </a:rPr>
                        <a:t>Please select </a:t>
                      </a:r>
                      <a:r>
                        <a:rPr lang="en-GB" sz="1000" b="1" u="sng" kern="1200" dirty="0">
                          <a:solidFill>
                            <a:schemeClr val="bg1">
                              <a:lumMod val="50000"/>
                            </a:schemeClr>
                          </a:solidFill>
                          <a:latin typeface="Arial" panose="020B0604020202020204" pitchFamily="34" charset="0"/>
                          <a:ea typeface="+mn-ea"/>
                          <a:cs typeface="Arial" panose="020B0604020202020204" pitchFamily="34" charset="0"/>
                        </a:rPr>
                        <a:t>one</a:t>
                      </a:r>
                      <a:r>
                        <a:rPr lang="en-GB" sz="1000" kern="1200" dirty="0">
                          <a:solidFill>
                            <a:schemeClr val="bg1">
                              <a:lumMod val="50000"/>
                            </a:schemeClr>
                          </a:solidFill>
                          <a:latin typeface="Arial" panose="020B0604020202020204" pitchFamily="34" charset="0"/>
                          <a:ea typeface="+mn-ea"/>
                          <a:cs typeface="Arial" panose="020B0604020202020204" pitchFamily="34" charset="0"/>
                        </a:rPr>
                        <a:t> of the following sectors:</a:t>
                      </a:r>
                      <a:endParaRPr lang="en-GB" sz="1000" strike="sngStrike" kern="1200" dirty="0">
                        <a:solidFill>
                          <a:srgbClr val="FF0000"/>
                        </a:solidFill>
                        <a:latin typeface="Arial" panose="020B0604020202020204" pitchFamily="34" charset="0"/>
                        <a:ea typeface="+mn-ea"/>
                        <a:cs typeface="Arial" panose="020B0604020202020204" pitchFamily="34" charset="0"/>
                      </a:endParaRP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Cell &amp; Gene Therapy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Cell &amp; Gene Therapy – Predictive AI platforms</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Consumer Care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Diagnostics</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Drug Delivery</a:t>
                      </a:r>
                    </a:p>
                    <a:p>
                      <a:pPr marL="171450" indent="-171450">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Drug Discovery &amp; Development</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Drug Discovery – Predictive AI platforms</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Food &amp; Nutrition</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Medical Technology</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Pharm Bio – Immunotherapy</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Pharm Bio – New Therapeutic Modalities</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Precision Medicine </a:t>
                      </a:r>
                    </a:p>
                    <a:p>
                      <a:pPr marL="171450" indent="-171450" algn="l" defTabSz="685800" rtl="0" eaLnBrk="1" latinLnBrk="0" hangingPunct="1">
                        <a:buFontTx/>
                        <a:buChar char="-"/>
                      </a:pPr>
                      <a:r>
                        <a:rPr lang="en-GB" sz="1000" b="0" kern="1200" dirty="0">
                          <a:solidFill>
                            <a:schemeClr val="bg1">
                              <a:lumMod val="50000"/>
                            </a:schemeClr>
                          </a:solidFill>
                          <a:latin typeface="Arial" panose="020B0604020202020204" pitchFamily="34" charset="0"/>
                          <a:ea typeface="+mn-ea"/>
                          <a:cs typeface="Arial" panose="020B0604020202020204" pitchFamily="34" charset="0"/>
                        </a:rPr>
                        <a:t>Precision Medicine – Predictive AI platforms</a:t>
                      </a: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pPr marL="171450" indent="-171450">
                        <a:buFontTx/>
                        <a:buChar cha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SG" sz="1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0786073"/>
                  </a:ext>
                </a:extLst>
              </a:tr>
              <a:tr h="687376">
                <a:tc>
                  <a:txBody>
                    <a:bodyPr/>
                    <a:lstStyle/>
                    <a:p>
                      <a:r>
                        <a:rPr lang="en-GB" sz="1200" b="1" dirty="0">
                          <a:solidFill>
                            <a:schemeClr val="tx1"/>
                          </a:solidFill>
                          <a:latin typeface="Arial" panose="020B0604020202020204" pitchFamily="34" charset="0"/>
                          <a:cs typeface="Arial" panose="020B0604020202020204" pitchFamily="34" charset="0"/>
                        </a:rPr>
                        <a:t>Type of 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note that resubmission refers to proposals resubmitted based on the LOI Review Panel’s comments. It is not a re-written proposal from a new perspective.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If the current submission is a RESUBMISSION or a SUBMISSION FOR PHASE 2 FUNDING, please ensure slide 7 is filled.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0153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Lay Abstract</a:t>
                      </a:r>
                      <a:endParaRPr lang="en-GB" sz="1200" b="1" baseline="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Provide a brief lay abstract (maximum 500 words) of this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639683831"/>
                  </a:ext>
                </a:extLst>
              </a:tr>
            </a:tbl>
          </a:graphicData>
        </a:graphic>
      </p:graphicFrame>
      <p:sp>
        <p:nvSpPr>
          <p:cNvPr id="5" name="Rectangle 4"/>
          <p:cNvSpPr/>
          <p:nvPr/>
        </p:nvSpPr>
        <p:spPr>
          <a:xfrm>
            <a:off x="1991544" y="6093296"/>
            <a:ext cx="8784976" cy="584775"/>
          </a:xfrm>
          <a:prstGeom prst="rect">
            <a:avLst/>
          </a:prstGeom>
        </p:spPr>
        <p:txBody>
          <a:bodyPr wrap="square">
            <a:spAutoFit/>
          </a:bodyPr>
          <a:lstStyle/>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keep to a maximum of </a:t>
            </a:r>
            <a:r>
              <a:rPr lang="en-SG" sz="800" u="sng" dirty="0">
                <a:latin typeface="Arial" panose="020B0604020202020204" pitchFamily="34" charset="0"/>
                <a:cs typeface="Arial" panose="020B0604020202020204" pitchFamily="34" charset="0"/>
              </a:rPr>
              <a:t>three</a:t>
            </a:r>
            <a:r>
              <a:rPr lang="en-SG" sz="800" dirty="0">
                <a:latin typeface="Arial" panose="020B0604020202020204" pitchFamily="34" charset="0"/>
                <a:cs typeface="Arial" panose="020B0604020202020204" pitchFamily="34" charset="0"/>
              </a:rPr>
              <a:t> slides for this LOI. Use Arial font size 10.</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append email(s) documenting </a:t>
            </a:r>
            <a:r>
              <a:rPr lang="en-SG" sz="800" b="1" dirty="0">
                <a:latin typeface="Arial" panose="020B0604020202020204" pitchFamily="34" charset="0"/>
                <a:cs typeface="Arial" panose="020B0604020202020204" pitchFamily="34" charset="0"/>
              </a:rPr>
              <a:t>endorsement</a:t>
            </a:r>
            <a:r>
              <a:rPr lang="en-SG" sz="800" dirty="0">
                <a:latin typeface="Arial" panose="020B0604020202020204" pitchFamily="34" charset="0"/>
                <a:cs typeface="Arial" panose="020B0604020202020204" pitchFamily="34" charset="0"/>
              </a:rPr>
              <a:t> from Host Institution’s Director of Research (DOR) or equivalent in your submission. </a:t>
            </a:r>
            <a:r>
              <a:rPr lang="en-SG" sz="800" b="1" dirty="0">
                <a:latin typeface="Arial" panose="020B0604020202020204" pitchFamily="34" charset="0"/>
                <a:cs typeface="Arial" panose="020B0604020202020204" pitchFamily="34" charset="0"/>
              </a:rPr>
              <a:t>(mandatory)</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Supplementary information (e.g., background on industry and technology, project plans and budgets) may be appended as slides where necessary, but limit to </a:t>
            </a:r>
            <a:r>
              <a:rPr lang="en-SG" sz="800" u="sng" dirty="0">
                <a:latin typeface="Arial" panose="020B0604020202020204" pitchFamily="34" charset="0"/>
                <a:cs typeface="Arial" panose="020B0604020202020204" pitchFamily="34" charset="0"/>
              </a:rPr>
              <a:t>ten</a:t>
            </a:r>
            <a:r>
              <a:rPr lang="en-SG" sz="800" dirty="0">
                <a:latin typeface="Arial" panose="020B0604020202020204" pitchFamily="34" charset="0"/>
                <a:cs typeface="Arial" panose="020B0604020202020204" pitchFamily="34" charset="0"/>
              </a:rPr>
              <a:t> additional slides only.</a:t>
            </a:r>
            <a:r>
              <a:rPr lang="en-US" sz="800" dirty="0">
                <a:latin typeface="Arial" panose="020B0604020202020204" pitchFamily="34" charset="0"/>
                <a:cs typeface="Arial" panose="020B0604020202020204" pitchFamily="34" charset="0"/>
              </a:rPr>
              <a:t> Additional information submitted beyond the slide count and beyond the information requested may be disregarded from the LOI assessment.</a:t>
            </a:r>
            <a:endParaRPr lang="en-SG" sz="800" dirty="0">
              <a:latin typeface="Arial" panose="020B0604020202020204" pitchFamily="34" charset="0"/>
              <a:cs typeface="Arial" panose="020B0604020202020204" pitchFamily="34" charset="0"/>
            </a:endParaRPr>
          </a:p>
        </p:txBody>
      </p:sp>
      <p:sp>
        <p:nvSpPr>
          <p:cNvPr id="3" name="TextBox 2"/>
          <p:cNvSpPr txBox="1"/>
          <p:nvPr/>
        </p:nvSpPr>
        <p:spPr>
          <a:xfrm>
            <a:off x="10632504" y="6488907"/>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1 of 3</a:t>
            </a:r>
            <a:endParaRPr lang="en-SG" sz="105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Action Button: Blank 5">
            <a:hlinkClick r:id="" action="ppaction://noaction" highlightClick="1"/>
            <a:extLst>
              <a:ext uri="{FF2B5EF4-FFF2-40B4-BE49-F238E27FC236}">
                <a16:creationId xmlns:a16="http://schemas.microsoft.com/office/drawing/2014/main" id="{5E052A8B-4A90-02C2-6733-B5FDF150D002}"/>
              </a:ext>
            </a:extLst>
          </p:cNvPr>
          <p:cNvSpPr/>
          <p:nvPr/>
        </p:nvSpPr>
        <p:spPr>
          <a:xfrm>
            <a:off x="2711624" y="3501355"/>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29E29FF5-DBD5-3678-6334-8A48D528B2D5}"/>
              </a:ext>
            </a:extLst>
          </p:cNvPr>
          <p:cNvSpPr txBox="1"/>
          <p:nvPr/>
        </p:nvSpPr>
        <p:spPr>
          <a:xfrm>
            <a:off x="2855640" y="3470811"/>
            <a:ext cx="720080" cy="246221"/>
          </a:xfrm>
          <a:prstGeom prst="rect">
            <a:avLst/>
          </a:prstGeom>
          <a:noFill/>
        </p:spPr>
        <p:txBody>
          <a:bodyPr wrap="square" rtlCol="0">
            <a:spAutoFit/>
          </a:bodyPr>
          <a:lstStyle/>
          <a:p>
            <a:r>
              <a:rPr lang="en-US" sz="1000" dirty="0"/>
              <a:t>NEW LOI</a:t>
            </a:r>
            <a:endParaRPr lang="en-SG" sz="1000" dirty="0"/>
          </a:p>
        </p:txBody>
      </p:sp>
      <p:sp>
        <p:nvSpPr>
          <p:cNvPr id="9" name="Action Button: Blank 8">
            <a:hlinkClick r:id="" action="ppaction://noaction" highlightClick="1"/>
            <a:extLst>
              <a:ext uri="{FF2B5EF4-FFF2-40B4-BE49-F238E27FC236}">
                <a16:creationId xmlns:a16="http://schemas.microsoft.com/office/drawing/2014/main" id="{D0D3FA94-0A75-DCD9-CA3E-F74DC3D8DCBD}"/>
              </a:ext>
            </a:extLst>
          </p:cNvPr>
          <p:cNvSpPr/>
          <p:nvPr/>
        </p:nvSpPr>
        <p:spPr>
          <a:xfrm>
            <a:off x="4007768" y="3501355"/>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a:extLst>
              <a:ext uri="{FF2B5EF4-FFF2-40B4-BE49-F238E27FC236}">
                <a16:creationId xmlns:a16="http://schemas.microsoft.com/office/drawing/2014/main" id="{558843EF-B4DC-ED07-F351-46DEFE782459}"/>
              </a:ext>
            </a:extLst>
          </p:cNvPr>
          <p:cNvSpPr txBox="1"/>
          <p:nvPr/>
        </p:nvSpPr>
        <p:spPr>
          <a:xfrm>
            <a:off x="4151784" y="3470811"/>
            <a:ext cx="1224136" cy="246221"/>
          </a:xfrm>
          <a:prstGeom prst="rect">
            <a:avLst/>
          </a:prstGeom>
          <a:noFill/>
        </p:spPr>
        <p:txBody>
          <a:bodyPr wrap="square" rtlCol="0">
            <a:spAutoFit/>
          </a:bodyPr>
          <a:lstStyle/>
          <a:p>
            <a:r>
              <a:rPr lang="en-US" sz="1000" dirty="0"/>
              <a:t>RESUBMISSION</a:t>
            </a:r>
            <a:endParaRPr lang="en-SG" sz="1000" dirty="0"/>
          </a:p>
        </p:txBody>
      </p:sp>
      <p:sp>
        <p:nvSpPr>
          <p:cNvPr id="11" name="Action Button: Blank 10">
            <a:hlinkClick r:id="" action="ppaction://noaction" highlightClick="1"/>
            <a:extLst>
              <a:ext uri="{FF2B5EF4-FFF2-40B4-BE49-F238E27FC236}">
                <a16:creationId xmlns:a16="http://schemas.microsoft.com/office/drawing/2014/main" id="{AEB8012C-2A0D-6446-36AD-9DD1151B313E}"/>
              </a:ext>
            </a:extLst>
          </p:cNvPr>
          <p:cNvSpPr/>
          <p:nvPr/>
        </p:nvSpPr>
        <p:spPr>
          <a:xfrm>
            <a:off x="5807968" y="3501355"/>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CC5AA242-C1A8-BD53-CF43-CC2FF85A296E}"/>
              </a:ext>
            </a:extLst>
          </p:cNvPr>
          <p:cNvSpPr txBox="1"/>
          <p:nvPr/>
        </p:nvSpPr>
        <p:spPr>
          <a:xfrm>
            <a:off x="5951984" y="3470811"/>
            <a:ext cx="2664298" cy="246221"/>
          </a:xfrm>
          <a:prstGeom prst="rect">
            <a:avLst/>
          </a:prstGeom>
          <a:noFill/>
        </p:spPr>
        <p:txBody>
          <a:bodyPr wrap="square" rtlCol="0">
            <a:spAutoFit/>
          </a:bodyPr>
          <a:lstStyle/>
          <a:p>
            <a:r>
              <a:rPr lang="en-US" sz="1000" dirty="0"/>
              <a:t>SUBMISSION FOR PHASE 2 FUNDING</a:t>
            </a:r>
            <a:endParaRPr lang="en-SG" sz="1000" dirty="0"/>
          </a:p>
        </p:txBody>
      </p:sp>
    </p:spTree>
    <p:extLst>
      <p:ext uri="{BB962C8B-B14F-4D97-AF65-F5344CB8AC3E}">
        <p14:creationId xmlns:p14="http://schemas.microsoft.com/office/powerpoint/2010/main" val="28907652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07533" y="1316567"/>
            <a:ext cx="6888667" cy="2246577"/>
          </a:xfrm>
        </p:spPr>
        <p:txBody>
          <a:bodyPr wrap="square" anchor="t">
            <a:spAutoFit/>
          </a:bodyPr>
          <a:lstStyle>
            <a:lvl1pPr algn="l">
              <a:defRPr sz="2800" baseline="0">
                <a:solidFill>
                  <a:srgbClr val="003087"/>
                </a:solidFill>
                <a:latin typeface="Open Sans"/>
                <a:cs typeface="Open Sans"/>
              </a:defRPr>
            </a:lvl1pPr>
          </a:lstStyle>
          <a:p>
            <a:br>
              <a:rPr lang="en-GB" dirty="0"/>
            </a:br>
            <a:r>
              <a:rPr lang="en-US" sz="3733" dirty="0"/>
              <a:t>Additional Supporting Slides</a:t>
            </a:r>
            <a:br>
              <a:rPr lang="en-US" sz="3733" dirty="0"/>
            </a:br>
            <a:br>
              <a:rPr lang="en-US" sz="3733" dirty="0"/>
            </a:br>
            <a:r>
              <a:rPr lang="en-US" sz="3733" dirty="0"/>
              <a:t>(Up to 10 slides)</a:t>
            </a:r>
            <a:endParaRPr lang="en-GB" dirty="0"/>
          </a:p>
        </p:txBody>
      </p:sp>
    </p:spTree>
    <p:extLst>
      <p:ext uri="{BB962C8B-B14F-4D97-AF65-F5344CB8AC3E}">
        <p14:creationId xmlns:p14="http://schemas.microsoft.com/office/powerpoint/2010/main" val="89046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1827792"/>
              </p:ext>
            </p:extLst>
          </p:nvPr>
        </p:nvGraphicFramePr>
        <p:xfrm>
          <a:off x="983432" y="692696"/>
          <a:ext cx="10926663" cy="5908957"/>
        </p:xfrm>
        <a:graphic>
          <a:graphicData uri="http://schemas.openxmlformats.org/drawingml/2006/table">
            <a:tbl>
              <a:tblPr firstRow="1" bandRow="1">
                <a:tableStyleId>{5C22544A-7EE6-4342-B048-85BDC9FD1C3A}</a:tableStyleId>
              </a:tblPr>
              <a:tblGrid>
                <a:gridCol w="1669927">
                  <a:extLst>
                    <a:ext uri="{9D8B030D-6E8A-4147-A177-3AD203B41FA5}">
                      <a16:colId xmlns:a16="http://schemas.microsoft.com/office/drawing/2014/main" val="20000"/>
                    </a:ext>
                  </a:extLst>
                </a:gridCol>
                <a:gridCol w="9256736">
                  <a:extLst>
                    <a:ext uri="{9D8B030D-6E8A-4147-A177-3AD203B41FA5}">
                      <a16:colId xmlns:a16="http://schemas.microsoft.com/office/drawing/2014/main" val="20001"/>
                    </a:ext>
                  </a:extLst>
                </a:gridCol>
              </a:tblGrid>
              <a:tr h="11582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Project Deliverables and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31542851"/>
                  </a:ext>
                </a:extLst>
              </a:tr>
              <a:tr h="13626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Competitive</a:t>
                      </a:r>
                      <a:r>
                        <a:rPr lang="en-GB" sz="1200" b="1" baseline="0" dirty="0">
                          <a:solidFill>
                            <a:schemeClr val="tx1"/>
                          </a:solidFill>
                          <a:latin typeface="Arial" panose="020B0604020202020204" pitchFamily="34" charset="0"/>
                          <a:cs typeface="Arial" panose="020B0604020202020204" pitchFamily="34" charset="0"/>
                        </a:rPr>
                        <a:t> Landscape</a:t>
                      </a:r>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r>
                        <a:rPr lang="en-SG" sz="1000" b="0" dirty="0">
                          <a:solidFill>
                            <a:schemeClr val="bg1">
                              <a:lumMod val="50000"/>
                            </a:schemeClr>
                          </a:solidFill>
                          <a:latin typeface="Arial" panose="020B0604020202020204" pitchFamily="34" charset="0"/>
                          <a:cs typeface="Arial" panose="020B0604020202020204" pitchFamily="34" charset="0"/>
                        </a:rPr>
                        <a:t>1.</a:t>
                      </a:r>
                      <a:r>
                        <a:rPr lang="en-US" sz="1000" b="0" dirty="0">
                          <a:solidFill>
                            <a:schemeClr val="bg1">
                              <a:lumMod val="50000"/>
                            </a:schemeClr>
                          </a:solidFill>
                          <a:latin typeface="Arial" panose="020B0604020202020204" pitchFamily="34" charset="0"/>
                          <a:cs typeface="Arial" panose="020B0604020202020204" pitchFamily="34" charset="0"/>
                        </a:rPr>
                        <a:t> Address the global competitive landscape, and explain how the programme will set Singapore apart from competitors. </a:t>
                      </a:r>
                      <a:endParaRPr lang="en-SG" sz="1000" b="0" dirty="0">
                        <a:solidFill>
                          <a:schemeClr val="bg1">
                            <a:lumMod val="50000"/>
                          </a:schemeClr>
                        </a:solidFill>
                        <a:latin typeface="Arial" panose="020B0604020202020204" pitchFamily="34" charset="0"/>
                        <a:cs typeface="Arial" panose="020B0604020202020204" pitchFamily="34" charset="0"/>
                      </a:endParaRPr>
                    </a:p>
                    <a:p>
                      <a:r>
                        <a:rPr lang="en-SG" sz="1000" b="0" dirty="0">
                          <a:solidFill>
                            <a:schemeClr val="bg1">
                              <a:lumMod val="50000"/>
                            </a:schemeClr>
                          </a:solidFill>
                          <a:latin typeface="Arial" panose="020B0604020202020204" pitchFamily="34" charset="0"/>
                          <a:cs typeface="Arial" panose="020B0604020202020204" pitchFamily="34" charset="0"/>
                        </a:rPr>
                        <a:t>2.</a:t>
                      </a:r>
                      <a:r>
                        <a:rPr lang="en-US" sz="1000" b="0" dirty="0">
                          <a:solidFill>
                            <a:schemeClr val="bg1">
                              <a:lumMod val="50000"/>
                            </a:schemeClr>
                          </a:solidFill>
                          <a:latin typeface="Arial" panose="020B0604020202020204" pitchFamily="34" charset="0"/>
                          <a:cs typeface="Arial" panose="020B0604020202020204" pitchFamily="34" charset="0"/>
                        </a:rPr>
                        <a:t> Provide an assessment of the local landscape in Singapore.</a:t>
                      </a:r>
                    </a:p>
                    <a:p>
                      <a:r>
                        <a:rPr lang="en-US" sz="1000" b="0" dirty="0">
                          <a:solidFill>
                            <a:schemeClr val="bg1">
                              <a:lumMod val="50000"/>
                            </a:schemeClr>
                          </a:solidFill>
                          <a:latin typeface="Arial" panose="020B0604020202020204" pitchFamily="34" charset="0"/>
                          <a:cs typeface="Arial" panose="020B0604020202020204" pitchFamily="34" charset="0"/>
                        </a:rPr>
                        <a:t>3.</a:t>
                      </a:r>
                      <a:r>
                        <a:rPr lang="en-US" sz="1000" b="0" baseline="0" dirty="0">
                          <a:solidFill>
                            <a:schemeClr val="bg1">
                              <a:lumMod val="50000"/>
                            </a:schemeClr>
                          </a:solidFill>
                          <a:latin typeface="Arial" panose="020B0604020202020204" pitchFamily="34" charset="0"/>
                          <a:cs typeface="Arial" panose="020B0604020202020204" pitchFamily="34" charset="0"/>
                        </a:rPr>
                        <a:t> Describe </a:t>
                      </a:r>
                      <a:r>
                        <a:rPr lang="en-US" sz="1000" b="0" dirty="0">
                          <a:solidFill>
                            <a:schemeClr val="bg1">
                              <a:lumMod val="50000"/>
                            </a:schemeClr>
                          </a:solidFill>
                          <a:latin typeface="Arial" panose="020B0604020202020204" pitchFamily="34" charset="0"/>
                          <a:cs typeface="Arial" panose="020B0604020202020204" pitchFamily="34" charset="0"/>
                        </a:rPr>
                        <a:t>how the</a:t>
                      </a:r>
                      <a:r>
                        <a:rPr lang="en-US" sz="1000" b="0" baseline="0" dirty="0">
                          <a:solidFill>
                            <a:schemeClr val="bg1">
                              <a:lumMod val="50000"/>
                            </a:schemeClr>
                          </a:solidFill>
                          <a:latin typeface="Arial" panose="020B0604020202020204" pitchFamily="34" charset="0"/>
                          <a:cs typeface="Arial" panose="020B0604020202020204" pitchFamily="34" charset="0"/>
                        </a:rPr>
                        <a:t> programme</a:t>
                      </a:r>
                      <a:r>
                        <a:rPr lang="en-US" sz="1000" b="0" dirty="0">
                          <a:solidFill>
                            <a:schemeClr val="bg1">
                              <a:lumMod val="50000"/>
                            </a:schemeClr>
                          </a:solidFill>
                          <a:latin typeface="Arial" panose="020B0604020202020204" pitchFamily="34" charset="0"/>
                          <a:cs typeface="Arial" panose="020B0604020202020204" pitchFamily="34" charset="0"/>
                        </a:rPr>
                        <a:t> </a:t>
                      </a:r>
                      <a:r>
                        <a:rPr lang="en-US" sz="1000" b="0" dirty="0" err="1">
                          <a:solidFill>
                            <a:schemeClr val="bg1">
                              <a:lumMod val="50000"/>
                            </a:schemeClr>
                          </a:solidFill>
                          <a:latin typeface="Arial" panose="020B0604020202020204" pitchFamily="34" charset="0"/>
                          <a:cs typeface="Arial" panose="020B0604020202020204" pitchFamily="34" charset="0"/>
                        </a:rPr>
                        <a:t>synergises</a:t>
                      </a:r>
                      <a:r>
                        <a:rPr lang="en-US" sz="1000" b="0" dirty="0">
                          <a:solidFill>
                            <a:schemeClr val="bg1">
                              <a:lumMod val="50000"/>
                            </a:schemeClr>
                          </a:solidFill>
                          <a:latin typeface="Arial" panose="020B0604020202020204" pitchFamily="34" charset="0"/>
                          <a:cs typeface="Arial" panose="020B0604020202020204" pitchFamily="34" charset="0"/>
                        </a:rPr>
                        <a:t> and brings together similar capabilities and/or develop new capabilities.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20933490"/>
                  </a:ext>
                </a:extLst>
              </a:tr>
              <a:tr h="1498869">
                <a:tc>
                  <a:txBody>
                    <a:bodyPr/>
                    <a:lstStyle/>
                    <a:p>
                      <a:r>
                        <a:rPr lang="en-GB" sz="1200" b="1" dirty="0">
                          <a:solidFill>
                            <a:schemeClr val="tx1"/>
                          </a:solidFill>
                          <a:latin typeface="Arial" panose="020B0604020202020204" pitchFamily="34" charset="0"/>
                          <a:cs typeface="Arial" panose="020B0604020202020204" pitchFamily="34" charset="0"/>
                        </a:rPr>
                        <a:t>Relevance</a:t>
                      </a:r>
                      <a:r>
                        <a:rPr lang="en-GB" sz="1200" b="1" baseline="0" dirty="0">
                          <a:solidFill>
                            <a:schemeClr val="tx1"/>
                          </a:solidFill>
                          <a:latin typeface="Arial" panose="020B0604020202020204" pitchFamily="34" charset="0"/>
                          <a:cs typeface="Arial" panose="020B0604020202020204" pitchFamily="34" charset="0"/>
                        </a:rPr>
                        <a:t> to Industry </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150 words)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a:t>
                      </a:r>
                      <a:r>
                        <a:rPr lang="en-US" sz="1000" b="0" dirty="0" err="1">
                          <a:solidFill>
                            <a:schemeClr val="bg1">
                              <a:lumMod val="50000"/>
                            </a:schemeClr>
                          </a:solidFill>
                          <a:latin typeface="Arial" panose="020B0604020202020204" pitchFamily="34" charset="0"/>
                          <a:cs typeface="Arial" panose="020B0604020202020204" pitchFamily="34" charset="0"/>
                        </a:rPr>
                        <a:t>programme</a:t>
                      </a:r>
                      <a:r>
                        <a:rPr lang="en-US" sz="1000" b="0" dirty="0">
                          <a:solidFill>
                            <a:schemeClr val="bg1">
                              <a:lumMod val="50000"/>
                            </a:schemeClr>
                          </a:solidFill>
                          <a:latin typeface="Arial" panose="020B0604020202020204" pitchFamily="34" charset="0"/>
                          <a:cs typeface="Arial" panose="020B0604020202020204" pitchFamily="34" charset="0"/>
                        </a:rPr>
                        <a:t>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err="1">
                          <a:solidFill>
                            <a:schemeClr val="bg1">
                              <a:lumMod val="50000"/>
                            </a:schemeClr>
                          </a:solidFill>
                          <a:latin typeface="Arial" panose="020B0604020202020204" pitchFamily="34" charset="0"/>
                          <a:cs typeface="Arial" panose="020B0604020202020204" pitchFamily="34" charset="0"/>
                        </a:rPr>
                        <a:t>Catalyse</a:t>
                      </a:r>
                      <a:r>
                        <a:rPr lang="en-US" sz="1000" b="0" dirty="0">
                          <a:solidFill>
                            <a:schemeClr val="bg1">
                              <a:lumMod val="50000"/>
                            </a:schemeClr>
                          </a:solidFill>
                          <a:latin typeface="Arial" panose="020B0604020202020204" pitchFamily="34" charset="0"/>
                          <a:cs typeface="Arial" panose="020B0604020202020204" pitchFamily="34" charset="0"/>
                        </a:rPr>
                        <a:t> development of leading edge technology or a new industry sector(s) in Singapore;</a:t>
                      </a: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Have the potential to scale up or to cut across different industry clusters;</a:t>
                      </a:r>
                      <a:r>
                        <a:rPr lang="en-US" sz="1000" b="0" baseline="0" dirty="0">
                          <a:solidFill>
                            <a:schemeClr val="bg1">
                              <a:lumMod val="50000"/>
                            </a:schemeClr>
                          </a:solidFill>
                          <a:latin typeface="Arial" panose="020B0604020202020204" pitchFamily="34" charset="0"/>
                          <a:cs typeface="Arial" panose="020B0604020202020204" pitchFamily="34" charset="0"/>
                        </a:rPr>
                        <a:t> and</a:t>
                      </a:r>
                      <a:endParaRPr lang="en-US"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Generate economic and health impact in 3-5 years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8892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Potential</a:t>
                      </a:r>
                      <a:r>
                        <a:rPr lang="en-GB" sz="1200" b="1" baseline="0" dirty="0">
                          <a:solidFill>
                            <a:schemeClr val="tx1"/>
                          </a:solidFill>
                          <a:latin typeface="Arial" panose="020B0604020202020204" pitchFamily="34" charset="0"/>
                          <a:cs typeface="Arial" panose="020B0604020202020204" pitchFamily="34" charset="0"/>
                        </a:rPr>
                        <a:t> Value Capture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a:t>
                      </a:r>
                      <a:r>
                        <a:rPr lang="en-SG" sz="1000" b="0" kern="1200" dirty="0">
                          <a:solidFill>
                            <a:schemeClr val="bg1">
                              <a:lumMod val="50000"/>
                            </a:schemeClr>
                          </a:solidFill>
                          <a:latin typeface="Arial" panose="020B0604020202020204" pitchFamily="34" charset="0"/>
                          <a:ea typeface="+mn-ea"/>
                          <a:cs typeface="Arial" panose="020B0604020202020204" pitchFamily="34" charset="0"/>
                        </a:rPr>
                        <a:t>maximum 150 words)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programme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Create</a:t>
                      </a:r>
                      <a:r>
                        <a:rPr lang="en-US" sz="1000" b="0" baseline="0" dirty="0">
                          <a:solidFill>
                            <a:schemeClr val="bg1">
                              <a:lumMod val="50000"/>
                            </a:schemeClr>
                          </a:solidFill>
                          <a:latin typeface="Arial" panose="020B0604020202020204" pitchFamily="34" charset="0"/>
                          <a:cs typeface="Arial" panose="020B0604020202020204" pitchFamily="34" charset="0"/>
                        </a:rPr>
                        <a:t> novel products/ services </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Help to shape public policies/ practices to impact lives</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Create new good jobs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07738640"/>
                  </a:ext>
                </a:extLst>
              </a:tr>
            </a:tbl>
          </a:graphicData>
        </a:graphic>
      </p:graphicFrame>
      <p:sp>
        <p:nvSpPr>
          <p:cNvPr id="7" name="TextBox 6"/>
          <p:cNvSpPr txBox="1"/>
          <p:nvPr/>
        </p:nvSpPr>
        <p:spPr>
          <a:xfrm>
            <a:off x="10541943" y="6498491"/>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2 of 3</a:t>
            </a:r>
            <a:endParaRPr lang="en-SG" sz="1050" dirty="0">
              <a:solidFill>
                <a:prstClr val="black"/>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299473"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7276573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5297117"/>
              </p:ext>
            </p:extLst>
          </p:nvPr>
        </p:nvGraphicFramePr>
        <p:xfrm>
          <a:off x="1055440" y="2340429"/>
          <a:ext cx="10945216" cy="4261226"/>
        </p:xfrm>
        <a:graphic>
          <a:graphicData uri="http://schemas.openxmlformats.org/drawingml/2006/table">
            <a:tbl>
              <a:tblPr firstRow="1" bandRow="1">
                <a:tableStyleId>{5C22544A-7EE6-4342-B048-85BDC9FD1C3A}</a:tableStyleId>
              </a:tblPr>
              <a:tblGrid>
                <a:gridCol w="1649904">
                  <a:extLst>
                    <a:ext uri="{9D8B030D-6E8A-4147-A177-3AD203B41FA5}">
                      <a16:colId xmlns:a16="http://schemas.microsoft.com/office/drawing/2014/main" val="20000"/>
                    </a:ext>
                  </a:extLst>
                </a:gridCol>
                <a:gridCol w="9295312">
                  <a:extLst>
                    <a:ext uri="{9D8B030D-6E8A-4147-A177-3AD203B41FA5}">
                      <a16:colId xmlns:a16="http://schemas.microsoft.com/office/drawing/2014/main" val="20001"/>
                    </a:ext>
                  </a:extLst>
                </a:gridCol>
              </a:tblGrid>
              <a:tr h="21306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Industry Partners</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List the names</a:t>
                      </a:r>
                      <a:r>
                        <a:rPr lang="en-SG" sz="1000" b="0" baseline="0" dirty="0">
                          <a:solidFill>
                            <a:schemeClr val="bg1">
                              <a:lumMod val="50000"/>
                            </a:schemeClr>
                          </a:solidFill>
                          <a:latin typeface="Arial" panose="020B0604020202020204" pitchFamily="34" charset="0"/>
                          <a:cs typeface="Arial" panose="020B0604020202020204" pitchFamily="34" charset="0"/>
                        </a:rPr>
                        <a:t> of industry partners. Indicate if they are confirmed or potential partners and whether they are SMEs, start-ups or MNCs. </a:t>
                      </a:r>
                      <a:r>
                        <a:rPr lang="en-SG" sz="1000" b="0" i="1" baseline="0" dirty="0">
                          <a:solidFill>
                            <a:schemeClr val="bg1">
                              <a:lumMod val="50000"/>
                            </a:schemeClr>
                          </a:solidFill>
                          <a:latin typeface="Arial" panose="020B0604020202020204" pitchFamily="34" charset="0"/>
                          <a:cs typeface="Arial" panose="020B0604020202020204" pitchFamily="34" charset="0"/>
                        </a:rPr>
                        <a:t>E.g. Company A (confirmed, foreign </a:t>
                      </a:r>
                      <a:r>
                        <a:rPr lang="en-SG" sz="1000" b="0" i="1" baseline="0">
                          <a:solidFill>
                            <a:schemeClr val="bg1">
                              <a:lumMod val="50000"/>
                            </a:schemeClr>
                          </a:solidFill>
                          <a:latin typeface="Arial" panose="020B0604020202020204" pitchFamily="34" charset="0"/>
                          <a:cs typeface="Arial" panose="020B0604020202020204" pitchFamily="34" charset="0"/>
                        </a:rPr>
                        <a:t>MNC). </a:t>
                      </a:r>
                      <a:endParaRPr lang="en-SG" sz="1000" b="0" i="1" baseline="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i="1"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b="0" baseline="0" dirty="0">
                          <a:solidFill>
                            <a:schemeClr val="bg1">
                              <a:lumMod val="50000"/>
                            </a:schemeClr>
                          </a:solidFill>
                          <a:latin typeface="Arial" panose="020B0604020202020204" pitchFamily="34" charset="0"/>
                          <a:cs typeface="Arial" panose="020B0604020202020204" pitchFamily="34" charset="0"/>
                        </a:rPr>
                        <a:t>Please provide </a:t>
                      </a:r>
                      <a:r>
                        <a:rPr lang="en-SG" sz="1000" b="0" u="sng" baseline="0" dirty="0">
                          <a:solidFill>
                            <a:schemeClr val="bg1">
                              <a:lumMod val="50000"/>
                            </a:schemeClr>
                          </a:solidFill>
                          <a:latin typeface="Arial" panose="020B0604020202020204" pitchFamily="34" charset="0"/>
                          <a:cs typeface="Arial" panose="020B0604020202020204" pitchFamily="34" charset="0"/>
                        </a:rPr>
                        <a:t>at least one </a:t>
                      </a:r>
                      <a:r>
                        <a:rPr lang="en-SG" sz="1000" b="0" baseline="0" dirty="0">
                          <a:solidFill>
                            <a:schemeClr val="bg1">
                              <a:lumMod val="50000"/>
                            </a:schemeClr>
                          </a:solidFill>
                          <a:latin typeface="Arial" panose="020B0604020202020204" pitchFamily="34" charset="0"/>
                          <a:cs typeface="Arial" panose="020B0604020202020204" pitchFamily="34" charset="0"/>
                        </a:rPr>
                        <a:t>industry letter of support for your LOI </a:t>
                      </a:r>
                      <a:r>
                        <a:rPr lang="en-SG" sz="1000" b="0" kern="1200" baseline="0" dirty="0">
                          <a:solidFill>
                            <a:schemeClr val="bg1">
                              <a:lumMod val="50000"/>
                            </a:schemeClr>
                          </a:solidFill>
                          <a:latin typeface="Arial" panose="020B0604020202020204" pitchFamily="34" charset="0"/>
                          <a:ea typeface="+mn-ea"/>
                          <a:cs typeface="Arial" panose="020B0604020202020204" pitchFamily="34" charset="0"/>
                        </a:rPr>
                        <a:t>submission. The team may wish to </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expand on the extent of each confirmed Industry Partners’ involvement with the programme in the supporting slides.</a:t>
                      </a:r>
                      <a:endParaRPr lang="en-SG" sz="1000" b="0" kern="1200" baseline="0" dirty="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800" b="0"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Letters of support from industry should address why/how company supports the project, including: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work scope is differentiated, how it compares with international efforts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company may use the outcomes from the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if successful, the company may enter in what forms of formal collaboration with the programme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What milestones the company would like to see next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Company’s potential cash/in-kind contribution (strongly recommended to include, if possible)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71771874"/>
                  </a:ext>
                </a:extLst>
              </a:tr>
              <a:tr h="2130613">
                <a:tc>
                  <a:txBody>
                    <a:bodyPr/>
                    <a:lstStyle/>
                    <a:p>
                      <a:r>
                        <a:rPr lang="en-GB" sz="1200" b="1" baseline="0" dirty="0">
                          <a:solidFill>
                            <a:sysClr val="windowText" lastClr="000000"/>
                          </a:solidFill>
                          <a:latin typeface="Arial" panose="020B0604020202020204" pitchFamily="34" charset="0"/>
                          <a:cs typeface="Arial" panose="020B0604020202020204" pitchFamily="34" charset="0"/>
                        </a:rPr>
                        <a:t>Project Methodology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Provide brief</a:t>
                      </a:r>
                      <a:r>
                        <a:rPr lang="en-US" sz="1000" b="0" baseline="0" dirty="0">
                          <a:solidFill>
                            <a:schemeClr val="bg1">
                              <a:lumMod val="50000"/>
                            </a:schemeClr>
                          </a:solidFill>
                          <a:latin typeface="Arial" panose="020B0604020202020204" pitchFamily="34" charset="0"/>
                          <a:cs typeface="Arial" panose="020B0604020202020204" pitchFamily="34" charset="0"/>
                        </a:rPr>
                        <a:t> outline of project methodology and plans. If more space is needed for elaboration, please detail in supplementary slides (up to </a:t>
                      </a:r>
                      <a:r>
                        <a:rPr lang="en-US" sz="1000" b="0" u="sng" baseline="0" dirty="0">
                          <a:solidFill>
                            <a:schemeClr val="bg1">
                              <a:lumMod val="50000"/>
                            </a:schemeClr>
                          </a:solidFill>
                          <a:latin typeface="Arial" panose="020B0604020202020204" pitchFamily="34" charset="0"/>
                          <a:cs typeface="Arial" panose="020B0604020202020204" pitchFamily="34" charset="0"/>
                        </a:rPr>
                        <a:t>ten</a:t>
                      </a:r>
                      <a:r>
                        <a:rPr lang="en-US" sz="1000" b="0" baseline="0" dirty="0">
                          <a:solidFill>
                            <a:schemeClr val="bg1">
                              <a:lumMod val="50000"/>
                            </a:schemeClr>
                          </a:solidFill>
                          <a:latin typeface="Arial" panose="020B0604020202020204" pitchFamily="34" charset="0"/>
                          <a:cs typeface="Arial" panose="020B0604020202020204" pitchFamily="34" charset="0"/>
                        </a:rPr>
                        <a:t> additional slides allowed)</a:t>
                      </a: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911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560496" y="6538922"/>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3 of 3</a:t>
            </a:r>
            <a:endParaRPr lang="en-SG" sz="105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78136651"/>
              </p:ext>
            </p:extLst>
          </p:nvPr>
        </p:nvGraphicFramePr>
        <p:xfrm>
          <a:off x="1436060" y="548680"/>
          <a:ext cx="10195728" cy="1345770"/>
        </p:xfrm>
        <a:graphic>
          <a:graphicData uri="http://schemas.openxmlformats.org/drawingml/2006/table">
            <a:tbl>
              <a:tblPr firstRow="1" bandRow="1">
                <a:tableStyleId>{5C22544A-7EE6-4342-B048-85BDC9FD1C3A}</a:tableStyleId>
              </a:tblPr>
              <a:tblGrid>
                <a:gridCol w="1928456">
                  <a:extLst>
                    <a:ext uri="{9D8B030D-6E8A-4147-A177-3AD203B41FA5}">
                      <a16:colId xmlns:a16="http://schemas.microsoft.com/office/drawing/2014/main" val="20000"/>
                    </a:ext>
                  </a:extLst>
                </a:gridCol>
                <a:gridCol w="257864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421844">
                <a:tc>
                  <a:txBody>
                    <a:bodyPr/>
                    <a:lstStyle/>
                    <a:p>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latin typeface="Arial" panose="020B0604020202020204" pitchFamily="34" charset="0"/>
                          <a:cs typeface="Arial" panose="020B0604020202020204" pitchFamily="34" charset="0"/>
                        </a:rPr>
                        <a:t>Proposed IAF-PP Funding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sz="1100" baseline="0" dirty="0">
                          <a:solidFill>
                            <a:sysClr val="windowText" lastClr="000000"/>
                          </a:solidFill>
                          <a:latin typeface="Arial" panose="020B0604020202020204" pitchFamily="34" charset="0"/>
                          <a:cs typeface="Arial" panose="020B0604020202020204" pitchFamily="34" charset="0"/>
                        </a:rPr>
                        <a:t>In-kind Contribution </a:t>
                      </a:r>
                    </a:p>
                    <a:p>
                      <a:pPr algn="ctr"/>
                      <a:r>
                        <a:rPr lang="en-GB" sz="1100" baseline="0" dirty="0">
                          <a:solidFill>
                            <a:sysClr val="windowText" lastClr="000000"/>
                          </a:solidFill>
                          <a:latin typeface="Arial" panose="020B0604020202020204" pitchFamily="34" charset="0"/>
                          <a:cs typeface="Arial" panose="020B0604020202020204" pitchFamily="34" charset="0"/>
                        </a:rPr>
                        <a:t>by HI,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SG" sz="1100" dirty="0">
                          <a:solidFill>
                            <a:sysClr val="windowText" lastClr="000000"/>
                          </a:solidFill>
                          <a:latin typeface="Arial" panose="020B0604020202020204" pitchFamily="34" charset="0"/>
                          <a:cs typeface="Arial" panose="020B0604020202020204" pitchFamily="34" charset="0"/>
                        </a:rPr>
                        <a:t>Projected Industry R&amp;D </a:t>
                      </a:r>
                      <a:r>
                        <a:rPr lang="en-SG" sz="1100" dirty="0">
                          <a:solidFill>
                            <a:schemeClr val="tx1"/>
                          </a:solidFill>
                          <a:latin typeface="Arial" panose="020B0604020202020204" pitchFamily="34" charset="0"/>
                          <a:cs typeface="Arial" panose="020B0604020202020204" pitchFamily="34" charset="0"/>
                        </a:rPr>
                        <a:t>Spending (IRS) in SG by Industry Partner(s),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r>
                        <a:rPr lang="en-GB" sz="1100" baseline="30000" dirty="0">
                          <a:solidFill>
                            <a:sysClr val="windowText" lastClr="000000"/>
                          </a:solidFill>
                          <a:latin typeface="Arial" panose="020B0604020202020204" pitchFamily="34" charset="0"/>
                          <a:cs typeface="Arial" panose="020B0604020202020204" pitchFamily="34" charset="0"/>
                        </a:rPr>
                        <a:t>#</a:t>
                      </a:r>
                      <a:endParaRPr lang="en-SG" sz="1100" baseline="30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50470">
                <a:tc>
                  <a:txBody>
                    <a:bodyPr/>
                    <a:lstStyle/>
                    <a:p>
                      <a:r>
                        <a:rPr lang="en-GB" sz="1000" dirty="0">
                          <a:solidFill>
                            <a:sysClr val="windowText" lastClr="000000"/>
                          </a:solidFill>
                          <a:latin typeface="Arial" panose="020B0604020202020204" pitchFamily="34" charset="0"/>
                          <a:cs typeface="Arial" panose="020B0604020202020204" pitchFamily="34" charset="0"/>
                        </a:rPr>
                        <a:t>Direct Costs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0470">
                <a:tc>
                  <a:txBody>
                    <a:bodyPr/>
                    <a:lstStyle/>
                    <a:p>
                      <a:r>
                        <a:rPr lang="en-GB" sz="1000" b="0" dirty="0">
                          <a:solidFill>
                            <a:sysClr val="windowText" lastClr="000000"/>
                          </a:solidFill>
                          <a:latin typeface="Arial" panose="020B0604020202020204" pitchFamily="34" charset="0"/>
                          <a:cs typeface="Arial" panose="020B0604020202020204" pitchFamily="34" charset="0"/>
                        </a:rPr>
                        <a:t>Overheads*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GB" sz="1000" kern="1200" dirty="0">
                        <a:solidFill>
                          <a:sysClr val="windowText" lastClr="0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0470">
                <a:tc>
                  <a:txBody>
                    <a:bodyPr/>
                    <a:lstStyle/>
                    <a:p>
                      <a:r>
                        <a:rPr lang="en-GB" sz="1000" b="1" dirty="0">
                          <a:solidFill>
                            <a:sysClr val="windowText" lastClr="000000"/>
                          </a:solidFill>
                          <a:latin typeface="Arial" panose="020B0604020202020204" pitchFamily="34" charset="0"/>
                          <a:cs typeface="Arial" panose="020B0604020202020204" pitchFamily="34" charset="0"/>
                        </a:rPr>
                        <a:t>Grand 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 9"/>
          <p:cNvSpPr/>
          <p:nvPr/>
        </p:nvSpPr>
        <p:spPr>
          <a:xfrm>
            <a:off x="1336949" y="1877587"/>
            <a:ext cx="9295555" cy="400110"/>
          </a:xfrm>
          <a:prstGeom prst="rect">
            <a:avLst/>
          </a:prstGeom>
        </p:spPr>
        <p:txBody>
          <a:bodyPr wrap="square">
            <a:spAutoFit/>
          </a:bodyPr>
          <a:lstStyle/>
          <a:p>
            <a:pPr>
              <a:defRPr/>
            </a:pPr>
            <a:r>
              <a:rPr lang="en-GB" sz="1000" i="1" dirty="0">
                <a:solidFill>
                  <a:schemeClr val="bg1">
                    <a:lumMod val="50000"/>
                  </a:schemeClr>
                </a:solidFill>
                <a:latin typeface="Arial" panose="020B0604020202020204" pitchFamily="34" charset="0"/>
                <a:cs typeface="Arial" panose="020B0604020202020204" pitchFamily="34" charset="0"/>
              </a:rPr>
              <a:t>* 30% of direct research costs. Please indicate the exact overheads amount without rounding. </a:t>
            </a:r>
          </a:p>
          <a:p>
            <a:pPr>
              <a:defRPr/>
            </a:pPr>
            <a:r>
              <a:rPr lang="en-SG" sz="1000" i="1" baseline="30000" dirty="0">
                <a:solidFill>
                  <a:schemeClr val="bg1">
                    <a:lumMod val="50000"/>
                  </a:schemeClr>
                </a:solidFill>
              </a:rPr>
              <a:t>#</a:t>
            </a:r>
            <a:r>
              <a:rPr lang="en-SG" sz="1000" i="1" dirty="0">
                <a:solidFill>
                  <a:schemeClr val="bg1">
                    <a:lumMod val="50000"/>
                  </a:schemeClr>
                </a:solidFill>
              </a:rPr>
              <a:t> </a:t>
            </a:r>
            <a:r>
              <a:rPr lang="en-US" sz="1000" i="1" dirty="0">
                <a:solidFill>
                  <a:schemeClr val="bg1">
                    <a:lumMod val="50000"/>
                  </a:schemeClr>
                </a:solidFill>
              </a:rPr>
              <a:t>The projected IRS spending (cash and/or in-kind) ratio needs to be at least 1(Grant Funding incl. overheads):0.4(Industry). </a:t>
            </a:r>
            <a:r>
              <a:rPr lang="en-US" sz="1000" b="1" dirty="0">
                <a:solidFill>
                  <a:schemeClr val="bg1">
                    <a:lumMod val="50000"/>
                  </a:schemeClr>
                </a:solidFill>
              </a:rPr>
              <a:t>(mandatory)</a:t>
            </a:r>
            <a:r>
              <a:rPr lang="en-US" sz="1000" b="1" i="1" dirty="0">
                <a:solidFill>
                  <a:schemeClr val="bg1">
                    <a:lumMod val="50000"/>
                  </a:schemeClr>
                </a:solidFill>
              </a:rPr>
              <a:t> </a:t>
            </a:r>
            <a:endParaRPr lang="en-SG" sz="1000" b="1" i="1" dirty="0">
              <a:solidFill>
                <a:schemeClr val="bg1">
                  <a:lumMod val="50000"/>
                </a:schemeClr>
              </a:solidFill>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99339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1055440" y="764704"/>
            <a:ext cx="10561173" cy="4104456"/>
          </a:xfrm>
        </p:spPr>
        <p:txBody>
          <a:bodyPr>
            <a:normAutofit lnSpcReduction="10000"/>
          </a:bodyPr>
          <a:lstStyle/>
          <a:p>
            <a:r>
              <a:rPr lang="en-US" sz="1000" u="sng" dirty="0">
                <a:latin typeface="+mn-lt"/>
              </a:rPr>
              <a:t>Roles and Responsibilities</a:t>
            </a:r>
            <a:endParaRPr lang="en-US" sz="1000" dirty="0">
              <a:latin typeface="+mn-lt"/>
            </a:endParaRPr>
          </a:p>
          <a:p>
            <a:r>
              <a:rPr lang="en-US" sz="1000" dirty="0">
                <a:latin typeface="+mn-lt"/>
              </a:rPr>
              <a:t>The SAB will: </a:t>
            </a:r>
          </a:p>
          <a:p>
            <a:r>
              <a:rPr lang="en-US" sz="1000" dirty="0">
                <a:latin typeface="+mn-lt"/>
              </a:rPr>
              <a:t>1. Review strategic research directions, progress, international competitiveness and performance of the IAF-PP Programme.</a:t>
            </a:r>
          </a:p>
          <a:p>
            <a:r>
              <a:rPr lang="en-US" sz="1000" dirty="0">
                <a:latin typeface="+mn-lt"/>
              </a:rPr>
              <a:t>2. Provide expert advice and recommend strategies on pertinent areas related to the scope of the IAF-PP programme, which Singapore could </a:t>
            </a:r>
            <a:r>
              <a:rPr lang="en-US" sz="1000" dirty="0" err="1">
                <a:latin typeface="+mn-lt"/>
              </a:rPr>
              <a:t>capitalise</a:t>
            </a:r>
            <a:r>
              <a:rPr lang="en-US" sz="1000" dirty="0">
                <a:latin typeface="+mn-lt"/>
              </a:rPr>
              <a:t> on to strengthen its technical capabilities and enhance economic value capture.</a:t>
            </a:r>
          </a:p>
          <a:p>
            <a:endParaRPr lang="en-US" sz="1000" dirty="0">
              <a:latin typeface="+mn-lt"/>
            </a:endParaRPr>
          </a:p>
          <a:p>
            <a:r>
              <a:rPr lang="en-US" sz="1000" u="sng" dirty="0">
                <a:latin typeface="+mn-lt"/>
              </a:rPr>
              <a:t>Appointment Term </a:t>
            </a:r>
            <a:endParaRPr lang="en-US" sz="1000" dirty="0">
              <a:latin typeface="+mn-lt"/>
            </a:endParaRPr>
          </a:p>
          <a:p>
            <a:r>
              <a:rPr lang="en-US" sz="1000" dirty="0">
                <a:latin typeface="+mn-lt"/>
              </a:rPr>
              <a:t>The appointment term should ideally cover the entire duration of the grant.</a:t>
            </a:r>
          </a:p>
          <a:p>
            <a:endParaRPr lang="en-US" sz="1000" dirty="0">
              <a:latin typeface="+mn-lt"/>
            </a:endParaRPr>
          </a:p>
          <a:p>
            <a:r>
              <a:rPr lang="en-US" sz="1000" u="sng" dirty="0">
                <a:latin typeface="+mn-lt"/>
              </a:rPr>
              <a:t>Frequency of Meetings </a:t>
            </a:r>
            <a:endParaRPr lang="en-US" sz="1000" dirty="0">
              <a:latin typeface="+mn-lt"/>
            </a:endParaRPr>
          </a:p>
          <a:p>
            <a:r>
              <a:rPr lang="en-US" sz="1000" dirty="0">
                <a:latin typeface="+mn-lt"/>
              </a:rPr>
              <a:t>To be as often as necessary and once a year at minimum</a:t>
            </a:r>
          </a:p>
          <a:p>
            <a:endParaRPr lang="en-US" sz="1000" dirty="0">
              <a:latin typeface="+mn-lt"/>
            </a:endParaRPr>
          </a:p>
          <a:p>
            <a:r>
              <a:rPr lang="en-US" sz="1000" u="sng" dirty="0">
                <a:latin typeface="+mn-lt"/>
              </a:rPr>
              <a:t>Remuneration </a:t>
            </a:r>
            <a:endParaRPr lang="en-US" sz="1000" dirty="0">
              <a:latin typeface="+mn-lt"/>
            </a:endParaRPr>
          </a:p>
          <a:p>
            <a:r>
              <a:rPr lang="en-US" sz="1000" dirty="0">
                <a:latin typeface="+mn-lt"/>
              </a:rPr>
              <a:t>Honorarium of USD2,000 per SAB meeting.</a:t>
            </a:r>
          </a:p>
          <a:p>
            <a:r>
              <a:rPr lang="en-SG" sz="1000" dirty="0">
                <a:latin typeface="+mn-lt"/>
              </a:rPr>
              <a:t>In addition, overseas Members who travel to Singapore for the meeting will be reimbursed for travel and accommodation expenses.</a:t>
            </a:r>
            <a:endParaRPr lang="en-US" sz="1000" dirty="0">
              <a:latin typeface="+mn-lt"/>
            </a:endParaRPr>
          </a:p>
          <a:p>
            <a:endParaRPr lang="en-US" sz="1000" dirty="0">
              <a:solidFill>
                <a:srgbClr val="00B0F0"/>
              </a:solidFill>
              <a:latin typeface="+mn-lt"/>
            </a:endParaRPr>
          </a:p>
          <a:p>
            <a:r>
              <a:rPr lang="en-US" sz="1000" u="sng" dirty="0">
                <a:latin typeface="+mn-lt"/>
              </a:rPr>
              <a:t>Confidentiality</a:t>
            </a:r>
            <a:endParaRPr lang="en-US" sz="1000" dirty="0">
              <a:latin typeface="+mn-lt"/>
            </a:endParaRPr>
          </a:p>
          <a:p>
            <a:r>
              <a:rPr lang="en-US" sz="1000" dirty="0">
                <a:latin typeface="+mn-lt"/>
              </a:rPr>
              <a:t>From time to time, Members will be privy to confidential, proprietary information relating to the IAF-PP Programme, participating research institutions, and other third parties. Such information acquired in the course of their appointment shall be held in strict confidence by the Members and shall not be disclosed other than for the purposes of the IAF-PP Programme. The obligation of confidentiality shall carry on during and after the end of the appointment as Members.</a:t>
            </a:r>
          </a:p>
          <a:p>
            <a:endParaRPr lang="en-US" sz="1000" dirty="0">
              <a:latin typeface="+mn-lt"/>
            </a:endParaRPr>
          </a:p>
          <a:p>
            <a:r>
              <a:rPr lang="en-US" sz="1000" u="sng" dirty="0">
                <a:latin typeface="+mn-lt"/>
              </a:rPr>
              <a:t>Composition of the IAF-PP SAB</a:t>
            </a:r>
            <a:endParaRPr lang="en-US" sz="1000" dirty="0">
              <a:latin typeface="+mn-lt"/>
            </a:endParaRPr>
          </a:p>
          <a:p>
            <a:r>
              <a:rPr lang="en-US" sz="1000" dirty="0">
                <a:latin typeface="+mn-lt"/>
              </a:rPr>
              <a:t>Requirement: There must be a minimum of 1 industry expert and 1 scientific expert on the SAB.</a:t>
            </a:r>
          </a:p>
          <a:p>
            <a:endParaRPr lang="en-US" dirty="0"/>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4</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endParaRPr lang="en-SG"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OF REFERENCE FOR IAF-PP PROGRAMME SCIENTIFIC ADVISORY BOARD (SAB)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Proposals requesting for ≥$10M (incl. overheads) must set up a Scientific Advisory Board (SAB)</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A80662CD-2A8A-457D-8D01-B929AF207AE5}"/>
              </a:ext>
            </a:extLst>
          </p:cNvPr>
          <p:cNvGraphicFramePr>
            <a:graphicFrameLocks noGrp="1"/>
          </p:cNvGraphicFramePr>
          <p:nvPr>
            <p:extLst>
              <p:ext uri="{D42A27DB-BD31-4B8C-83A1-F6EECF244321}">
                <p14:modId xmlns:p14="http://schemas.microsoft.com/office/powerpoint/2010/main" val="3149313108"/>
              </p:ext>
            </p:extLst>
          </p:nvPr>
        </p:nvGraphicFramePr>
        <p:xfrm>
          <a:off x="1055440" y="4759796"/>
          <a:ext cx="7992887" cy="1333500"/>
        </p:xfrm>
        <a:graphic>
          <a:graphicData uri="http://schemas.openxmlformats.org/drawingml/2006/table">
            <a:tbl>
              <a:tblPr/>
              <a:tblGrid>
                <a:gridCol w="511403">
                  <a:extLst>
                    <a:ext uri="{9D8B030D-6E8A-4147-A177-3AD203B41FA5}">
                      <a16:colId xmlns:a16="http://schemas.microsoft.com/office/drawing/2014/main" val="586739616"/>
                    </a:ext>
                  </a:extLst>
                </a:gridCol>
                <a:gridCol w="1975076">
                  <a:extLst>
                    <a:ext uri="{9D8B030D-6E8A-4147-A177-3AD203B41FA5}">
                      <a16:colId xmlns:a16="http://schemas.microsoft.com/office/drawing/2014/main" val="4049184727"/>
                    </a:ext>
                  </a:extLst>
                </a:gridCol>
                <a:gridCol w="1922172">
                  <a:extLst>
                    <a:ext uri="{9D8B030D-6E8A-4147-A177-3AD203B41FA5}">
                      <a16:colId xmlns:a16="http://schemas.microsoft.com/office/drawing/2014/main" val="3245650580"/>
                    </a:ext>
                  </a:extLst>
                </a:gridCol>
                <a:gridCol w="1745828">
                  <a:extLst>
                    <a:ext uri="{9D8B030D-6E8A-4147-A177-3AD203B41FA5}">
                      <a16:colId xmlns:a16="http://schemas.microsoft.com/office/drawing/2014/main" val="4285389508"/>
                    </a:ext>
                  </a:extLst>
                </a:gridCol>
                <a:gridCol w="1838408">
                  <a:extLst>
                    <a:ext uri="{9D8B030D-6E8A-4147-A177-3AD203B41FA5}">
                      <a16:colId xmlns:a16="http://schemas.microsoft.com/office/drawing/2014/main" val="3377079258"/>
                    </a:ext>
                  </a:extLst>
                </a:gridCol>
              </a:tblGrid>
              <a:tr h="190500">
                <a:tc>
                  <a:txBody>
                    <a:bodyPr/>
                    <a:lstStyle/>
                    <a:p>
                      <a:pPr algn="l" fontAlgn="b"/>
                      <a:r>
                        <a:rPr lang="en-SG" sz="1000" b="1" i="0" u="none" strike="noStrike">
                          <a:solidFill>
                            <a:srgbClr val="000000"/>
                          </a:solidFill>
                          <a:effectLst/>
                          <a:latin typeface="+mn-lt"/>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Designation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Organisation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Expertise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0513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30529"/>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932333"/>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839429"/>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759801"/>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711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345809"/>
                  </a:ext>
                </a:extLst>
              </a:tr>
            </a:tbl>
          </a:graphicData>
        </a:graphic>
      </p:graphicFrame>
      <p:sp>
        <p:nvSpPr>
          <p:cNvPr id="7" name="Rectangle 6">
            <a:extLst>
              <a:ext uri="{FF2B5EF4-FFF2-40B4-BE49-F238E27FC236}">
                <a16:creationId xmlns:a16="http://schemas.microsoft.com/office/drawing/2014/main" id="{BBF6C946-5486-462A-8E11-A8E0C3D8FFC2}"/>
              </a:ext>
            </a:extLst>
          </p:cNvPr>
          <p:cNvSpPr/>
          <p:nvPr/>
        </p:nvSpPr>
        <p:spPr>
          <a:xfrm>
            <a:off x="1055440" y="6525924"/>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90C4975-1549-4EE2-8BC8-9044F849BE88}"/>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4356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983432" y="548680"/>
            <a:ext cx="10561173" cy="584775"/>
          </a:xfrm>
        </p:spPr>
        <p:txBody>
          <a:bodyPr>
            <a:normAutofit fontScale="62500" lnSpcReduction="20000"/>
          </a:bodyPr>
          <a:lstStyle/>
          <a:p>
            <a:pPr algn="just"/>
            <a:r>
              <a:rPr lang="en-US" sz="1600" dirty="0">
                <a:latin typeface="+mn-lt"/>
              </a:rPr>
              <a:t>Please list all currently held or applied competitive grants funded under public and/or international schemes by the team member(s). </a:t>
            </a:r>
            <a:r>
              <a:rPr lang="en-US" sz="1600" dirty="0">
                <a:effectLst/>
                <a:latin typeface="+mn-lt"/>
                <a:ea typeface="Times New Roman" panose="02020603050405020304" pitchFamily="18" charset="0"/>
              </a:rPr>
              <a:t>These include grants and projects supported by / applied to A*STAR, NMRC, NRF, MOE, Universities and other public funding agencies (as Implementing Agencies) as well as those supported by or applied to international funding agencies and industry partners. Internal institutional funding may be excluded. </a:t>
            </a:r>
            <a:r>
              <a:rPr lang="en-US" sz="1600" dirty="0">
                <a:latin typeface="+mn-lt"/>
              </a:rPr>
              <a:t>Please also provide a brief explanation on how the scope of research under each grant is different/ relates to this IAF-PP application. </a:t>
            </a:r>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5</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LIST OF COMPETITIVE GRANTS BY TEAM MEMBERS</a:t>
            </a:r>
            <a:endParaRPr kumimoji="0" lang="en-SG"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EB02639F-79AF-4E70-AF91-1A57E11C6B2F}"/>
              </a:ext>
            </a:extLst>
          </p:cNvPr>
          <p:cNvGraphicFramePr>
            <a:graphicFrameLocks noGrp="1"/>
          </p:cNvGraphicFramePr>
          <p:nvPr>
            <p:extLst>
              <p:ext uri="{D42A27DB-BD31-4B8C-83A1-F6EECF244321}">
                <p14:modId xmlns:p14="http://schemas.microsoft.com/office/powerpoint/2010/main" val="603496912"/>
              </p:ext>
            </p:extLst>
          </p:nvPr>
        </p:nvGraphicFramePr>
        <p:xfrm>
          <a:off x="1028882" y="1585870"/>
          <a:ext cx="10873207" cy="2157340"/>
        </p:xfrm>
        <a:graphic>
          <a:graphicData uri="http://schemas.openxmlformats.org/drawingml/2006/table">
            <a:tbl>
              <a:tblPr/>
              <a:tblGrid>
                <a:gridCol w="1559856">
                  <a:extLst>
                    <a:ext uri="{9D8B030D-6E8A-4147-A177-3AD203B41FA5}">
                      <a16:colId xmlns:a16="http://schemas.microsoft.com/office/drawing/2014/main" val="2879240658"/>
                    </a:ext>
                  </a:extLst>
                </a:gridCol>
                <a:gridCol w="729240">
                  <a:extLst>
                    <a:ext uri="{9D8B030D-6E8A-4147-A177-3AD203B41FA5}">
                      <a16:colId xmlns:a16="http://schemas.microsoft.com/office/drawing/2014/main" val="3607973456"/>
                    </a:ext>
                  </a:extLst>
                </a:gridCol>
                <a:gridCol w="1271720">
                  <a:extLst>
                    <a:ext uri="{9D8B030D-6E8A-4147-A177-3AD203B41FA5}">
                      <a16:colId xmlns:a16="http://schemas.microsoft.com/office/drawing/2014/main" val="406600876"/>
                    </a:ext>
                  </a:extLst>
                </a:gridCol>
                <a:gridCol w="1271720">
                  <a:extLst>
                    <a:ext uri="{9D8B030D-6E8A-4147-A177-3AD203B41FA5}">
                      <a16:colId xmlns:a16="http://schemas.microsoft.com/office/drawing/2014/main" val="764880576"/>
                    </a:ext>
                  </a:extLst>
                </a:gridCol>
                <a:gridCol w="1398892">
                  <a:extLst>
                    <a:ext uri="{9D8B030D-6E8A-4147-A177-3AD203B41FA5}">
                      <a16:colId xmlns:a16="http://schemas.microsoft.com/office/drawing/2014/main" val="2269213117"/>
                    </a:ext>
                  </a:extLst>
                </a:gridCol>
                <a:gridCol w="1080962">
                  <a:extLst>
                    <a:ext uri="{9D8B030D-6E8A-4147-A177-3AD203B41FA5}">
                      <a16:colId xmlns:a16="http://schemas.microsoft.com/office/drawing/2014/main" val="3263754622"/>
                    </a:ext>
                  </a:extLst>
                </a:gridCol>
                <a:gridCol w="3560817">
                  <a:extLst>
                    <a:ext uri="{9D8B030D-6E8A-4147-A177-3AD203B41FA5}">
                      <a16:colId xmlns:a16="http://schemas.microsoft.com/office/drawing/2014/main" val="2201939836"/>
                    </a:ext>
                  </a:extLst>
                </a:gridCol>
              </a:tblGrid>
              <a:tr h="805381">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Title of Research</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Funding Agency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SG" sz="1100" b="1" kern="1200" dirty="0">
                          <a:solidFill>
                            <a:schemeClr val="tx1"/>
                          </a:solidFill>
                          <a:effectLst/>
                          <a:latin typeface="Arial" panose="020B0604020202020204" pitchFamily="34" charset="0"/>
                          <a:ea typeface="Times New Roman" panose="02020603050405020304" pitchFamily="18" charset="0"/>
                          <a:cs typeface="+mn-cs"/>
                        </a:rPr>
                        <a:t>Status (Awarded / Applied)</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Name and Role of Team Member in listed project </a:t>
                      </a:r>
                    </a:p>
                    <a:p>
                      <a:pPr algn="ctr">
                        <a:tabLst>
                          <a:tab pos="4114800" algn="l"/>
                        </a:tabLst>
                      </a:pPr>
                      <a:r>
                        <a:rPr lang="en-US" sz="1000" b="1" dirty="0">
                          <a:solidFill>
                            <a:schemeClr val="tx1"/>
                          </a:solidFill>
                          <a:effectLst/>
                          <a:latin typeface="Arial" panose="020B0604020202020204" pitchFamily="34" charset="0"/>
                          <a:ea typeface="Times New Roman" panose="02020603050405020304" pitchFamily="18" charset="0"/>
                        </a:rPr>
                        <a:t>(e.g. PI / Co-I /Collaborator)</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Amount of Funding Awarded/Applied (S$)</a:t>
                      </a:r>
                      <a:r>
                        <a:rPr lang="en-US" sz="1100" b="1" dirty="0">
                          <a:solidFill>
                            <a:schemeClr val="accent1"/>
                          </a:solidFill>
                          <a:effectLst/>
                          <a:latin typeface="Arial" panose="020B0604020202020204" pitchFamily="34" charset="0"/>
                          <a:ea typeface="Times New Roman" panose="02020603050405020304" pitchFamily="18" charset="0"/>
                        </a:rPr>
                        <a:t>*</a:t>
                      </a:r>
                      <a:endParaRPr lang="en-SG" sz="1000" dirty="0">
                        <a:solidFill>
                          <a:schemeClr val="accent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Support Period </a:t>
                      </a:r>
                      <a:r>
                        <a:rPr lang="en-US" sz="1000" b="1" dirty="0">
                          <a:solidFill>
                            <a:schemeClr val="tx1"/>
                          </a:solidFill>
                          <a:effectLst/>
                          <a:latin typeface="Arial" panose="020B0604020202020204" pitchFamily="34" charset="0"/>
                          <a:ea typeface="Times New Roman" panose="02020603050405020304" pitchFamily="18" charset="0"/>
                        </a:rPr>
                        <a:t>(MM/YY – MM/YY)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Scope of research in relation to IAF-PP proposal</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1569973"/>
                  </a:ext>
                </a:extLst>
              </a:tr>
              <a:tr h="23828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38890"/>
                  </a:ext>
                </a:extLst>
              </a:tr>
              <a:tr h="22885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148379"/>
                  </a:ext>
                </a:extLst>
              </a:tr>
              <a:tr h="238282">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49889"/>
                  </a:ext>
                </a:extLst>
              </a:tr>
              <a:tr h="238282">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94281"/>
                  </a:ext>
                </a:extLst>
              </a:tr>
              <a:tr h="238282">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946836"/>
                  </a:ext>
                </a:extLst>
              </a:tr>
            </a:tbl>
          </a:graphicData>
        </a:graphic>
      </p:graphicFrame>
      <p:sp>
        <p:nvSpPr>
          <p:cNvPr id="8" name="Rectangle 7">
            <a:extLst>
              <a:ext uri="{FF2B5EF4-FFF2-40B4-BE49-F238E27FC236}">
                <a16:creationId xmlns:a16="http://schemas.microsoft.com/office/drawing/2014/main" id="{7869EA26-A70A-41E4-9DF5-869C10371572}"/>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9C564B-DDB2-40BC-8D56-8789A46A6893}"/>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1" name="Content Placeholder 2">
            <a:extLst>
              <a:ext uri="{FF2B5EF4-FFF2-40B4-BE49-F238E27FC236}">
                <a16:creationId xmlns:a16="http://schemas.microsoft.com/office/drawing/2014/main" id="{EFAA1738-1DBE-4E4D-9D92-375473EC4536}"/>
              </a:ext>
            </a:extLst>
          </p:cNvPr>
          <p:cNvSpPr txBox="1">
            <a:spLocks/>
          </p:cNvSpPr>
          <p:nvPr/>
        </p:nvSpPr>
        <p:spPr>
          <a:xfrm>
            <a:off x="961946" y="1097880"/>
            <a:ext cx="10582659" cy="374776"/>
          </a:xfrm>
          <a:prstGeom prst="rect">
            <a:avLst/>
          </a:prstGeom>
        </p:spPr>
        <p:txBody>
          <a:bodyPr vert="horz" lIns="91440" tIns="45720" rIns="91440" bIns="45720" rtlCol="0">
            <a:normAutofit lnSpcReduction="10000"/>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note that shortlisted LOIs may be required to provide a one-page supplementary write-up which includes the scientific abstract, project outcomes and how the objective and research differ from that in the IAF-PP proposal for </a:t>
            </a:r>
            <a:r>
              <a:rPr lang="en-US" sz="1000" i="1" dirty="0">
                <a:latin typeface="+mn-lt"/>
              </a:rPr>
              <a:t>each</a:t>
            </a:r>
            <a:r>
              <a:rPr lang="en-US" sz="1000" dirty="0">
                <a:latin typeface="+mn-lt"/>
              </a:rPr>
              <a:t> related grant. </a:t>
            </a:r>
          </a:p>
          <a:p>
            <a:pPr algn="just"/>
            <a:endParaRPr lang="en-US" sz="1000" dirty="0">
              <a:latin typeface="+mn-lt"/>
            </a:endParaRPr>
          </a:p>
          <a:p>
            <a:pPr algn="just"/>
            <a:endParaRPr lang="en-US" sz="1000" dirty="0">
              <a:latin typeface="+mn-lt"/>
            </a:endParaRPr>
          </a:p>
          <a:p>
            <a:pPr algn="just"/>
            <a:endParaRPr lang="en-SG" sz="1000" dirty="0">
              <a:latin typeface="+mn-lt"/>
            </a:endParaRPr>
          </a:p>
        </p:txBody>
      </p:sp>
      <p:sp>
        <p:nvSpPr>
          <p:cNvPr id="7" name="TextBox 6">
            <a:extLst>
              <a:ext uri="{FF2B5EF4-FFF2-40B4-BE49-F238E27FC236}">
                <a16:creationId xmlns:a16="http://schemas.microsoft.com/office/drawing/2014/main" id="{D5799806-C4A5-89B8-0F57-F28E13AC4102}"/>
              </a:ext>
            </a:extLst>
          </p:cNvPr>
          <p:cNvSpPr txBox="1"/>
          <p:nvPr/>
        </p:nvSpPr>
        <p:spPr>
          <a:xfrm>
            <a:off x="956874" y="3756985"/>
            <a:ext cx="10873207" cy="400110"/>
          </a:xfrm>
          <a:prstGeom prst="rect">
            <a:avLst/>
          </a:prstGeom>
          <a:noFill/>
        </p:spPr>
        <p:txBody>
          <a:bodyPr wrap="square">
            <a:spAutoFit/>
          </a:bodyPr>
          <a:lstStyle/>
          <a:p>
            <a:pPr>
              <a:tabLst>
                <a:tab pos="914400" algn="l"/>
              </a:tabLst>
            </a:pPr>
            <a:r>
              <a:rPr lang="en-SG" sz="1000" i="1" dirty="0">
                <a:cs typeface="Open Sans"/>
              </a:rPr>
              <a:t>*Please indicate the overall funding awarded/applied (inclusive of overheads) for all the listed research projects. If you would like to indicate the amount of funding allocated to the investigator specifically, you may indicate "Out of the total amount of $X (incl. OH), $X was allocated to &lt;name of team member&gt;".</a:t>
            </a:r>
          </a:p>
        </p:txBody>
      </p:sp>
    </p:spTree>
    <p:extLst>
      <p:ext uri="{BB962C8B-B14F-4D97-AF65-F5344CB8AC3E}">
        <p14:creationId xmlns:p14="http://schemas.microsoft.com/office/powerpoint/2010/main" val="74727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3411744"/>
              </p:ext>
            </p:extLst>
          </p:nvPr>
        </p:nvGraphicFramePr>
        <p:xfrm>
          <a:off x="977816" y="538891"/>
          <a:ext cx="10950831" cy="6056031"/>
        </p:xfrm>
        <a:graphic>
          <a:graphicData uri="http://schemas.openxmlformats.org/drawingml/2006/table">
            <a:tbl>
              <a:tblPr firstRow="1" bandRow="1">
                <a:tableStyleId>{5C22544A-7EE6-4342-B048-85BDC9FD1C3A}</a:tableStyleId>
              </a:tblPr>
              <a:tblGrid>
                <a:gridCol w="1650750">
                  <a:extLst>
                    <a:ext uri="{9D8B030D-6E8A-4147-A177-3AD203B41FA5}">
                      <a16:colId xmlns:a16="http://schemas.microsoft.com/office/drawing/2014/main" val="20000"/>
                    </a:ext>
                  </a:extLst>
                </a:gridCol>
                <a:gridCol w="9300081">
                  <a:extLst>
                    <a:ext uri="{9D8B030D-6E8A-4147-A177-3AD203B41FA5}">
                      <a16:colId xmlns:a16="http://schemas.microsoft.com/office/drawing/2014/main" val="20001"/>
                    </a:ext>
                  </a:extLst>
                </a:gridCol>
              </a:tblGrid>
              <a:tr h="2018677">
                <a:tc>
                  <a:txBody>
                    <a:bodyPr/>
                    <a:lstStyle/>
                    <a:p>
                      <a:r>
                        <a:rPr lang="en-GB" sz="1200" b="1" baseline="0" dirty="0">
                          <a:solidFill>
                            <a:schemeClr val="tx1"/>
                          </a:solidFill>
                          <a:latin typeface="Arial" panose="020B0604020202020204" pitchFamily="34" charset="0"/>
                          <a:cs typeface="Arial" panose="020B0604020202020204" pitchFamily="34" charset="0"/>
                        </a:rPr>
                        <a:t>Potential IP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kern="1200" dirty="0">
                          <a:solidFill>
                            <a:schemeClr val="bg1">
                              <a:lumMod val="50000"/>
                            </a:schemeClr>
                          </a:solidFill>
                          <a:latin typeface="Arial" panose="020B0604020202020204" pitchFamily="34" charset="0"/>
                          <a:ea typeface="+mn-ea"/>
                          <a:cs typeface="Arial" panose="020B0604020202020204" pitchFamily="34" charset="0"/>
                        </a:rPr>
                        <a:t>Provide information on the team’s IP strategy (including potential know-hows, patents, licensing, spinoff, </a:t>
                      </a:r>
                      <a:r>
                        <a:rPr lang="en-US" sz="1000" b="0" kern="1200" dirty="0" err="1">
                          <a:solidFill>
                            <a:schemeClr val="bg1">
                              <a:lumMod val="50000"/>
                            </a:schemeClr>
                          </a:solidFill>
                          <a:latin typeface="Arial" panose="020B0604020202020204" pitchFamily="34" charset="0"/>
                          <a:ea typeface="+mn-ea"/>
                          <a:cs typeface="Arial" panose="020B0604020202020204" pitchFamily="34" charset="0"/>
                        </a:rPr>
                        <a:t>etc</a:t>
                      </a:r>
                      <a:r>
                        <a:rPr lang="en-US" sz="1000" b="0" kern="1200" dirty="0">
                          <a:solidFill>
                            <a:schemeClr val="bg1">
                              <a:lumMod val="50000"/>
                            </a:schemeClr>
                          </a:solidFill>
                          <a:latin typeface="Arial" panose="020B0604020202020204" pitchFamily="34" charset="0"/>
                          <a:ea typeface="+mn-ea"/>
                          <a:cs typeface="Arial" panose="020B0604020202020204" pitchFamily="34" charset="0"/>
                        </a:rPr>
                        <a:t>). What is the team’s IP management plan?</a:t>
                      </a:r>
                    </a:p>
                    <a:p>
                      <a:r>
                        <a:rPr lang="en-US" sz="1000" b="0" dirty="0">
                          <a:solidFill>
                            <a:schemeClr val="bg1">
                              <a:lumMod val="50000"/>
                            </a:schemeClr>
                          </a:solidFill>
                          <a:latin typeface="Arial" panose="020B0604020202020204" pitchFamily="34" charset="0"/>
                          <a:cs typeface="Arial" panose="020B0604020202020204" pitchFamily="34" charset="0"/>
                        </a:rPr>
                        <a:t>Please also address the following where relevant for your proposal:</a:t>
                      </a:r>
                    </a:p>
                    <a:p>
                      <a:pPr marL="171450" indent="-171450">
                        <a:buFontTx/>
                        <a:buChar char="-"/>
                      </a:pPr>
                      <a:r>
                        <a:rPr lang="en-US" sz="1000" b="0" dirty="0">
                          <a:solidFill>
                            <a:schemeClr val="bg1">
                              <a:lumMod val="50000"/>
                            </a:schemeClr>
                          </a:solidFill>
                          <a:latin typeface="Arial" panose="020B0604020202020204" pitchFamily="34" charset="0"/>
                          <a:cs typeface="Arial" panose="020B0604020202020204" pitchFamily="34" charset="0"/>
                        </a:rPr>
                        <a:t>What are the foreground IP arrangements such as ownership (e.g. SDSO, JDJO)?</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dirty="0">
                          <a:solidFill>
                            <a:schemeClr val="bg1">
                              <a:lumMod val="50000"/>
                            </a:schemeClr>
                          </a:solidFill>
                          <a:latin typeface="Arial" panose="020B0604020202020204" pitchFamily="34" charset="0"/>
                          <a:cs typeface="Arial" panose="020B0604020202020204" pitchFamily="34" charset="0"/>
                        </a:rPr>
                        <a:t>Would the potential foreground IP reside in Singapore?</a:t>
                      </a:r>
                    </a:p>
                    <a:p>
                      <a:pPr marL="171450" indent="-171450">
                        <a:buFontTx/>
                        <a:buChar char="-"/>
                      </a:pPr>
                      <a:r>
                        <a:rPr lang="en-US" sz="1000" b="0" dirty="0">
                          <a:solidFill>
                            <a:schemeClr val="bg1">
                              <a:lumMod val="50000"/>
                            </a:schemeClr>
                          </a:solidFill>
                          <a:latin typeface="Arial" panose="020B0604020202020204" pitchFamily="34" charset="0"/>
                          <a:cs typeface="Arial" panose="020B0604020202020204" pitchFamily="34" charset="0"/>
                        </a:rPr>
                        <a:t>Was a Freedom to Operate (FTO) analysis performed?</a:t>
                      </a: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0186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Business Engagement Strategy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Business Engagement Strategy: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the confirmed partners on slide 3, what are the engagement timelines, and when does the team expect RCAs to be secured?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potential partners listed on slide 3, how and when does the team intend to engage each partner?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Should interest from the listed partners not materialize, what is the team’s strategy to identify and </a:t>
                      </a:r>
                      <a:r>
                        <a:rPr lang="en-US" sz="1000" b="0" kern="1200" baseline="0">
                          <a:solidFill>
                            <a:schemeClr val="bg1">
                              <a:lumMod val="50000"/>
                            </a:schemeClr>
                          </a:solidFill>
                          <a:latin typeface="Arial" panose="020B0604020202020204" pitchFamily="34" charset="0"/>
                          <a:ea typeface="+mn-ea"/>
                          <a:cs typeface="Arial" panose="020B0604020202020204" pitchFamily="34" charset="0"/>
                        </a:rPr>
                        <a:t>engage other partners?</a:t>
                      </a:r>
                      <a:endParaRPr lang="en-US" sz="1000" b="0" dirty="0">
                        <a:solidFill>
                          <a:schemeClr val="tx1"/>
                        </a:solidFill>
                        <a:latin typeface="Arial" panose="020B0604020202020204" pitchFamily="34" charset="0"/>
                        <a:cs typeface="Arial" panose="020B0604020202020204" pitchFamily="34" charset="0"/>
                      </a:endParaRP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4141641"/>
                  </a:ext>
                </a:extLst>
              </a:tr>
              <a:tr h="20186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Project Management Plans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Project Management Plans: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Does the team intend to hire a fresh project manager, or rely on existing in-house project management units?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key risks for this project, and how does the team intend </a:t>
                      </a:r>
                      <a:r>
                        <a:rPr lang="en-US" sz="1000" b="0" kern="1200" baseline="0">
                          <a:solidFill>
                            <a:schemeClr val="bg1">
                              <a:lumMod val="50000"/>
                            </a:schemeClr>
                          </a:solidFill>
                          <a:latin typeface="Arial" panose="020B0604020202020204" pitchFamily="34" charset="0"/>
                          <a:ea typeface="+mn-ea"/>
                          <a:cs typeface="Arial" panose="020B0604020202020204" pitchFamily="34" charset="0"/>
                        </a:rPr>
                        <a:t>to mitigate them?</a:t>
                      </a:r>
                      <a:endParaRPr lang="en-US" sz="1000" b="0" dirty="0">
                        <a:solidFill>
                          <a:schemeClr val="tx1"/>
                        </a:solidFill>
                        <a:latin typeface="Arial" panose="020B0604020202020204" pitchFamily="34" charset="0"/>
                        <a:cs typeface="Arial" panose="020B0604020202020204" pitchFamily="34" charset="0"/>
                      </a:endParaRP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1681114"/>
                  </a:ext>
                </a:extLst>
              </a:tr>
            </a:tbl>
          </a:graphicData>
        </a:graphic>
      </p:graphicFrame>
      <p:sp>
        <p:nvSpPr>
          <p:cNvPr id="6" name="Title 1"/>
          <p:cNvSpPr txBox="1">
            <a:spLocks/>
          </p:cNvSpPr>
          <p:nvPr/>
        </p:nvSpPr>
        <p:spPr>
          <a:xfrm>
            <a:off x="911424" y="-2738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POTENTIAL IP OUTCOMES</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767408" y="6669940"/>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76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4172201"/>
              </p:ext>
            </p:extLst>
          </p:nvPr>
        </p:nvGraphicFramePr>
        <p:xfrm>
          <a:off x="1055440" y="836711"/>
          <a:ext cx="10873208" cy="4608514"/>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432049">
                <a:tc rowSpan="3">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of Original LOI</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7029323"/>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the original LOI was reviewed by the LOI Review Panel</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90454593"/>
                  </a:ext>
                </a:extLst>
              </a:tr>
              <a:tr h="1512169">
                <a:tc vMerge="1">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Provide a comparison between the previous submission and the resubmission. Do include details of the changes to the proposal from the original LOI on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include the Team’s responses to the LOI Review Panel’s Comments in the supplementary slides.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47">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and Project Number of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67924310"/>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of Midterm Review / Final Review of the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86976491"/>
                  </a:ext>
                </a:extLst>
              </a:tr>
              <a:tr h="1512169">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0" dirty="0">
                          <a:solidFill>
                            <a:schemeClr val="tx1"/>
                          </a:solidFill>
                          <a:latin typeface="Arial" panose="020B0604020202020204" pitchFamily="34" charset="0"/>
                          <a:cs typeface="Arial" panose="020B0604020202020204" pitchFamily="34" charset="0"/>
                        </a:rPr>
                        <a:t>Please provide the following on this slide:</a:t>
                      </a:r>
                    </a:p>
                    <a:p>
                      <a:pPr marL="0" indent="0">
                        <a:buFontTx/>
                        <a:buNone/>
                      </a:pPr>
                      <a:r>
                        <a:rPr lang="en-US" sz="1000" b="0" dirty="0">
                          <a:solidFill>
                            <a:schemeClr val="tx1"/>
                          </a:solidFill>
                          <a:latin typeface="Arial" panose="020B0604020202020204" pitchFamily="34" charset="0"/>
                          <a:cs typeface="Arial" panose="020B0604020202020204" pitchFamily="34" charset="0"/>
                        </a:rPr>
                        <a:t>1) Indicate what the difference between the Awarded IAF-PP Project and the submission for Phase 2 Funding is. </a:t>
                      </a:r>
                    </a:p>
                    <a:p>
                      <a:pPr marL="0" indent="0">
                        <a:buFontTx/>
                        <a:buNone/>
                      </a:pPr>
                      <a:r>
                        <a:rPr lang="en-SG" sz="1000" b="0" dirty="0">
                          <a:solidFill>
                            <a:schemeClr val="tx1"/>
                          </a:solidFill>
                          <a:latin typeface="Arial" panose="020B0604020202020204" pitchFamily="34" charset="0"/>
                          <a:cs typeface="Arial" panose="020B0604020202020204" pitchFamily="34" charset="0"/>
                        </a:rPr>
                        <a:t>2) Summary of progress and research outputs of the previous project (i.e. the awarded IAF-PP project)</a:t>
                      </a:r>
                    </a:p>
                    <a:p>
                      <a:pPr marL="0" indent="0">
                        <a:buFontTx/>
                        <a:buNone/>
                      </a:pPr>
                      <a:r>
                        <a:rPr lang="en-US" sz="1000" b="0" dirty="0">
                          <a:solidFill>
                            <a:schemeClr val="tx1"/>
                          </a:solidFill>
                          <a:latin typeface="Arial" panose="020B0604020202020204" pitchFamily="34" charset="0"/>
                          <a:cs typeface="Arial" panose="020B0604020202020204" pitchFamily="34" charset="0"/>
                        </a:rPr>
                        <a:t>3) List the KPIs and IRS amounts achieved for the previous project</a:t>
                      </a:r>
                    </a:p>
                    <a:p>
                      <a:pPr marL="0" indent="0">
                        <a:buFontTx/>
                        <a:buNone/>
                      </a:pPr>
                      <a:endParaRPr lang="en-US" sz="1000" b="0" dirty="0">
                        <a:solidFill>
                          <a:schemeClr val="tx1"/>
                        </a:solidFill>
                        <a:latin typeface="Arial" panose="020B0604020202020204" pitchFamily="34" charset="0"/>
                        <a:cs typeface="Arial" panose="020B0604020202020204" pitchFamily="34" charset="0"/>
                      </a:endParaRPr>
                    </a:p>
                    <a:p>
                      <a:pPr marL="0" indent="0">
                        <a:buFontTx/>
                        <a:buNone/>
                      </a:pPr>
                      <a:r>
                        <a:rPr lang="en-US" sz="1000" b="0" baseline="0" dirty="0">
                          <a:solidFill>
                            <a:schemeClr val="tx1"/>
                          </a:solidFill>
                          <a:latin typeface="Arial" panose="020B0604020202020204" pitchFamily="34" charset="0"/>
                          <a:cs typeface="Arial" panose="020B0604020202020204" pitchFamily="34" charset="0"/>
                        </a:rPr>
                        <a:t>If more space is needed for elaboration, please detail in supplementary slides.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4969123"/>
                  </a:ext>
                </a:extLst>
              </a:tr>
            </a:tbl>
          </a:graphicData>
        </a:graphic>
      </p:graphicFrame>
      <p:sp>
        <p:nvSpPr>
          <p:cNvPr id="6" name="Title 1"/>
          <p:cNvSpPr txBox="1">
            <a:spLocks/>
          </p:cNvSpPr>
          <p:nvPr/>
        </p:nvSpPr>
        <p:spPr>
          <a:xfrm>
            <a:off x="1374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RESUBMISSION OR SUBMISSION FOR PHASE 2 FUNDING</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03E3C38C-37B8-1F5A-3DC3-FC20404382E6}"/>
              </a:ext>
            </a:extLst>
          </p:cNvPr>
          <p:cNvSpPr txBox="1">
            <a:spLocks/>
          </p:cNvSpPr>
          <p:nvPr/>
        </p:nvSpPr>
        <p:spPr>
          <a:xfrm>
            <a:off x="983432" y="548681"/>
            <a:ext cx="10561173" cy="288032"/>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only fill this slide if the LOI is a resubmission or a submission to request for Phase 2 Funding. Applicants who are submitting a NEW LOI may skip this slide.</a:t>
            </a:r>
          </a:p>
          <a:p>
            <a:endParaRPr lang="en-SG" dirty="0"/>
          </a:p>
        </p:txBody>
      </p:sp>
    </p:spTree>
    <p:extLst>
      <p:ext uri="{BB962C8B-B14F-4D97-AF65-F5344CB8AC3E}">
        <p14:creationId xmlns:p14="http://schemas.microsoft.com/office/powerpoint/2010/main" val="20711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FCD81-9840-45A0-BBC5-84B168544474}"/>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8</a:t>
            </a:fld>
            <a:endParaRPr lang="en-SG">
              <a:solidFill>
                <a:prstClr val="black">
                  <a:tint val="75000"/>
                </a:prstClr>
              </a:solidFill>
            </a:endParaRPr>
          </a:p>
        </p:txBody>
      </p:sp>
      <p:sp>
        <p:nvSpPr>
          <p:cNvPr id="5" name="Title 1">
            <a:extLst>
              <a:ext uri="{FF2B5EF4-FFF2-40B4-BE49-F238E27FC236}">
                <a16:creationId xmlns:a16="http://schemas.microsoft.com/office/drawing/2014/main" id="{33E61F69-012A-4DCC-950D-A6A8734E977C}"/>
              </a:ext>
            </a:extLst>
          </p:cNvPr>
          <p:cNvSpPr txBox="1">
            <a:spLocks/>
          </p:cNvSpPr>
          <p:nvPr/>
        </p:nvSpPr>
        <p:spPr>
          <a:xfrm>
            <a:off x="1055440" y="0"/>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REVIEWERS</a:t>
            </a:r>
            <a:endParaRPr lang="en-SG" sz="1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0111B1-1314-41D7-A86D-04222D7EB47C}"/>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7" name="Rectangle 6">
            <a:extLst>
              <a:ext uri="{FF2B5EF4-FFF2-40B4-BE49-F238E27FC236}">
                <a16:creationId xmlns:a16="http://schemas.microsoft.com/office/drawing/2014/main" id="{FAD99B2F-0CC6-479D-843C-09832572A037}"/>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8D8EC3C-9AD1-4621-A37F-47A68A4B3865}"/>
              </a:ext>
            </a:extLst>
          </p:cNvPr>
          <p:cNvSpPr>
            <a:spLocks noGrp="1"/>
          </p:cNvSpPr>
          <p:nvPr>
            <p:ph idx="1"/>
          </p:nvPr>
        </p:nvSpPr>
        <p:spPr>
          <a:xfrm>
            <a:off x="1055440" y="516740"/>
            <a:ext cx="10561173" cy="1328084"/>
          </a:xfrm>
        </p:spPr>
        <p:txBody>
          <a:bodyPr>
            <a:noAutofit/>
          </a:bodyPr>
          <a:lstStyle/>
          <a:p>
            <a:r>
              <a:rPr lang="en-US" sz="1000" b="1" dirty="0">
                <a:latin typeface="+mn-lt"/>
              </a:rPr>
              <a:t>(A) Suggested Reviewers</a:t>
            </a:r>
          </a:p>
          <a:p>
            <a:r>
              <a:rPr lang="en-US" sz="1000" dirty="0">
                <a:latin typeface="+mn-lt"/>
              </a:rPr>
              <a:t>Please suggest up to 5 academic and industry reviewers who may be suitable to review the research proposal. These reviewers should fulfill these criteria:	</a:t>
            </a:r>
          </a:p>
          <a:p>
            <a:pPr marL="171450" indent="-171450">
              <a:buFont typeface="Arial" panose="020B0604020202020204" pitchFamily="34" charset="0"/>
              <a:buChar char="•"/>
            </a:pPr>
            <a:r>
              <a:rPr lang="en-US" sz="1000" dirty="0">
                <a:latin typeface="+mn-lt"/>
              </a:rPr>
              <a:t>They are experts in the subject matter and capable of offering unbiased expert opinions on the scientific merit of the proposed programme</a:t>
            </a:r>
          </a:p>
          <a:p>
            <a:pPr marL="171450" indent="-171450">
              <a:buFont typeface="Arial" panose="020B0604020202020204" pitchFamily="34" charset="0"/>
              <a:buChar char="•"/>
            </a:pPr>
            <a:r>
              <a:rPr lang="en-US" sz="1000" dirty="0">
                <a:latin typeface="+mn-lt"/>
              </a:rPr>
              <a:t>They have broad knowledge of the field</a:t>
            </a:r>
          </a:p>
          <a:p>
            <a:pPr marL="171450" indent="-171450">
              <a:buFont typeface="Arial" panose="020B0604020202020204" pitchFamily="34" charset="0"/>
              <a:buChar char="•"/>
            </a:pPr>
            <a:r>
              <a:rPr lang="en-US" sz="1000" dirty="0">
                <a:latin typeface="+mn-lt"/>
              </a:rPr>
              <a:t>They have good knowledge of global developments in the field to be able to evaluate the international competitiveness of the proposed programme and</a:t>
            </a:r>
          </a:p>
          <a:p>
            <a:pPr marL="171450" indent="-171450">
              <a:buFont typeface="Arial" panose="020B0604020202020204" pitchFamily="34" charset="0"/>
              <a:buChar char="•"/>
            </a:pPr>
            <a:r>
              <a:rPr lang="en-US" sz="1000" dirty="0">
                <a:latin typeface="+mn-lt"/>
              </a:rPr>
              <a:t>They have no relationship, direct or otherwise, with any of the team members that would create a real or apparent conflict of interest.</a:t>
            </a:r>
          </a:p>
          <a:p>
            <a:r>
              <a:rPr lang="en-SG" sz="1000" dirty="0">
                <a:latin typeface="+mn-lt"/>
              </a:rPr>
              <a:t>If there aren’t any suggested reviewers, please indicate “NIL”.</a:t>
            </a:r>
            <a:endParaRPr lang="en-US" sz="1000" dirty="0">
              <a:latin typeface="+mn-lt"/>
            </a:endParaRPr>
          </a:p>
          <a:p>
            <a:endParaRPr lang="en-SG" sz="1000" dirty="0"/>
          </a:p>
        </p:txBody>
      </p:sp>
      <p:graphicFrame>
        <p:nvGraphicFramePr>
          <p:cNvPr id="10" name="Table 9">
            <a:extLst>
              <a:ext uri="{FF2B5EF4-FFF2-40B4-BE49-F238E27FC236}">
                <a16:creationId xmlns:a16="http://schemas.microsoft.com/office/drawing/2014/main" id="{FEC6DC42-3156-475A-B196-045FD36E9E41}"/>
              </a:ext>
            </a:extLst>
          </p:cNvPr>
          <p:cNvGraphicFramePr>
            <a:graphicFrameLocks noGrp="1"/>
          </p:cNvGraphicFramePr>
          <p:nvPr>
            <p:extLst>
              <p:ext uri="{D42A27DB-BD31-4B8C-83A1-F6EECF244321}">
                <p14:modId xmlns:p14="http://schemas.microsoft.com/office/powerpoint/2010/main" val="1802986067"/>
              </p:ext>
            </p:extLst>
          </p:nvPr>
        </p:nvGraphicFramePr>
        <p:xfrm>
          <a:off x="1055440" y="1876765"/>
          <a:ext cx="10561173" cy="2005260"/>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388115">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Type </a:t>
                      </a: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Expertise</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23429">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23429">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23429">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23429">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23429">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
        <p:nvSpPr>
          <p:cNvPr id="11" name="Content Placeholder 2">
            <a:extLst>
              <a:ext uri="{FF2B5EF4-FFF2-40B4-BE49-F238E27FC236}">
                <a16:creationId xmlns:a16="http://schemas.microsoft.com/office/drawing/2014/main" id="{9D9333F5-CADE-4AEB-BB36-9806C2E08496}"/>
              </a:ext>
            </a:extLst>
          </p:cNvPr>
          <p:cNvSpPr txBox="1">
            <a:spLocks/>
          </p:cNvSpPr>
          <p:nvPr/>
        </p:nvSpPr>
        <p:spPr>
          <a:xfrm>
            <a:off x="1055440" y="3901691"/>
            <a:ext cx="10561173" cy="485839"/>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b="1" dirty="0">
                <a:latin typeface="+mn-lt"/>
              </a:rPr>
              <a:t>(B) Not to be invited reviewers</a:t>
            </a:r>
          </a:p>
          <a:p>
            <a:r>
              <a:rPr lang="en-US" sz="1000" dirty="0">
                <a:latin typeface="+mn-lt"/>
              </a:rPr>
              <a:t>Please suggest up to 5 academic and/or industry reviewers who should not be invited to review the research proposal. </a:t>
            </a:r>
            <a:r>
              <a:rPr lang="en-SG" sz="1000" dirty="0">
                <a:latin typeface="+mn-lt"/>
              </a:rPr>
              <a:t>If there aren’t any not to be invited reviewers, please indicate “NIL”.</a:t>
            </a:r>
            <a:endParaRPr lang="en-SG" sz="1000" dirty="0"/>
          </a:p>
        </p:txBody>
      </p:sp>
      <p:graphicFrame>
        <p:nvGraphicFramePr>
          <p:cNvPr id="12" name="Table 11">
            <a:extLst>
              <a:ext uri="{FF2B5EF4-FFF2-40B4-BE49-F238E27FC236}">
                <a16:creationId xmlns:a16="http://schemas.microsoft.com/office/drawing/2014/main" id="{928EA7DF-3DC8-46A5-99C6-9D5579A38110}"/>
              </a:ext>
            </a:extLst>
          </p:cNvPr>
          <p:cNvGraphicFramePr>
            <a:graphicFrameLocks noGrp="1"/>
          </p:cNvGraphicFramePr>
          <p:nvPr>
            <p:extLst>
              <p:ext uri="{D42A27DB-BD31-4B8C-83A1-F6EECF244321}">
                <p14:modId xmlns:p14="http://schemas.microsoft.com/office/powerpoint/2010/main" val="3118675705"/>
              </p:ext>
            </p:extLst>
          </p:nvPr>
        </p:nvGraphicFramePr>
        <p:xfrm>
          <a:off x="1055440" y="4307490"/>
          <a:ext cx="10561173" cy="2294775"/>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419073">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 and Reasons why these reviewers should not be invited</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4922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Tree>
    <p:extLst>
      <p:ext uri="{BB962C8B-B14F-4D97-AF65-F5344CB8AC3E}">
        <p14:creationId xmlns:p14="http://schemas.microsoft.com/office/powerpoint/2010/main" val="24585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9754405"/>
              </p:ext>
            </p:extLst>
          </p:nvPr>
        </p:nvGraphicFramePr>
        <p:xfrm>
          <a:off x="1400843" y="1039524"/>
          <a:ext cx="8553428" cy="5059680"/>
        </p:xfrm>
        <a:graphic>
          <a:graphicData uri="http://schemas.openxmlformats.org/drawingml/2006/table">
            <a:tbl>
              <a:tblPr firstRow="1" bandRow="1">
                <a:tableStyleId>{5C22544A-7EE6-4342-B048-85BDC9FD1C3A}</a:tableStyleId>
              </a:tblPr>
              <a:tblGrid>
                <a:gridCol w="8553428">
                  <a:extLst>
                    <a:ext uri="{9D8B030D-6E8A-4147-A177-3AD203B41FA5}">
                      <a16:colId xmlns:a16="http://schemas.microsoft.com/office/drawing/2014/main" val="20001"/>
                    </a:ext>
                  </a:extLst>
                </a:gridCol>
              </a:tblGrid>
              <a:tr h="243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j-lt"/>
                          <a:cs typeface="Arial" panose="020B0604020202020204" pitchFamily="34" charset="0"/>
                        </a:rPr>
                        <a:t>In submitting this Grant Application to the Implementing Agency, the Institution(s) and Applicants agree to participate in this IAF-PP Programme, and undertake, on any grant award,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lt"/>
                        <a:cs typeface="Arial" panose="020B0604020202020204" pitchFamily="34" charset="0"/>
                      </a:endParaRP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all information is accurate to the best of their knowledge.</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proposal is original and the latest version, and that no similar versions or part(s) of this proposal with similar objectives, scope, deliverables, or outcomes have been or will be submitted to any other funding bodies or agencies.</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budget requested is not supported by other research grants funded under public and/or international schemes currently held or applied by the team member(s) related to this IAF-PP project. Internal institutional funding may be excluded from this. Stern action will be taken against those who commit double dipping of funds from different grant sources, including (but not limited to) the suspension or termination of funding.</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Institution(s) provides the necessary facilities to implement the IAF-PP Programme and assumes financial and other management responsibilities for the duration of the Programme to be carried out at their institution. </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The Applicants do not have any conflict of interest with the industry partners (company(s) and company executives) as listed in this proposal.</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Hold primary responsibility for the responsible conduct of research, and shall abide and comply with the ethical, legal, and professional standards relevant to research, in accordance with the research integrity policy of the Host Institution.</a:t>
                      </a:r>
                    </a:p>
                    <a:p>
                      <a:pPr marL="285750" lvl="0" indent="-228600">
                        <a:spcBef>
                          <a:spcPts val="0"/>
                        </a:spcBef>
                        <a:spcAft>
                          <a:spcPts val="0"/>
                        </a:spcAft>
                        <a:buFont typeface="Arial" panose="020B0604020202020204" pitchFamily="34" charset="0"/>
                        <a:buChar char="•"/>
                      </a:pPr>
                      <a:r>
                        <a:rPr lang="en-US" sz="1000" b="1" kern="1200" baseline="0" dirty="0">
                          <a:solidFill>
                            <a:schemeClr val="tx1"/>
                          </a:solidFill>
                          <a:effectLst/>
                          <a:latin typeface="+mj-lt"/>
                          <a:ea typeface="+mn-ea"/>
                          <a:cs typeface="Times New Roman" panose="02020603050405020304" pitchFamily="18" charset="0"/>
                        </a:rPr>
                        <a:t>Comply with the provisions of any relevant laws of the Republic of Singapore, statutes, regulations, by-laws, rules, guidelines, and requirements, applicable to it, as well as all applicable terms, conditions, policies, and procedures adopted by A*STAR as the same may be amended or varied from time to time.</a:t>
                      </a:r>
                    </a:p>
                    <a:p>
                      <a:pPr marL="57150" lvl="0" indent="0">
                        <a:spcBef>
                          <a:spcPts val="0"/>
                        </a:spcBef>
                        <a:spcAft>
                          <a:spcPts val="0"/>
                        </a:spcAft>
                        <a:buFont typeface="Arial" panose="020B0604020202020204" pitchFamily="34" charset="0"/>
                        <a:buNone/>
                      </a:pPr>
                      <a:endParaRPr lang="en-US" sz="1000" b="1"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587213">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000" b="1" u="none" kern="1200" dirty="0">
                          <a:solidFill>
                            <a:schemeClr val="tx1"/>
                          </a:solidFill>
                          <a:effectLst/>
                          <a:latin typeface="+mj-lt"/>
                          <a:ea typeface="+mn-ea"/>
                          <a:cs typeface="Times New Roman" panose="02020603050405020304" pitchFamily="18" charset="0"/>
                        </a:rPr>
                        <a:t>By ticking the boxes below, the Applicants also declare the following points and that the following documents have been reviewed or submitted in this application:</a:t>
                      </a:r>
                    </a:p>
                    <a:p>
                      <a:pPr marL="342900" lvl="0" indent="-285750">
                        <a:spcBef>
                          <a:spcPts val="0"/>
                        </a:spcBef>
                        <a:spcAft>
                          <a:spcPts val="0"/>
                        </a:spcAft>
                        <a:buFont typeface="Wingdings" panose="05000000000000000000" pitchFamily="2" charset="2"/>
                        <a:buChar char="ü"/>
                      </a:pPr>
                      <a:endParaRPr lang="en-US" sz="1000" kern="1200" baseline="0" dirty="0">
                        <a:solidFill>
                          <a:schemeClr val="tx1"/>
                        </a:solidFill>
                        <a:effectLst/>
                        <a:latin typeface="+mj-lt"/>
                        <a:ea typeface="+mn-ea"/>
                        <a:cs typeface="Times New Roman" panose="02020603050405020304" pitchFamily="18" charset="0"/>
                      </a:endParaRP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baseline="0" dirty="0">
                          <a:solidFill>
                            <a:schemeClr val="tx1"/>
                          </a:solidFill>
                          <a:effectLst/>
                          <a:latin typeface="+mn-lt"/>
                          <a:ea typeface="+mn-ea"/>
                          <a:cs typeface="Times New Roman" panose="02020603050405020304" pitchFamily="18" charset="0"/>
                        </a:rPr>
                        <a:t>The Lead PI holds at least 0.7 FTE primary appointment in a Singapore publicly funded research/tertiary/educational institution.</a:t>
                      </a: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SG" sz="1000" kern="1200" baseline="0" dirty="0">
                          <a:solidFill>
                            <a:schemeClr val="tx1"/>
                          </a:solidFill>
                          <a:effectLst/>
                          <a:latin typeface="+mj-lt"/>
                          <a:ea typeface="+mn-ea"/>
                          <a:cs typeface="Times New Roman" panose="02020603050405020304" pitchFamily="18" charset="0"/>
                        </a:rPr>
                        <a:t>The Lead PI and Applicants do not have any conflict of interest with the Industry Partners (company(s) and company executives) as listed in this proposal.</a:t>
                      </a:r>
                      <a:endParaRPr lang="en-US" sz="1000" kern="1200" baseline="0" dirty="0">
                        <a:solidFill>
                          <a:schemeClr val="tx1"/>
                        </a:solidFill>
                        <a:effectLst/>
                        <a:latin typeface="+mj-lt"/>
                        <a:ea typeface="+mn-ea"/>
                        <a:cs typeface="Times New Roman" panose="02020603050405020304" pitchFamily="18" charset="0"/>
                      </a:endParaRP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Lay abstract of proposal (max. 500 words)</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Terms &amp; Conditions 2020</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Guidelines 2020</a:t>
                      </a:r>
                    </a:p>
                    <a:p>
                      <a:pPr marL="3429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baseline="0" dirty="0">
                          <a:solidFill>
                            <a:schemeClr val="tx1"/>
                          </a:solidFill>
                          <a:effectLst/>
                          <a:latin typeface="+mj-lt"/>
                          <a:ea typeface="+mn-ea"/>
                          <a:cs typeface="Times New Roman" panose="02020603050405020304" pitchFamily="18" charset="0"/>
                        </a:rPr>
                        <a:t>Letter of Intent</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Supplementary documents (e.g. Letters of Support from industry partners, background on industry and technology, project plans and budgets) as deemed necessary</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Email(s) documenting endorsement from </a:t>
                      </a:r>
                      <a:r>
                        <a:rPr lang="en-SG" sz="1000" dirty="0">
                          <a:solidFill>
                            <a:schemeClr val="tx1"/>
                          </a:solidFill>
                          <a:latin typeface="Arial" panose="020B0604020202020204" pitchFamily="34" charset="0"/>
                          <a:cs typeface="Arial" panose="020B0604020202020204" pitchFamily="34" charset="0"/>
                        </a:rPr>
                        <a:t>Host Institution’s Director of Research (DOR) or equivalent</a:t>
                      </a:r>
                      <a:endParaRPr lang="en-US" sz="1000"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itle 1"/>
          <p:cNvSpPr txBox="1">
            <a:spLocks/>
          </p:cNvSpPr>
          <p:nvPr/>
        </p:nvSpPr>
        <p:spPr>
          <a:xfrm>
            <a:off x="1299473" y="366468"/>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SUBMISSION DECLARATION</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Rectangle 5">
            <a:extLst>
              <a:ext uri="{FF2B5EF4-FFF2-40B4-BE49-F238E27FC236}">
                <a16:creationId xmlns:a16="http://schemas.microsoft.com/office/drawing/2014/main" id="{53709D0C-13CA-4A03-A6FF-CB46EA69F3BC}"/>
              </a:ext>
            </a:extLst>
          </p:cNvPr>
          <p:cNvSpPr/>
          <p:nvPr/>
        </p:nvSpPr>
        <p:spPr>
          <a:xfrm>
            <a:off x="1703512" y="6075416"/>
            <a:ext cx="8784976" cy="215444"/>
          </a:xfrm>
          <a:prstGeom prst="rect">
            <a:avLst/>
          </a:prstGeom>
        </p:spPr>
        <p:txBody>
          <a:bodyPr wrap="square">
            <a:spAutoFit/>
          </a:bodyPr>
          <a:lstStyle/>
          <a:p>
            <a:pPr>
              <a:defRPr/>
            </a:pPr>
            <a:r>
              <a:rPr lang="en-US" sz="800" dirty="0">
                <a:solidFill>
                  <a:prstClr val="black"/>
                </a:solidFill>
                <a:latin typeface="Arial" panose="020B0604020202020204" pitchFamily="34" charset="0"/>
                <a:cs typeface="Arial" panose="020B0604020202020204" pitchFamily="34" charset="0"/>
              </a:rPr>
              <a:t>This submission declaration does not count toward LOI slide limit</a:t>
            </a:r>
            <a:r>
              <a:rPr lang="en-US" sz="800" dirty="0">
                <a:latin typeface="Arial" panose="020B0604020202020204" pitchFamily="34" charset="0"/>
                <a:cs typeface="Arial" panose="020B0604020202020204" pitchFamily="34" charset="0"/>
              </a:rPr>
              <a:t>.</a:t>
            </a:r>
            <a:endParaRPr lang="en-SG" sz="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60715"/>
      </p:ext>
    </p:extLst>
  </p:cSld>
  <p:clrMapOvr>
    <a:masterClrMapping/>
  </p:clrMapOvr>
  <p:transition spd="slow"/>
</p:sld>
</file>

<file path=ppt/theme/theme1.xml><?xml version="1.0" encoding="utf-8"?>
<a:theme xmlns:a="http://schemas.openxmlformats.org/drawingml/2006/main" name="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A3489-DE54-4A8B-B2FD-09D801009A91}">
  <ds:schemaRefs>
    <ds:schemaRef ds:uri="http://schemas.microsoft.com/office/2006/documentManagement/types"/>
    <ds:schemaRef ds:uri="8e5633f6-dc03-4192-9dd3-80edd9b4d150"/>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8f380673-f5d0-4d30-88c7-34c2a6233ab8"/>
    <ds:schemaRef ds:uri="29cd325b-2eee-4c5d-9db9-3a6710214490"/>
  </ds:schemaRefs>
</ds:datastoreItem>
</file>

<file path=customXml/itemProps2.xml><?xml version="1.0" encoding="utf-8"?>
<ds:datastoreItem xmlns:ds="http://schemas.openxmlformats.org/officeDocument/2006/customXml" ds:itemID="{1AB2FEED-AD43-47D5-B550-6F6E6A54861D}">
  <ds:schemaRefs>
    <ds:schemaRef ds:uri="http://schemas.microsoft.com/sharepoint/v3/contenttype/forms"/>
  </ds:schemaRefs>
</ds:datastoreItem>
</file>

<file path=customXml/itemProps3.xml><?xml version="1.0" encoding="utf-8"?>
<ds:datastoreItem xmlns:ds="http://schemas.openxmlformats.org/officeDocument/2006/customXml" ds:itemID="{60C85AA0-E4AD-493C-BE82-6A14B9A86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27635</TotalTime>
  <Words>2832</Words>
  <Application>Microsoft Office PowerPoint</Application>
  <PresentationFormat>Widescreen</PresentationFormat>
  <Paragraphs>324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Wingdings</vt:lpstr>
      <vt:lpstr>ASTAR PPT Template 10042012</vt:lpstr>
      <vt:lpstr>INDUSTRY ALIGNMENT FUND – PRE-POSITIONING PROGRAMME  LETTER OF 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Supporting Slides  (Up to 10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 Yee Cheng (IDG)</dc:creator>
  <cp:lastModifiedBy>Cindy Goh</cp:lastModifiedBy>
  <cp:revision>140</cp:revision>
  <dcterms:created xsi:type="dcterms:W3CDTF">2016-05-26T14:23:25Z</dcterms:created>
  <dcterms:modified xsi:type="dcterms:W3CDTF">2024-10-09T08:30:27Z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