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3"/>
  </p:notesMasterIdLst>
  <p:handoutMasterIdLst>
    <p:handoutMasterId r:id="rId14"/>
  </p:handoutMasterIdLst>
  <p:sldIdLst>
    <p:sldId id="263" r:id="rId5"/>
    <p:sldId id="259"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612" userDrawn="1">
          <p15:clr>
            <a:srgbClr val="A4A3A4"/>
          </p15:clr>
        </p15:guide>
        <p15:guide id="3" orient="horz" pos="712" userDrawn="1">
          <p15:clr>
            <a:srgbClr val="A4A3A4"/>
          </p15:clr>
        </p15:guide>
        <p15:guide id="4" orient="horz" pos="1253" userDrawn="1">
          <p15:clr>
            <a:srgbClr val="A4A3A4"/>
          </p15:clr>
        </p15:guide>
        <p15:guide id="5" pos="3840" userDrawn="1">
          <p15:clr>
            <a:srgbClr val="A4A3A4"/>
          </p15:clr>
        </p15:guide>
        <p15:guide id="6" pos="7489" userDrawn="1">
          <p15:clr>
            <a:srgbClr val="A4A3A4"/>
          </p15:clr>
        </p15:guide>
        <p15:guide id="7"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000FA5"/>
    <a:srgbClr val="A37219"/>
    <a:srgbClr val="007528"/>
    <a:srgbClr val="298358"/>
    <a:srgbClr val="32BCAD"/>
    <a:srgbClr val="ACC8EA"/>
    <a:srgbClr val="508CD4"/>
    <a:srgbClr val="007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4" autoAdjust="0"/>
    <p:restoredTop sz="59281" autoAdjust="0"/>
  </p:normalViewPr>
  <p:slideViewPr>
    <p:cSldViewPr>
      <p:cViewPr varScale="1">
        <p:scale>
          <a:sx n="68" d="100"/>
          <a:sy n="68" d="100"/>
        </p:scale>
        <p:origin x="678" y="72"/>
      </p:cViewPr>
      <p:guideLst>
        <p:guide orient="horz" pos="2160"/>
        <p:guide orient="horz" pos="3612"/>
        <p:guide orient="horz" pos="712"/>
        <p:guide orient="horz" pos="1253"/>
        <p:guide pos="3840"/>
        <p:guide pos="7489"/>
        <p:guide pos="204"/>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AF544-415A-0B49-A866-477D0136A5DE}" type="datetimeFigureOut">
              <a:rPr lang="en-US" smtClean="0">
                <a:latin typeface="Arial" panose="020B0604020202020204" pitchFamily="34" charset="0"/>
              </a:rPr>
              <a:t>11/2/2021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180BF5-F6DB-CF4F-BE0B-1271BAACCD6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95998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97F5787-4636-46B4-9F75-BD9318F6EA37}" type="datetimeFigureOut">
              <a:rPr lang="en-GB" smtClean="0"/>
              <a:pPr/>
              <a:t>02/11/2021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A6AE423D-0B8E-479B-BD8E-453FB371F1F3}" type="slidenum">
              <a:rPr lang="en-GB" smtClean="0"/>
              <a:pPr/>
              <a:t>‹#›</a:t>
            </a:fld>
            <a:endParaRPr lang="en-GB" dirty="0"/>
          </a:p>
        </p:txBody>
      </p:sp>
    </p:spTree>
    <p:extLst>
      <p:ext uri="{BB962C8B-B14F-4D97-AF65-F5344CB8AC3E}">
        <p14:creationId xmlns:p14="http://schemas.microsoft.com/office/powerpoint/2010/main" val="3929599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628953" y="822476"/>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46494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6214347" y="2660917"/>
            <a:ext cx="2009140" cy="461665"/>
          </a:xfrm>
          <a:prstGeom prst="rect">
            <a:avLst/>
          </a:prstGeom>
        </p:spPr>
        <p:txBody>
          <a:bodyPr wrap="none">
            <a:spAutoFit/>
          </a:bodyPr>
          <a:lstStyle/>
          <a:p>
            <a:pPr algn="l"/>
            <a:r>
              <a:rPr lang="en-US" sz="240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6282105" y="3782579"/>
            <a:ext cx="1394934" cy="261610"/>
          </a:xfrm>
          <a:prstGeom prst="rect">
            <a:avLst/>
          </a:prstGeom>
        </p:spPr>
        <p:txBody>
          <a:bodyPr wrap="none">
            <a:spAutoFit/>
          </a:bodyPr>
          <a:lstStyle/>
          <a:p>
            <a:pPr algn="l"/>
            <a:r>
              <a:rPr lang="en-US" sz="1100"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6384032" y="3717032"/>
            <a:ext cx="2400267"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4" y="543946"/>
            <a:ext cx="2304255" cy="727460"/>
          </a:xfrm>
          <a:prstGeom prst="rect">
            <a:avLst/>
          </a:prstGeom>
        </p:spPr>
      </p:pic>
    </p:spTree>
    <p:extLst>
      <p:ext uri="{BB962C8B-B14F-4D97-AF65-F5344CB8AC3E}">
        <p14:creationId xmlns:p14="http://schemas.microsoft.com/office/powerpoint/2010/main" val="1912259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68295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One line title (Arial/32pt/bold/</a:t>
            </a:r>
            <a:r>
              <a:rPr lang="en-US" dirty="0" err="1"/>
              <a:t>centralised</a:t>
            </a:r>
            <a:r>
              <a:rPr lang="en-US" dirty="0"/>
              <a:t>)</a:t>
            </a:r>
            <a:endParaRPr lang="en-GB" dirty="0"/>
          </a:p>
        </p:txBody>
      </p:sp>
      <p:sp>
        <p:nvSpPr>
          <p:cNvPr id="3" name="Date Placeholder 2"/>
          <p:cNvSpPr>
            <a:spLocks noGrp="1"/>
          </p:cNvSpPr>
          <p:nvPr>
            <p:ph type="dt" sz="half" idx="10"/>
          </p:nvPr>
        </p:nvSpPr>
        <p:spPr/>
        <p:txBody>
          <a:bodyPr/>
          <a:lstStyle/>
          <a:p>
            <a:endParaRPr lang="en-SG"/>
          </a:p>
        </p:txBody>
      </p:sp>
      <p:sp>
        <p:nvSpPr>
          <p:cNvPr id="5" name="Slide Number Placeholder 4"/>
          <p:cNvSpPr>
            <a:spLocks noGrp="1"/>
          </p:cNvSpPr>
          <p:nvPr>
            <p:ph type="sldNum" sz="quarter" idx="12"/>
          </p:nvPr>
        </p:nvSpPr>
        <p:spPr/>
        <p:txBody>
          <a:bodyPr/>
          <a:lstStyle/>
          <a:p>
            <a:fld id="{DDC0F221-3871-440E-B968-8E2F6D7C15F9}" type="slidenum">
              <a:rPr lang="en-SG" smtClean="0"/>
              <a:t>‹#›</a:t>
            </a:fld>
            <a:endParaRPr lang="en-SG"/>
          </a:p>
        </p:txBody>
      </p:sp>
    </p:spTree>
    <p:extLst>
      <p:ext uri="{BB962C8B-B14F-4D97-AF65-F5344CB8AC3E}">
        <p14:creationId xmlns:p14="http://schemas.microsoft.com/office/powerpoint/2010/main" val="18955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10079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26202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5" userDrawn="1">
          <p15:clr>
            <a:srgbClr val="FBAE40"/>
          </p15:clr>
        </p15:guide>
        <p15:guide id="10" orient="horz"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98497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871133" y="1571884"/>
            <a:ext cx="6705600" cy="365760"/>
          </a:xfrm>
        </p:spPr>
        <p:txBody>
          <a:bodyPr anchor="ctr">
            <a:normAutofit/>
          </a:bodyPr>
          <a:lstStyle>
            <a:lvl1pPr marL="0" indent="0">
              <a:buNone/>
              <a:defRPr sz="16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871133" y="2232655"/>
            <a:ext cx="6705600" cy="365760"/>
          </a:xfrm>
        </p:spPr>
        <p:txBody>
          <a:bodyPr anchor="ctr">
            <a:normAutofit/>
          </a:bodyPr>
          <a:lstStyle>
            <a:lvl1pPr marL="0" indent="0">
              <a:buNone/>
              <a:defRPr sz="16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871133" y="2908915"/>
            <a:ext cx="6705600" cy="365760"/>
          </a:xfrm>
        </p:spPr>
        <p:txBody>
          <a:bodyPr anchor="ctr">
            <a:normAutofit/>
          </a:bodyPr>
          <a:lstStyle>
            <a:lvl1pPr marL="0" indent="0">
              <a:buNone/>
              <a:defRPr sz="16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871133" y="3575407"/>
            <a:ext cx="6705600" cy="365760"/>
          </a:xfrm>
        </p:spPr>
        <p:txBody>
          <a:bodyPr anchor="ctr">
            <a:noAutofit/>
          </a:bodyPr>
          <a:lstStyle>
            <a:lvl1pPr marL="0" indent="0">
              <a:buNone/>
              <a:defRPr sz="16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8976784" y="1571883"/>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8976784" y="2232655"/>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8976784" y="2908915"/>
            <a:ext cx="1439696" cy="365760"/>
          </a:xfrm>
        </p:spPr>
        <p:txBody>
          <a:bodyPr anchor="ctr">
            <a:noAutofit/>
          </a:bodyPr>
          <a:lstStyle>
            <a:lvl1pPr marL="0" indent="0">
              <a:buNone/>
              <a:defRPr sz="16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8976784" y="3575407"/>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871133" y="4215368"/>
            <a:ext cx="6705600" cy="365760"/>
          </a:xfrm>
        </p:spPr>
        <p:txBody>
          <a:bodyPr anchor="ctr">
            <a:noAutofit/>
          </a:bodyPr>
          <a:lstStyle>
            <a:lvl1pPr marL="0" indent="0">
              <a:buNone/>
              <a:defRPr sz="16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8976784" y="4210779"/>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1199456" y="448549"/>
            <a:ext cx="10561173" cy="625501"/>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1891897562"/>
      </p:ext>
    </p:extLst>
  </p:cSld>
  <p:clrMapOvr>
    <a:masterClrMapping/>
  </p:clrMapOvr>
  <p:transition spd="slow">
    <p:push dir="u"/>
  </p:transition>
  <p:extLst>
    <p:ext uri="{DCECCB84-F9BA-43D5-87BE-67443E8EF086}">
      <p15:sldGuideLst xmlns:p15="http://schemas.microsoft.com/office/powerpoint/2012/main">
        <p15:guide id="2" pos="5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70"/>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3175561725"/>
      </p:ext>
    </p:extLst>
  </p:cSld>
  <p:clrMapOvr>
    <a:masterClrMapping/>
  </p:clrMapOvr>
  <p:transition spd="slow">
    <p:push dir="u"/>
  </p:transition>
  <p:extLst>
    <p:ext uri="{DCECCB84-F9BA-43D5-87BE-67443E8EF086}">
      <p15:sldGuideLst xmlns:p15="http://schemas.microsoft.com/office/powerpoint/2012/main">
        <p15:guide id="2" pos="5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1103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Placeholder 1"/>
          <p:cNvSpPr>
            <a:spLocks noGrp="1"/>
          </p:cNvSpPr>
          <p:nvPr>
            <p:ph type="title" hasCustomPrompt="1"/>
          </p:nvPr>
        </p:nvSpPr>
        <p:spPr>
          <a:xfrm>
            <a:off x="431371" y="452670"/>
            <a:ext cx="11329259" cy="960107"/>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431371" y="1508787"/>
            <a:ext cx="11329259" cy="432048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1523854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15413" y="1700810"/>
            <a:ext cx="7323600" cy="954107"/>
          </a:xfrm>
        </p:spPr>
        <p:txBody>
          <a:bodyPr wrap="square" anchor="t">
            <a:spAutoFit/>
          </a:bodyPr>
          <a:lstStyle>
            <a:lvl1pPr algn="l">
              <a:defRPr sz="2800"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36553372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392500" y="2040965"/>
            <a:ext cx="5486400" cy="274320"/>
          </a:xfrm>
        </p:spPr>
        <p:txBody>
          <a:bodyPr anchor="ctr"/>
          <a:lstStyle>
            <a:lvl1pPr marL="0" indent="0">
              <a:buNone/>
              <a:defRPr sz="1500" baseline="0"/>
            </a:lvl1pPr>
          </a:lstStyle>
          <a:p>
            <a:pPr lvl="0"/>
            <a:r>
              <a:rPr lang="en-US" dirty="0"/>
              <a:t>Research Institute</a:t>
            </a:r>
          </a:p>
        </p:txBody>
      </p:sp>
      <p:sp>
        <p:nvSpPr>
          <p:cNvPr id="7" name="Text Placeholder 10"/>
          <p:cNvSpPr>
            <a:spLocks noGrp="1"/>
          </p:cNvSpPr>
          <p:nvPr>
            <p:ph type="body" sz="quarter" idx="14" hasCustomPrompt="1"/>
          </p:nvPr>
        </p:nvSpPr>
        <p:spPr>
          <a:xfrm>
            <a:off x="1392500" y="1724133"/>
            <a:ext cx="5486400" cy="274320"/>
          </a:xfrm>
        </p:spPr>
        <p:txBody>
          <a:bodyPr anchor="ctr">
            <a:noAutofit/>
          </a:bodyPr>
          <a:lstStyle>
            <a:lvl1pPr marL="0" indent="0">
              <a:buNone/>
              <a:defRPr sz="1500"/>
            </a:lvl1pPr>
          </a:lstStyle>
          <a:p>
            <a:pPr lvl="0"/>
            <a:r>
              <a:rPr lang="en-US" dirty="0"/>
              <a:t>Designation</a:t>
            </a:r>
          </a:p>
        </p:txBody>
      </p:sp>
      <p:sp>
        <p:nvSpPr>
          <p:cNvPr id="8" name="Text Placeholder 12"/>
          <p:cNvSpPr>
            <a:spLocks noGrp="1"/>
          </p:cNvSpPr>
          <p:nvPr>
            <p:ph type="body" sz="quarter" idx="15" hasCustomPrompt="1"/>
          </p:nvPr>
        </p:nvSpPr>
        <p:spPr>
          <a:xfrm>
            <a:off x="1392500" y="2357797"/>
            <a:ext cx="5486400" cy="274320"/>
          </a:xfrm>
        </p:spPr>
        <p:txBody>
          <a:bodyPr anchor="ctr">
            <a:noAutofit/>
          </a:bodyPr>
          <a:lstStyle>
            <a:lvl1pPr marL="0" indent="0">
              <a:buNone/>
              <a:defRPr sz="1500"/>
            </a:lvl1pPr>
          </a:lstStyle>
          <a:p>
            <a:pPr lvl="0"/>
            <a:r>
              <a:rPr lang="en-US" dirty="0"/>
              <a:t>Tel:</a:t>
            </a:r>
          </a:p>
        </p:txBody>
      </p:sp>
      <p:sp>
        <p:nvSpPr>
          <p:cNvPr id="9" name="Text Placeholder 14"/>
          <p:cNvSpPr>
            <a:spLocks noGrp="1"/>
          </p:cNvSpPr>
          <p:nvPr>
            <p:ph type="body" sz="quarter" idx="16" hasCustomPrompt="1"/>
          </p:nvPr>
        </p:nvSpPr>
        <p:spPr>
          <a:xfrm>
            <a:off x="1392500" y="2674627"/>
            <a:ext cx="5486400" cy="274320"/>
          </a:xfrm>
        </p:spPr>
        <p:txBody>
          <a:bodyPr anchor="ctr">
            <a:noAutofit/>
          </a:bodyPr>
          <a:lstStyle>
            <a:lvl1pPr marL="0" indent="0">
              <a:buNone/>
              <a:defRPr sz="1500"/>
            </a:lvl1pPr>
          </a:lstStyle>
          <a:p>
            <a:pPr lvl="0"/>
            <a:r>
              <a:rPr lang="en-US" dirty="0"/>
              <a:t>Email:</a:t>
            </a:r>
          </a:p>
        </p:txBody>
      </p:sp>
      <p:sp>
        <p:nvSpPr>
          <p:cNvPr id="10" name="Text Placeholder 10"/>
          <p:cNvSpPr>
            <a:spLocks noGrp="1"/>
          </p:cNvSpPr>
          <p:nvPr>
            <p:ph type="body" sz="quarter" idx="25" hasCustomPrompt="1"/>
          </p:nvPr>
        </p:nvSpPr>
        <p:spPr>
          <a:xfrm>
            <a:off x="1392500" y="1407301"/>
            <a:ext cx="5486400" cy="274320"/>
          </a:xfrm>
        </p:spPr>
        <p:txBody>
          <a:bodyPr anchor="ctr">
            <a:noAutofit/>
          </a:bodyPr>
          <a:lstStyle>
            <a:lvl1pPr marL="0" indent="0">
              <a:buNone/>
              <a:defRPr sz="1500" b="1" baseline="0"/>
            </a:lvl1pPr>
          </a:lstStyle>
          <a:p>
            <a:pPr lvl="0"/>
            <a:r>
              <a:rPr lang="en-US" dirty="0"/>
              <a:t>Name</a:t>
            </a:r>
          </a:p>
        </p:txBody>
      </p:sp>
      <p:sp>
        <p:nvSpPr>
          <p:cNvPr id="11" name="Text Placeholder 8"/>
          <p:cNvSpPr>
            <a:spLocks noGrp="1"/>
          </p:cNvSpPr>
          <p:nvPr>
            <p:ph type="body" sz="quarter" idx="26" hasCustomPrompt="1"/>
          </p:nvPr>
        </p:nvSpPr>
        <p:spPr>
          <a:xfrm>
            <a:off x="1391477" y="4254673"/>
            <a:ext cx="5486400" cy="274320"/>
          </a:xfrm>
        </p:spPr>
        <p:txBody>
          <a:bodyPr anchor="ctr"/>
          <a:lstStyle>
            <a:lvl1pPr marL="0" indent="0">
              <a:buNone/>
              <a:defRPr sz="1500" baseline="0"/>
            </a:lvl1pPr>
          </a:lstStyle>
          <a:p>
            <a:pPr lvl="0"/>
            <a:r>
              <a:rPr lang="en-US" dirty="0"/>
              <a:t>Research Institute</a:t>
            </a:r>
          </a:p>
        </p:txBody>
      </p:sp>
      <p:sp>
        <p:nvSpPr>
          <p:cNvPr id="12" name="Text Placeholder 10"/>
          <p:cNvSpPr>
            <a:spLocks noGrp="1"/>
          </p:cNvSpPr>
          <p:nvPr>
            <p:ph type="body" sz="quarter" idx="27" hasCustomPrompt="1"/>
          </p:nvPr>
        </p:nvSpPr>
        <p:spPr>
          <a:xfrm>
            <a:off x="1391477" y="3937848"/>
            <a:ext cx="5486400" cy="274320"/>
          </a:xfrm>
        </p:spPr>
        <p:txBody>
          <a:bodyPr anchor="ctr">
            <a:noAutofit/>
          </a:bodyPr>
          <a:lstStyle>
            <a:lvl1pPr marL="0" indent="0">
              <a:buNone/>
              <a:defRPr sz="1500"/>
            </a:lvl1pPr>
          </a:lstStyle>
          <a:p>
            <a:pPr lvl="0"/>
            <a:r>
              <a:rPr lang="en-US" dirty="0"/>
              <a:t>Designation</a:t>
            </a:r>
          </a:p>
        </p:txBody>
      </p:sp>
      <p:sp>
        <p:nvSpPr>
          <p:cNvPr id="13" name="Text Placeholder 12"/>
          <p:cNvSpPr>
            <a:spLocks noGrp="1"/>
          </p:cNvSpPr>
          <p:nvPr>
            <p:ph type="body" sz="quarter" idx="28" hasCustomPrompt="1"/>
          </p:nvPr>
        </p:nvSpPr>
        <p:spPr>
          <a:xfrm>
            <a:off x="1391477" y="4571499"/>
            <a:ext cx="5486400" cy="274320"/>
          </a:xfrm>
        </p:spPr>
        <p:txBody>
          <a:bodyPr anchor="ctr">
            <a:noAutofit/>
          </a:bodyPr>
          <a:lstStyle>
            <a:lvl1pPr marL="0" indent="0">
              <a:buNone/>
              <a:defRPr sz="1500"/>
            </a:lvl1pPr>
          </a:lstStyle>
          <a:p>
            <a:pPr lvl="0"/>
            <a:r>
              <a:rPr lang="en-US" dirty="0"/>
              <a:t>Tel:</a:t>
            </a:r>
          </a:p>
        </p:txBody>
      </p:sp>
      <p:sp>
        <p:nvSpPr>
          <p:cNvPr id="14" name="Text Placeholder 14"/>
          <p:cNvSpPr>
            <a:spLocks noGrp="1"/>
          </p:cNvSpPr>
          <p:nvPr>
            <p:ph type="body" sz="quarter" idx="29" hasCustomPrompt="1"/>
          </p:nvPr>
        </p:nvSpPr>
        <p:spPr>
          <a:xfrm>
            <a:off x="1391477" y="4888324"/>
            <a:ext cx="5486400" cy="274320"/>
          </a:xfrm>
        </p:spPr>
        <p:txBody>
          <a:bodyPr anchor="ctr">
            <a:noAutofit/>
          </a:bodyPr>
          <a:lstStyle>
            <a:lvl1pPr marL="0" indent="0">
              <a:buNone/>
              <a:defRPr sz="1500"/>
            </a:lvl1pPr>
          </a:lstStyle>
          <a:p>
            <a:pPr lvl="0"/>
            <a:r>
              <a:rPr lang="en-US" dirty="0"/>
              <a:t>Email:</a:t>
            </a:r>
          </a:p>
        </p:txBody>
      </p:sp>
      <p:sp>
        <p:nvSpPr>
          <p:cNvPr id="15" name="Text Placeholder 10"/>
          <p:cNvSpPr>
            <a:spLocks noGrp="1"/>
          </p:cNvSpPr>
          <p:nvPr>
            <p:ph type="body" sz="quarter" idx="30" hasCustomPrompt="1"/>
          </p:nvPr>
        </p:nvSpPr>
        <p:spPr>
          <a:xfrm>
            <a:off x="1391477" y="3621023"/>
            <a:ext cx="5486400" cy="274320"/>
          </a:xfrm>
        </p:spPr>
        <p:txBody>
          <a:bodyPr anchor="ctr">
            <a:noAutofit/>
          </a:bodyPr>
          <a:lstStyle>
            <a:lvl1pPr marL="0" indent="0">
              <a:buNone/>
              <a:defRPr sz="1500" b="1" baseline="0"/>
            </a:lvl1pPr>
          </a:lstStyle>
          <a:p>
            <a:pPr lvl="0"/>
            <a:r>
              <a:rPr lang="en-US" dirty="0"/>
              <a:t>Name</a:t>
            </a:r>
          </a:p>
        </p:txBody>
      </p:sp>
      <p:sp>
        <p:nvSpPr>
          <p:cNvPr id="16" name="Text Placeholder 39"/>
          <p:cNvSpPr>
            <a:spLocks noGrp="1"/>
          </p:cNvSpPr>
          <p:nvPr>
            <p:ph type="body" sz="quarter" idx="31" hasCustomPrompt="1"/>
          </p:nvPr>
        </p:nvSpPr>
        <p:spPr>
          <a:xfrm>
            <a:off x="7056107" y="1407327"/>
            <a:ext cx="3657600" cy="1541621"/>
          </a:xfrm>
        </p:spPr>
        <p:txBody>
          <a:bodyPr anchor="ctr">
            <a:normAutofit/>
          </a:bodyPr>
          <a:lstStyle>
            <a:lvl1pPr marL="0" indent="0" algn="ctr">
              <a:buNone/>
              <a:defRPr sz="1500"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7056107" y="3621023"/>
            <a:ext cx="3657600" cy="1541623"/>
          </a:xfrm>
        </p:spPr>
        <p:txBody>
          <a:bodyPr anchor="ctr">
            <a:normAutofit/>
          </a:bodyPr>
          <a:lstStyle>
            <a:lvl1pPr marL="0" indent="0" algn="ctr">
              <a:buNone/>
              <a:defRPr sz="1500" baseline="0"/>
            </a:lvl1pPr>
          </a:lstStyle>
          <a:p>
            <a:pPr lvl="0"/>
            <a:r>
              <a:rPr lang="en-US" dirty="0"/>
              <a:t>Insert Research Institute logo here </a:t>
            </a:r>
          </a:p>
        </p:txBody>
      </p:sp>
      <p:sp>
        <p:nvSpPr>
          <p:cNvPr id="18" name="Rectangle 17"/>
          <p:cNvSpPr/>
          <p:nvPr userDrawn="1"/>
        </p:nvSpPr>
        <p:spPr>
          <a:xfrm>
            <a:off x="1295468" y="444620"/>
            <a:ext cx="1887055" cy="477054"/>
          </a:xfrm>
          <a:prstGeom prst="rect">
            <a:avLst/>
          </a:prstGeom>
        </p:spPr>
        <p:txBody>
          <a:bodyPr wrap="none">
            <a:spAutoFit/>
          </a:bodyPr>
          <a:lstStyle/>
          <a:p>
            <a:pPr algn="l"/>
            <a:r>
              <a:rPr lang="en-US" sz="2500"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1429657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452670"/>
            <a:ext cx="10561173" cy="960107"/>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1199456" y="1508787"/>
            <a:ext cx="10561173" cy="43204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9107851" y="630932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700" smtClean="0">
                <a:latin typeface="Arial" panose="020B0604020202020204" pitchFamily="34" charset="0"/>
                <a:cs typeface="Arial" panose="020B0604020202020204" pitchFamily="34" charset="0"/>
              </a:rPr>
              <a:pPr/>
              <a:t>‹#›</a:t>
            </a:fld>
            <a:endParaRPr lang="en-US" sz="700"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828320" cy="6858000"/>
          </a:xfrm>
          <a:prstGeom prst="rect">
            <a:avLst/>
          </a:prstGeom>
        </p:spPr>
      </p:pic>
    </p:spTree>
    <p:extLst>
      <p:ext uri="{BB962C8B-B14F-4D97-AF65-F5344CB8AC3E}">
        <p14:creationId xmlns:p14="http://schemas.microsoft.com/office/powerpoint/2010/main" val="42504217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spd="slow">
    <p:push dir="u"/>
  </p:transition>
  <p:hf hdr="0" ftr="0" dt="0"/>
  <p:txStyles>
    <p:titleStyle>
      <a:lvl1pPr algn="l" defTabSz="914400" rtl="0" eaLnBrk="1" latinLnBrk="0" hangingPunct="1">
        <a:spcBef>
          <a:spcPct val="0"/>
        </a:spcBef>
        <a:buNone/>
        <a:defRPr sz="2000" b="1" kern="1200" baseline="0">
          <a:solidFill>
            <a:srgbClr val="003087"/>
          </a:solidFill>
          <a:latin typeface="Open Sans"/>
          <a:ea typeface="+mj-ea"/>
          <a:cs typeface="Open Sans"/>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chemeClr val="tx1"/>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p:cNvSpPr txBox="1">
            <a:spLocks noChangeArrowheads="1"/>
          </p:cNvSpPr>
          <p:nvPr/>
        </p:nvSpPr>
        <p:spPr bwMode="auto">
          <a:xfrm>
            <a:off x="6312024" y="5805264"/>
            <a:ext cx="5359896" cy="707886"/>
          </a:xfrm>
          <a:prstGeom prst="rect">
            <a:avLst/>
          </a:prstGeom>
          <a:noFill/>
          <a:ln w="9525" algn="ctr">
            <a:noFill/>
            <a:miter lim="800000"/>
            <a:headEnd/>
            <a:tailEnd/>
          </a:ln>
        </p:spPr>
        <p:txBody>
          <a:bodyPr wrap="square">
            <a:spAutoFit/>
          </a:bodyPr>
          <a:lstStyle/>
          <a:p>
            <a:pPr algn="just"/>
            <a:r>
              <a:rPr lang="en-US" sz="1000" dirty="0">
                <a:solidFill>
                  <a:schemeClr val="bg1">
                    <a:lumMod val="50000"/>
                  </a:schemeClr>
                </a:solidFill>
                <a:latin typeface="Arial Narrow" pitchFamily="34" charset="0"/>
              </a:rPr>
              <a:t>The content of this presentation are protected by copyright, trademark and other forms of proprietary rights. All rights, title and interest in the Contents are owned by, licensed to or controlled by A*STAR. You shall not reproduce, publish, upload, post, transmit, adapt, modify or otherwise display, distribute or exploit in any way, without the prior written permission of A*STAR.</a:t>
            </a:r>
          </a:p>
        </p:txBody>
      </p:sp>
      <p:sp>
        <p:nvSpPr>
          <p:cNvPr id="13" name="Title 1"/>
          <p:cNvSpPr txBox="1">
            <a:spLocks/>
          </p:cNvSpPr>
          <p:nvPr/>
        </p:nvSpPr>
        <p:spPr>
          <a:xfrm>
            <a:off x="2146890" y="3093532"/>
            <a:ext cx="6289204" cy="14700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baseline="0">
                <a:solidFill>
                  <a:srgbClr val="1E00AA"/>
                </a:solidFill>
                <a:latin typeface="Arial" panose="020B0604020202020204" pitchFamily="34" charset="0"/>
                <a:ea typeface="+mj-ea"/>
                <a:cs typeface="Arial" panose="020B0604020202020204" pitchFamily="34" charset="0"/>
              </a:defRPr>
            </a:lvl1pPr>
          </a:lstStyle>
          <a:p>
            <a:endParaRPr lang="en-SG" sz="3000" i="1" dirty="0"/>
          </a:p>
        </p:txBody>
      </p:sp>
      <p:sp>
        <p:nvSpPr>
          <p:cNvPr id="2" name="Title 1"/>
          <p:cNvSpPr>
            <a:spLocks noGrp="1"/>
          </p:cNvSpPr>
          <p:nvPr>
            <p:ph type="ctrTitle"/>
          </p:nvPr>
        </p:nvSpPr>
        <p:spPr/>
        <p:txBody>
          <a:bodyPr/>
          <a:lstStyle/>
          <a:p>
            <a:r>
              <a:rPr lang="en-US" sz="2800" dirty="0"/>
              <a:t>Title of Full Proposal</a:t>
            </a:r>
            <a:br>
              <a:rPr lang="en-SG" sz="2800" i="1" dirty="0"/>
            </a:br>
            <a:endParaRPr lang="en-US" dirty="0"/>
          </a:p>
        </p:txBody>
      </p:sp>
      <p:sp>
        <p:nvSpPr>
          <p:cNvPr id="3" name="Text Placeholder 2"/>
          <p:cNvSpPr>
            <a:spLocks noGrp="1"/>
          </p:cNvSpPr>
          <p:nvPr>
            <p:ph type="body" sz="quarter" idx="11"/>
          </p:nvPr>
        </p:nvSpPr>
        <p:spPr>
          <a:xfrm>
            <a:off x="6480045" y="5243983"/>
            <a:ext cx="2335585" cy="384043"/>
          </a:xfrm>
        </p:spPr>
        <p:txBody>
          <a:bodyPr/>
          <a:lstStyle/>
          <a:p>
            <a:endParaRPr lang="en-US" b="1" dirty="0"/>
          </a:p>
        </p:txBody>
      </p:sp>
      <p:sp>
        <p:nvSpPr>
          <p:cNvPr id="5" name="Text Placeholder 4"/>
          <p:cNvSpPr>
            <a:spLocks noGrp="1"/>
          </p:cNvSpPr>
          <p:nvPr>
            <p:ph type="body" sz="quarter" idx="13"/>
          </p:nvPr>
        </p:nvSpPr>
        <p:spPr>
          <a:xfrm>
            <a:off x="6459489" y="4195824"/>
            <a:ext cx="5376597" cy="384935"/>
          </a:xfrm>
        </p:spPr>
        <p:txBody>
          <a:bodyPr/>
          <a:lstStyle/>
          <a:p>
            <a:r>
              <a:rPr lang="en-US" altLang="en-US" dirty="0"/>
              <a:t>Name of Lead PI, Host Institution</a:t>
            </a:r>
          </a:p>
          <a:p>
            <a:endParaRPr lang="en-US" dirty="0"/>
          </a:p>
        </p:txBody>
      </p:sp>
      <p:sp>
        <p:nvSpPr>
          <p:cNvPr id="16" name="Text Placeholder 4">
            <a:extLst>
              <a:ext uri="{FF2B5EF4-FFF2-40B4-BE49-F238E27FC236}">
                <a16:creationId xmlns:a16="http://schemas.microsoft.com/office/drawing/2014/main" id="{C0162F3C-7F68-4D10-B4BE-36B390F899C0}"/>
              </a:ext>
            </a:extLst>
          </p:cNvPr>
          <p:cNvSpPr txBox="1">
            <a:spLocks/>
          </p:cNvSpPr>
          <p:nvPr/>
        </p:nvSpPr>
        <p:spPr>
          <a:xfrm>
            <a:off x="6459488" y="4528918"/>
            <a:ext cx="5376597" cy="384935"/>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rgbClr val="FFFFFF"/>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Name(s) of Team PI(s), Institution(s)</a:t>
            </a:r>
          </a:p>
          <a:p>
            <a:endParaRPr lang="en-US" dirty="0"/>
          </a:p>
        </p:txBody>
      </p:sp>
      <p:sp>
        <p:nvSpPr>
          <p:cNvPr id="17" name="Text Placeholder 4">
            <a:extLst>
              <a:ext uri="{FF2B5EF4-FFF2-40B4-BE49-F238E27FC236}">
                <a16:creationId xmlns:a16="http://schemas.microsoft.com/office/drawing/2014/main" id="{C63BC500-A160-4FEE-A098-AF3A6F1A1672}"/>
              </a:ext>
            </a:extLst>
          </p:cNvPr>
          <p:cNvSpPr txBox="1">
            <a:spLocks/>
          </p:cNvSpPr>
          <p:nvPr/>
        </p:nvSpPr>
        <p:spPr>
          <a:xfrm>
            <a:off x="6459487" y="4854578"/>
            <a:ext cx="5376597" cy="384935"/>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rgbClr val="FFFFFF"/>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Name(s) of Co-I(s), Institution(s)</a:t>
            </a:r>
          </a:p>
          <a:p>
            <a:endParaRPr lang="en-US" dirty="0"/>
          </a:p>
        </p:txBody>
      </p:sp>
    </p:spTree>
    <p:extLst>
      <p:ext uri="{BB962C8B-B14F-4D97-AF65-F5344CB8AC3E}">
        <p14:creationId xmlns:p14="http://schemas.microsoft.com/office/powerpoint/2010/main" val="236946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413" y="1700810"/>
            <a:ext cx="7323600" cy="2677656"/>
          </a:xfrm>
        </p:spPr>
        <p:txBody>
          <a:bodyPr/>
          <a:lstStyle/>
          <a:p>
            <a:r>
              <a:rPr lang="en-US" sz="2400" dirty="0"/>
              <a:t>Please submit this set of presentation slides</a:t>
            </a:r>
            <a:br>
              <a:rPr lang="en-US" sz="2400" dirty="0"/>
            </a:br>
            <a:r>
              <a:rPr lang="en-US" sz="2400" dirty="0"/>
              <a:t>together with the completed full proposal</a:t>
            </a:r>
            <a:br>
              <a:rPr lang="en-US" sz="2400" dirty="0"/>
            </a:br>
            <a:br>
              <a:rPr lang="en-US" sz="2400" dirty="0"/>
            </a:br>
            <a:br>
              <a:rPr lang="en-US" sz="2400" dirty="0"/>
            </a:br>
            <a:r>
              <a:rPr lang="en-US" sz="2400" dirty="0"/>
              <a:t>Programmes requesting ≥$10M must submit a landscape scan report, and set up a </a:t>
            </a:r>
            <a:br>
              <a:rPr lang="en-US" sz="2400" dirty="0"/>
            </a:br>
            <a:r>
              <a:rPr lang="en-US" sz="2400" dirty="0"/>
              <a:t>Scientific Advisory Board (SAB)</a:t>
            </a:r>
          </a:p>
        </p:txBody>
      </p:sp>
    </p:spTree>
    <p:extLst>
      <p:ext uri="{BB962C8B-B14F-4D97-AF65-F5344CB8AC3E}">
        <p14:creationId xmlns:p14="http://schemas.microsoft.com/office/powerpoint/2010/main" val="138160172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SG" altLang="en-US" dirty="0"/>
              <a:t>Key Objectives and Description of Proposed Programme</a:t>
            </a:r>
            <a:endParaRPr lang="en-US" altLang="en-US" dirty="0"/>
          </a:p>
        </p:txBody>
      </p:sp>
      <p:sp>
        <p:nvSpPr>
          <p:cNvPr id="21506" name="Content Placeholder 2"/>
          <p:cNvSpPr>
            <a:spLocks noGrp="1"/>
          </p:cNvSpPr>
          <p:nvPr>
            <p:ph idx="1"/>
          </p:nvPr>
        </p:nvSpPr>
        <p:spPr/>
        <p:txBody>
          <a:bodyPr>
            <a:normAutofit/>
          </a:bodyPr>
          <a:lstStyle/>
          <a:p>
            <a:pPr lvl="0"/>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indicate how the proposed </a:t>
            </a:r>
            <a:r>
              <a:rPr lang="en-US"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Addresses a major trend, capability gap and/or driver of change that could impact the HHP Industry)</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Is </a:t>
            </a:r>
            <a:r>
              <a:rPr lang="en-US" sz="1600" b="1"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differentiated</a:t>
            </a:r>
            <a:r>
              <a:rPr lang="en-US" sz="1600"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from related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programmes</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in the Asia Pacific and/or globally</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Could </a:t>
            </a:r>
            <a:r>
              <a:rPr lang="en-US" sz="1600" b="1"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enhance the attractiveness of Singapore</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as an R&amp;D location for the HHP Industry  </a:t>
            </a:r>
          </a:p>
          <a:p>
            <a:endPar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 </a:t>
            </a:r>
          </a:p>
          <a:p>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2375586" y="6581001"/>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4977421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SG" altLang="en-US" dirty="0"/>
              <a:t>Key Objectives and Description of Proposed Programme</a:t>
            </a:r>
            <a:endParaRPr lang="en-US" altLang="en-US" dirty="0"/>
          </a:p>
        </p:txBody>
      </p:sp>
      <p:sp>
        <p:nvSpPr>
          <p:cNvPr id="21506" name="Content Placeholder 2"/>
          <p:cNvSpPr>
            <a:spLocks noGrp="1"/>
          </p:cNvSpPr>
          <p:nvPr>
            <p:ph idx="1"/>
          </p:nvPr>
        </p:nvSpPr>
        <p:spPr/>
        <p:txBody>
          <a:bodyPr>
            <a:normAutofit/>
          </a:bodyPr>
          <a:lstStyle/>
          <a:p>
            <a:pPr lvl="0"/>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If this proposal is seeking </a:t>
            </a:r>
            <a:r>
              <a:rPr lang="en-US"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renewal of funding</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for an </a:t>
            </a:r>
            <a:r>
              <a:rPr lang="en-US"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existing programme</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supported in RIE 2020:</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Provide a short summary and update of the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to date, including the source(s) of funding, amount awarded and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utilised</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to date</a:t>
            </a:r>
            <a:endParaRPr lang="en-SG"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Highlight the key achievements of the programme to date, including no, of publications,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commercialisation</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outcomes (patents, licenses, spin-offs), companies engaged, no. of industry projects, industry revenue and industry R&amp;D spending (IRS).</a:t>
            </a:r>
            <a:endParaRPr lang="en-SG"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a:t>
            </a:r>
          </a:p>
          <a:p>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0341144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altLang="en-US" dirty="0"/>
              <a:t>Implementation Plan</a:t>
            </a:r>
          </a:p>
        </p:txBody>
      </p:sp>
      <p:sp>
        <p:nvSpPr>
          <p:cNvPr id="23554" name="Content Placeholder 2"/>
          <p:cNvSpPr>
            <a:spLocks noGrp="1"/>
          </p:cNvSpPr>
          <p:nvPr>
            <p:ph idx="1"/>
          </p:nvPr>
        </p:nvSpPr>
        <p:spPr/>
        <p:txBody>
          <a:bodyPr>
            <a:normAutofit/>
          </a:bodyPr>
          <a:lstStyle/>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outline the proposed implementation plan, including: </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Research approach and deliverables, specifying any aspects that are novel or differentiated</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Key process and steps (including business and industry engagement plans) in achieving the research objectives, milestones and KPIs</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Team members’ contribution to the proposed programme</a:t>
            </a:r>
          </a:p>
          <a:p>
            <a:pPr marL="228600" lvl="1" indent="0">
              <a:buNone/>
            </a:pPr>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buNone/>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Programmes requesting ≥S$10M (including overheads) must:</a:t>
            </a:r>
          </a:p>
          <a:p>
            <a:pPr marL="450850" lvl="1" indent="-268288"/>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Perform a landscape scan by engaging industry/scientific experts and include the report together with this proposal.</a:t>
            </a:r>
          </a:p>
          <a:p>
            <a:pPr marL="450850" lvl="1" indent="-268288"/>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List the names and credentials of their proposed Scientific Advisory Board (SAB) members.</a:t>
            </a:r>
          </a:p>
          <a:p>
            <a:pPr lvl="1"/>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buFont typeface="Arial" charset="0"/>
              <a:buChar char="•"/>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no more than 2 slides</a:t>
            </a:r>
          </a:p>
        </p:txBody>
      </p:sp>
      <p:sp>
        <p:nvSpPr>
          <p:cNvPr id="7" name="Rectangle 6"/>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14782875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r>
              <a:rPr lang="en-SG" altLang="en-US" dirty="0"/>
              <a:t>Potential Impact for Industry Development and Value Capture for Singapore</a:t>
            </a:r>
            <a:endParaRPr lang="en-US" altLang="en-US" dirty="0"/>
          </a:p>
        </p:txBody>
      </p:sp>
      <p:sp>
        <p:nvSpPr>
          <p:cNvPr id="21506" name="Content Placeholder 2"/>
          <p:cNvSpPr>
            <a:spLocks noGrp="1"/>
          </p:cNvSpPr>
          <p:nvPr>
            <p:ph idx="1"/>
          </p:nvPr>
        </p:nvSpPr>
        <p:spPr/>
        <p:txBody>
          <a:bodyPr>
            <a:normAutofit/>
          </a:bodyPr>
          <a:lstStyle/>
          <a:p>
            <a:pPr>
              <a:spcBef>
                <a:spcPts val="0"/>
              </a:spcBef>
              <a:spcAft>
                <a:spcPts val="600"/>
              </a:spcAft>
            </a:pPr>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Describe the value capture pathway and articulate the potential industry development outcomes of the proposed programme using one or more of the following constructs: </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Attract new R&amp;D investments to Singapore by international and/or local companies (name company, where applicable)</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Transform existing HHP industry and companies in Singapore to maintain global competitiveness</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Create new industry segment and businesses, or drive top line growth for companies in Singapore </a:t>
            </a:r>
          </a:p>
          <a:p>
            <a:pPr marL="0" lvl="1" indent="0">
              <a:buNone/>
            </a:pPr>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buNone/>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a:t>
            </a:r>
          </a:p>
        </p:txBody>
      </p:sp>
      <p:grpSp>
        <p:nvGrpSpPr>
          <p:cNvPr id="3" name="Group 2"/>
          <p:cNvGrpSpPr/>
          <p:nvPr/>
        </p:nvGrpSpPr>
        <p:grpSpPr>
          <a:xfrm>
            <a:off x="2092495" y="2678485"/>
            <a:ext cx="1549280" cy="369332"/>
            <a:chOff x="2867134" y="2806204"/>
            <a:chExt cx="1549280" cy="369332"/>
          </a:xfrm>
        </p:grpSpPr>
        <p:sp>
          <p:nvSpPr>
            <p:cNvPr id="19" name="TextBox 18"/>
            <p:cNvSpPr txBox="1"/>
            <p:nvPr/>
          </p:nvSpPr>
          <p:spPr>
            <a:xfrm>
              <a:off x="3116265" y="2806204"/>
              <a:ext cx="1300149" cy="369332"/>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Transform</a:t>
              </a:r>
              <a:endParaRPr lang="en-SG" dirty="0">
                <a:latin typeface="Arial" panose="020B0604020202020204" pitchFamily="34" charset="0"/>
                <a:cs typeface="Arial" panose="020B0604020202020204" pitchFamily="34" charset="0"/>
              </a:endParaRPr>
            </a:p>
          </p:txBody>
        </p:sp>
        <p:grpSp>
          <p:nvGrpSpPr>
            <p:cNvPr id="20" name="Group 19"/>
            <p:cNvGrpSpPr/>
            <p:nvPr/>
          </p:nvGrpSpPr>
          <p:grpSpPr>
            <a:xfrm>
              <a:off x="2867134" y="2870450"/>
              <a:ext cx="287398" cy="244433"/>
              <a:chOff x="3793205" y="2507784"/>
              <a:chExt cx="474545" cy="463026"/>
            </a:xfrm>
          </p:grpSpPr>
          <p:pic>
            <p:nvPicPr>
              <p:cNvPr id="21" name="pasted-image-filtered.png"/>
              <p:cNvPicPr>
                <a:picLocks noChangeAspect="1" noChangeArrowheads="1"/>
              </p:cNvPicPr>
              <p:nvPr/>
            </p:nvPicPr>
            <p:blipFill>
              <a:blip r:embed="rId2" cstate="print">
                <a:duotone>
                  <a:prstClr val="black"/>
                  <a:srgbClr val="0066FF">
                    <a:tint val="45000"/>
                    <a:satMod val="400000"/>
                  </a:srgbClr>
                </a:duotone>
                <a:extLst>
                  <a:ext uri="{BEBA8EAE-BF5A-486C-A8C5-ECC9F3942E4B}">
                    <a14:imgProps xmlns:a14="http://schemas.microsoft.com/office/drawing/2010/main">
                      <a14:imgLayer r:embed="rId3">
                        <a14:imgEffect>
                          <a14:backgroundRemoval t="10000" b="90000" l="10000" r="90000">
                            <a14:backgroundMark x1="37736" y1="48246" x2="37736" y2="48246"/>
                          </a14:backgroundRemoval>
                        </a14:imgEffect>
                        <a14:imgEffect>
                          <a14:sharpenSoften amount="50000"/>
                        </a14:imgEffect>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3810910" y="2490079"/>
                <a:ext cx="439135" cy="474545"/>
              </a:xfrm>
              <a:prstGeom prst="rect">
                <a:avLst/>
              </a:prstGeom>
              <a:noFill/>
              <a:ln w="12700">
                <a:noFill/>
                <a:miter lim="400000"/>
                <a:headEnd/>
                <a:tailEnd/>
              </a:ln>
              <a:extLst>
                <a:ext uri="{909E8E84-426E-40DD-AFC4-6F175D3DCCD1}">
                  <a14:hiddenFill xmlns:a14="http://schemas.microsoft.com/office/drawing/2010/main">
                    <a:solidFill>
                      <a:srgbClr val="FFFFFF"/>
                    </a:solidFill>
                  </a14:hiddenFill>
                </a:ext>
              </a:extLst>
            </p:spPr>
          </p:pic>
          <p:sp>
            <p:nvSpPr>
              <p:cNvPr id="22" name="Shape 122"/>
              <p:cNvSpPr/>
              <p:nvPr/>
            </p:nvSpPr>
            <p:spPr bwMode="auto">
              <a:xfrm>
                <a:off x="3811232" y="2535019"/>
                <a:ext cx="435789" cy="4357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0066FF"/>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grpSp>
      </p:grpSp>
      <p:grpSp>
        <p:nvGrpSpPr>
          <p:cNvPr id="23" name="Group 22"/>
          <p:cNvGrpSpPr/>
          <p:nvPr/>
        </p:nvGrpSpPr>
        <p:grpSpPr>
          <a:xfrm>
            <a:off x="2103413" y="3246080"/>
            <a:ext cx="1142991" cy="369332"/>
            <a:chOff x="6569985" y="5037456"/>
            <a:chExt cx="1648814" cy="570435"/>
          </a:xfrm>
        </p:grpSpPr>
        <p:sp>
          <p:nvSpPr>
            <p:cNvPr id="24" name="TextBox 23"/>
            <p:cNvSpPr txBox="1"/>
            <p:nvPr/>
          </p:nvSpPr>
          <p:spPr>
            <a:xfrm>
              <a:off x="6953453" y="5037456"/>
              <a:ext cx="1265346" cy="570435"/>
            </a:xfrm>
            <a:prstGeom prst="rect">
              <a:avLst/>
            </a:prstGeom>
            <a:noFill/>
          </p:spPr>
          <p:txBody>
            <a:bodyPr wrap="none" rtlCol="0">
              <a:spAutoFit/>
            </a:bodyPr>
            <a:lstStyle/>
            <a:p>
              <a:r>
                <a:rPr lang="en-US" dirty="0">
                  <a:solidFill>
                    <a:srgbClr val="00B050"/>
                  </a:solidFill>
                  <a:latin typeface="Arial" panose="020B0604020202020204" pitchFamily="34" charset="0"/>
                  <a:cs typeface="Arial" panose="020B0604020202020204" pitchFamily="34" charset="0"/>
                </a:rPr>
                <a:t>Create</a:t>
              </a:r>
              <a:endParaRPr lang="en-SG" dirty="0">
                <a:latin typeface="Arial" panose="020B0604020202020204" pitchFamily="34" charset="0"/>
                <a:cs typeface="Arial" panose="020B0604020202020204" pitchFamily="34" charset="0"/>
              </a:endParaRPr>
            </a:p>
          </p:txBody>
        </p:sp>
        <p:grpSp>
          <p:nvGrpSpPr>
            <p:cNvPr id="25" name="Group 24"/>
            <p:cNvGrpSpPr/>
            <p:nvPr/>
          </p:nvGrpSpPr>
          <p:grpSpPr>
            <a:xfrm>
              <a:off x="6569985" y="5102946"/>
              <a:ext cx="421840" cy="422289"/>
              <a:chOff x="757693" y="5199283"/>
              <a:chExt cx="1409700" cy="1411200"/>
            </a:xfrm>
          </p:grpSpPr>
          <p:sp>
            <p:nvSpPr>
              <p:cNvPr id="26" name="Shape 124"/>
              <p:cNvSpPr/>
              <p:nvPr/>
            </p:nvSpPr>
            <p:spPr bwMode="auto">
              <a:xfrm>
                <a:off x="757693" y="5199283"/>
                <a:ext cx="1409700" cy="1411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00B050"/>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pic>
            <p:nvPicPr>
              <p:cNvPr id="27" name="pasted-image-filtered.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25857" y="5606228"/>
                <a:ext cx="873372" cy="75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grpSp>
        <p:nvGrpSpPr>
          <p:cNvPr id="28" name="Group 27"/>
          <p:cNvGrpSpPr/>
          <p:nvPr/>
        </p:nvGrpSpPr>
        <p:grpSpPr>
          <a:xfrm>
            <a:off x="2063657" y="2156610"/>
            <a:ext cx="1095906" cy="369332"/>
            <a:chOff x="972371" y="5008909"/>
            <a:chExt cx="1809531" cy="699620"/>
          </a:xfrm>
        </p:grpSpPr>
        <p:pic>
          <p:nvPicPr>
            <p:cNvPr id="29" name="pasted-image-filtered.png"/>
            <p:cNvPicPr>
              <a:picLocks noChangeAspect="1" noChangeArrowheads="1"/>
            </p:cNvPicPr>
            <p:nvPr/>
          </p:nvPicPr>
          <p:blipFill>
            <a:blip r:embed="rId6" cstate="print">
              <a:duotone>
                <a:prstClr val="black"/>
                <a:srgbClr val="FF0000">
                  <a:tint val="45000"/>
                  <a:satMod val="400000"/>
                </a:srgbClr>
              </a:duotone>
              <a:extLst>
                <a:ext uri="{BEBA8EAE-BF5A-486C-A8C5-ECC9F3942E4B}">
                  <a14:imgProps xmlns:a14="http://schemas.microsoft.com/office/drawing/2010/main">
                    <a14:imgLayer r:embed="rId7">
                      <a14:imgEffect>
                        <a14:backgroundRemoval t="1429" b="100000" l="0" r="97143">
                          <a14:foregroundMark x1="55714" y1="94286" x2="55714" y2="94286"/>
                        </a14:backgroundRemoval>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779108">
              <a:off x="1053783" y="5239745"/>
              <a:ext cx="264766" cy="26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 name="Shape 120"/>
            <p:cNvSpPr/>
            <p:nvPr/>
          </p:nvSpPr>
          <p:spPr>
            <a:xfrm>
              <a:off x="972371" y="5167013"/>
              <a:ext cx="427590" cy="428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A50021"/>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sp>
          <p:nvSpPr>
            <p:cNvPr id="31" name="TextBox 30"/>
            <p:cNvSpPr txBox="1"/>
            <p:nvPr/>
          </p:nvSpPr>
          <p:spPr>
            <a:xfrm>
              <a:off x="1375903" y="5008909"/>
              <a:ext cx="1405999" cy="699620"/>
            </a:xfrm>
            <a:prstGeom prst="rect">
              <a:avLst/>
            </a:prstGeom>
            <a:noFill/>
          </p:spPr>
          <p:txBody>
            <a:bodyPr wrap="none" rtlCol="0">
              <a:spAutoFit/>
            </a:bodyPr>
            <a:lstStyle/>
            <a:p>
              <a:r>
                <a:rPr lang="en-US" dirty="0">
                  <a:solidFill>
                    <a:srgbClr val="A50021"/>
                  </a:solidFill>
                  <a:latin typeface="Arial" panose="020B0604020202020204" pitchFamily="34" charset="0"/>
                  <a:cs typeface="Arial" panose="020B0604020202020204" pitchFamily="34" charset="0"/>
                </a:rPr>
                <a:t>Attract</a:t>
              </a:r>
              <a:endParaRPr lang="en-SG" dirty="0">
                <a:latin typeface="Arial" panose="020B0604020202020204" pitchFamily="34" charset="0"/>
                <a:cs typeface="Arial" panose="020B0604020202020204" pitchFamily="34" charset="0"/>
              </a:endParaRPr>
            </a:p>
          </p:txBody>
        </p:sp>
      </p:grpSp>
      <p:sp>
        <p:nvSpPr>
          <p:cNvPr id="32" name="Rectangle 31"/>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60378089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199456" y="452671"/>
            <a:ext cx="10561173" cy="528058"/>
          </a:xfrm>
        </p:spPr>
        <p:txBody>
          <a:bodyPr/>
          <a:lstStyle/>
          <a:p>
            <a:r>
              <a:rPr lang="en-US" altLang="en-US" dirty="0"/>
              <a:t>Budget Request</a:t>
            </a:r>
          </a:p>
        </p:txBody>
      </p:sp>
      <p:graphicFrame>
        <p:nvGraphicFramePr>
          <p:cNvPr id="4" name="Table 3"/>
          <p:cNvGraphicFramePr>
            <a:graphicFrameLocks noGrp="1"/>
          </p:cNvGraphicFramePr>
          <p:nvPr>
            <p:extLst>
              <p:ext uri="{D42A27DB-BD31-4B8C-83A1-F6EECF244321}">
                <p14:modId xmlns:p14="http://schemas.microsoft.com/office/powerpoint/2010/main" val="2830269256"/>
              </p:ext>
            </p:extLst>
          </p:nvPr>
        </p:nvGraphicFramePr>
        <p:xfrm>
          <a:off x="2387600" y="1099038"/>
          <a:ext cx="7700108" cy="2323994"/>
        </p:xfrm>
        <a:graphic>
          <a:graphicData uri="http://schemas.openxmlformats.org/drawingml/2006/table">
            <a:tbl>
              <a:tblPr>
                <a:tableStyleId>{5C22544A-7EE6-4342-B048-85BDC9FD1C3A}</a:tableStyleId>
              </a:tblPr>
              <a:tblGrid>
                <a:gridCol w="2910823">
                  <a:extLst>
                    <a:ext uri="{9D8B030D-6E8A-4147-A177-3AD203B41FA5}">
                      <a16:colId xmlns:a16="http://schemas.microsoft.com/office/drawing/2014/main" val="20000"/>
                    </a:ext>
                  </a:extLst>
                </a:gridCol>
                <a:gridCol w="782954">
                  <a:extLst>
                    <a:ext uri="{9D8B030D-6E8A-4147-A177-3AD203B41FA5}">
                      <a16:colId xmlns:a16="http://schemas.microsoft.com/office/drawing/2014/main" val="20003"/>
                    </a:ext>
                  </a:extLst>
                </a:gridCol>
                <a:gridCol w="786111">
                  <a:extLst>
                    <a:ext uri="{9D8B030D-6E8A-4147-A177-3AD203B41FA5}">
                      <a16:colId xmlns:a16="http://schemas.microsoft.com/office/drawing/2014/main" val="20004"/>
                    </a:ext>
                  </a:extLst>
                </a:gridCol>
                <a:gridCol w="833468">
                  <a:extLst>
                    <a:ext uri="{9D8B030D-6E8A-4147-A177-3AD203B41FA5}">
                      <a16:colId xmlns:a16="http://schemas.microsoft.com/office/drawing/2014/main" val="20005"/>
                    </a:ext>
                  </a:extLst>
                </a:gridCol>
                <a:gridCol w="795584">
                  <a:extLst>
                    <a:ext uri="{9D8B030D-6E8A-4147-A177-3AD203B41FA5}">
                      <a16:colId xmlns:a16="http://schemas.microsoft.com/office/drawing/2014/main" val="20006"/>
                    </a:ext>
                  </a:extLst>
                </a:gridCol>
                <a:gridCol w="795584">
                  <a:extLst>
                    <a:ext uri="{9D8B030D-6E8A-4147-A177-3AD203B41FA5}">
                      <a16:colId xmlns:a16="http://schemas.microsoft.com/office/drawing/2014/main" val="479881968"/>
                    </a:ext>
                  </a:extLst>
                </a:gridCol>
                <a:gridCol w="795584">
                  <a:extLst>
                    <a:ext uri="{9D8B030D-6E8A-4147-A177-3AD203B41FA5}">
                      <a16:colId xmlns:a16="http://schemas.microsoft.com/office/drawing/2014/main" val="1839678945"/>
                    </a:ext>
                  </a:extLst>
                </a:gridCol>
              </a:tblGrid>
              <a:tr h="288695">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Vote</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1($)</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2($)</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3($)</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4($)</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5($)</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extLst>
                  <a:ext uri="{0D108BD9-81ED-4DB2-BD59-A6C34878D82A}">
                    <a16:rowId xmlns:a16="http://schemas.microsoft.com/office/drawing/2014/main" val="10000"/>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Expenses of Manpower (EOM)</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01"/>
                  </a:ext>
                </a:extLst>
              </a:tr>
              <a:tr h="288695">
                <a:tc>
                  <a:txBody>
                    <a:bodyPr/>
                    <a:lstStyle/>
                    <a:p>
                      <a:pPr algn="l"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Other Operating Expenses (OOE)</a:t>
                      </a: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08"/>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Equipment</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11"/>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Travel</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12"/>
                  </a:ext>
                </a:extLst>
              </a:tr>
              <a:tr h="288695">
                <a:tc>
                  <a:txBody>
                    <a:bodyPr/>
                    <a:lstStyle/>
                    <a:p>
                      <a:pPr algn="l"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Total Direct Costs</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14"/>
                  </a:ext>
                </a:extLst>
              </a:tr>
              <a:tr h="288695">
                <a:tc>
                  <a:txBody>
                    <a:bodyPr/>
                    <a:lstStyle/>
                    <a:p>
                      <a:pPr algn="l" fontAlgn="ctr"/>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Overheads (30% of direct cost)</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16"/>
                  </a:ext>
                </a:extLst>
              </a:tr>
              <a:tr h="303129">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GRAND TOTAL</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extLst>
                  <a:ext uri="{0D108BD9-81ED-4DB2-BD59-A6C34878D82A}">
                    <a16:rowId xmlns:a16="http://schemas.microsoft.com/office/drawing/2014/main" val="10015"/>
                  </a:ext>
                </a:extLst>
              </a:tr>
            </a:tbl>
          </a:graphicData>
        </a:graphic>
      </p:graphicFrame>
      <p:sp>
        <p:nvSpPr>
          <p:cNvPr id="6" name="Rectangle 5"/>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5701191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 and Deliverables</a:t>
            </a:r>
            <a:endParaRPr lang="en-SG" dirty="0"/>
          </a:p>
        </p:txBody>
      </p:sp>
      <p:graphicFrame>
        <p:nvGraphicFramePr>
          <p:cNvPr id="5" name="Table 4"/>
          <p:cNvGraphicFramePr>
            <a:graphicFrameLocks noGrp="1"/>
          </p:cNvGraphicFramePr>
          <p:nvPr>
            <p:extLst>
              <p:ext uri="{D42A27DB-BD31-4B8C-83A1-F6EECF244321}">
                <p14:modId xmlns:p14="http://schemas.microsoft.com/office/powerpoint/2010/main" val="2381646712"/>
              </p:ext>
            </p:extLst>
          </p:nvPr>
        </p:nvGraphicFramePr>
        <p:xfrm>
          <a:off x="1981199" y="979489"/>
          <a:ext cx="8229600" cy="4691550"/>
        </p:xfrm>
        <a:graphic>
          <a:graphicData uri="http://schemas.openxmlformats.org/drawingml/2006/table">
            <a:tbl>
              <a:tblPr>
                <a:tableStyleId>{5C22544A-7EE6-4342-B048-85BDC9FD1C3A}</a:tableStyleId>
              </a:tblPr>
              <a:tblGrid>
                <a:gridCol w="1530289">
                  <a:extLst>
                    <a:ext uri="{9D8B030D-6E8A-4147-A177-3AD203B41FA5}">
                      <a16:colId xmlns:a16="http://schemas.microsoft.com/office/drawing/2014/main" val="20000"/>
                    </a:ext>
                  </a:extLst>
                </a:gridCol>
                <a:gridCol w="335132">
                  <a:extLst>
                    <a:ext uri="{9D8B030D-6E8A-4147-A177-3AD203B41FA5}">
                      <a16:colId xmlns:a16="http://schemas.microsoft.com/office/drawing/2014/main" val="20001"/>
                    </a:ext>
                  </a:extLst>
                </a:gridCol>
                <a:gridCol w="335132">
                  <a:extLst>
                    <a:ext uri="{9D8B030D-6E8A-4147-A177-3AD203B41FA5}">
                      <a16:colId xmlns:a16="http://schemas.microsoft.com/office/drawing/2014/main" val="20002"/>
                    </a:ext>
                  </a:extLst>
                </a:gridCol>
                <a:gridCol w="335132">
                  <a:extLst>
                    <a:ext uri="{9D8B030D-6E8A-4147-A177-3AD203B41FA5}">
                      <a16:colId xmlns:a16="http://schemas.microsoft.com/office/drawing/2014/main" val="20003"/>
                    </a:ext>
                  </a:extLst>
                </a:gridCol>
                <a:gridCol w="335132">
                  <a:extLst>
                    <a:ext uri="{9D8B030D-6E8A-4147-A177-3AD203B41FA5}">
                      <a16:colId xmlns:a16="http://schemas.microsoft.com/office/drawing/2014/main" val="20004"/>
                    </a:ext>
                  </a:extLst>
                </a:gridCol>
                <a:gridCol w="335132">
                  <a:extLst>
                    <a:ext uri="{9D8B030D-6E8A-4147-A177-3AD203B41FA5}">
                      <a16:colId xmlns:a16="http://schemas.microsoft.com/office/drawing/2014/main" val="20005"/>
                    </a:ext>
                  </a:extLst>
                </a:gridCol>
                <a:gridCol w="335132">
                  <a:extLst>
                    <a:ext uri="{9D8B030D-6E8A-4147-A177-3AD203B41FA5}">
                      <a16:colId xmlns:a16="http://schemas.microsoft.com/office/drawing/2014/main" val="20006"/>
                    </a:ext>
                  </a:extLst>
                </a:gridCol>
                <a:gridCol w="335132">
                  <a:extLst>
                    <a:ext uri="{9D8B030D-6E8A-4147-A177-3AD203B41FA5}">
                      <a16:colId xmlns:a16="http://schemas.microsoft.com/office/drawing/2014/main" val="20007"/>
                    </a:ext>
                  </a:extLst>
                </a:gridCol>
                <a:gridCol w="335132">
                  <a:extLst>
                    <a:ext uri="{9D8B030D-6E8A-4147-A177-3AD203B41FA5}">
                      <a16:colId xmlns:a16="http://schemas.microsoft.com/office/drawing/2014/main" val="20008"/>
                    </a:ext>
                  </a:extLst>
                </a:gridCol>
                <a:gridCol w="335132">
                  <a:extLst>
                    <a:ext uri="{9D8B030D-6E8A-4147-A177-3AD203B41FA5}">
                      <a16:colId xmlns:a16="http://schemas.microsoft.com/office/drawing/2014/main" val="1031053713"/>
                    </a:ext>
                  </a:extLst>
                </a:gridCol>
                <a:gridCol w="335132">
                  <a:extLst>
                    <a:ext uri="{9D8B030D-6E8A-4147-A177-3AD203B41FA5}">
                      <a16:colId xmlns:a16="http://schemas.microsoft.com/office/drawing/2014/main" val="2123389090"/>
                    </a:ext>
                  </a:extLst>
                </a:gridCol>
                <a:gridCol w="335132">
                  <a:extLst>
                    <a:ext uri="{9D8B030D-6E8A-4147-A177-3AD203B41FA5}">
                      <a16:colId xmlns:a16="http://schemas.microsoft.com/office/drawing/2014/main" val="2485354718"/>
                    </a:ext>
                  </a:extLst>
                </a:gridCol>
                <a:gridCol w="335132">
                  <a:extLst>
                    <a:ext uri="{9D8B030D-6E8A-4147-A177-3AD203B41FA5}">
                      <a16:colId xmlns:a16="http://schemas.microsoft.com/office/drawing/2014/main" val="2202458613"/>
                    </a:ext>
                  </a:extLst>
                </a:gridCol>
                <a:gridCol w="335132">
                  <a:extLst>
                    <a:ext uri="{9D8B030D-6E8A-4147-A177-3AD203B41FA5}">
                      <a16:colId xmlns:a16="http://schemas.microsoft.com/office/drawing/2014/main" val="2915899295"/>
                    </a:ext>
                  </a:extLst>
                </a:gridCol>
                <a:gridCol w="335132">
                  <a:extLst>
                    <a:ext uri="{9D8B030D-6E8A-4147-A177-3AD203B41FA5}">
                      <a16:colId xmlns:a16="http://schemas.microsoft.com/office/drawing/2014/main" val="2501177855"/>
                    </a:ext>
                  </a:extLst>
                </a:gridCol>
                <a:gridCol w="335132">
                  <a:extLst>
                    <a:ext uri="{9D8B030D-6E8A-4147-A177-3AD203B41FA5}">
                      <a16:colId xmlns:a16="http://schemas.microsoft.com/office/drawing/2014/main" val="4167524188"/>
                    </a:ext>
                  </a:extLst>
                </a:gridCol>
                <a:gridCol w="335132">
                  <a:extLst>
                    <a:ext uri="{9D8B030D-6E8A-4147-A177-3AD203B41FA5}">
                      <a16:colId xmlns:a16="http://schemas.microsoft.com/office/drawing/2014/main" val="1637967468"/>
                    </a:ext>
                  </a:extLst>
                </a:gridCol>
                <a:gridCol w="335132">
                  <a:extLst>
                    <a:ext uri="{9D8B030D-6E8A-4147-A177-3AD203B41FA5}">
                      <a16:colId xmlns:a16="http://schemas.microsoft.com/office/drawing/2014/main" val="20009"/>
                    </a:ext>
                  </a:extLst>
                </a:gridCol>
                <a:gridCol w="335132">
                  <a:extLst>
                    <a:ext uri="{9D8B030D-6E8A-4147-A177-3AD203B41FA5}">
                      <a16:colId xmlns:a16="http://schemas.microsoft.com/office/drawing/2014/main" val="20010"/>
                    </a:ext>
                  </a:extLst>
                </a:gridCol>
                <a:gridCol w="335132">
                  <a:extLst>
                    <a:ext uri="{9D8B030D-6E8A-4147-A177-3AD203B41FA5}">
                      <a16:colId xmlns:a16="http://schemas.microsoft.com/office/drawing/2014/main" val="20011"/>
                    </a:ext>
                  </a:extLst>
                </a:gridCol>
                <a:gridCol w="331803">
                  <a:extLst>
                    <a:ext uri="{9D8B030D-6E8A-4147-A177-3AD203B41FA5}">
                      <a16:colId xmlns:a16="http://schemas.microsoft.com/office/drawing/2014/main" val="20012"/>
                    </a:ext>
                  </a:extLst>
                </a:gridCol>
              </a:tblGrid>
              <a:tr h="360888">
                <a:tc rowSpan="2">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Research</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Milestones/</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Deliverables</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1</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2</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3</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4</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5</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0000"/>
                  </a:ext>
                </a:extLst>
              </a:tr>
              <a:tr h="721777">
                <a:tc vMerge="1">
                  <a:txBody>
                    <a:bodyPr/>
                    <a:lstStyle/>
                    <a:p>
                      <a:endParaRPr lang="en-SG"/>
                    </a:p>
                  </a:txBody>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extLst>
                  <a:ext uri="{0D108BD9-81ED-4DB2-BD59-A6C34878D82A}">
                    <a16:rowId xmlns:a16="http://schemas.microsoft.com/office/drawing/2014/main" val="10001"/>
                  </a:ext>
                </a:extLst>
              </a:tr>
              <a:tr h="721777">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Milestone 1</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2"/>
                  </a:ext>
                </a:extLst>
              </a:tr>
              <a:tr h="721777">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Milestone 2</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3"/>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Etc.</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4"/>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5"/>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9" name="Rectangle 8"/>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336387283"/>
      </p:ext>
    </p:extLst>
  </p:cSld>
  <p:clrMapOvr>
    <a:masterClrMapping/>
  </p:clrMapOvr>
  <p:transition spd="slow">
    <p:push dir="u"/>
  </p:transition>
</p:sld>
</file>

<file path=ppt/theme/theme1.xml><?xml version="1.0" encoding="utf-8"?>
<a:theme xmlns:a="http://schemas.openxmlformats.org/drawingml/2006/main" name="1_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DA73BAA8551419E77B640F39D3F5D" ma:contentTypeVersion="6" ma:contentTypeDescription="Create a new document." ma:contentTypeScope="" ma:versionID="21c58f6b325cf0e9268961e2972608ab">
  <xsd:schema xmlns:xsd="http://www.w3.org/2001/XMLSchema" xmlns:xs="http://www.w3.org/2001/XMLSchema" xmlns:p="http://schemas.microsoft.com/office/2006/metadata/properties" xmlns:ns2="29cd325b-2eee-4c5d-9db9-3a6710214490" xmlns:ns3="8f380673-f5d0-4d30-88c7-34c2a6233ab8" targetNamespace="http://schemas.microsoft.com/office/2006/metadata/properties" ma:root="true" ma:fieldsID="8b8e6628b342892ff5b2f6532106b444" ns2:_="" ns3:_="">
    <xsd:import namespace="29cd325b-2eee-4c5d-9db9-3a6710214490"/>
    <xsd:import namespace="8f380673-f5d0-4d30-88c7-34c2a6233ab8"/>
    <xsd:element name="properties">
      <xsd:complexType>
        <xsd:sequence>
          <xsd:element name="documentManagement">
            <xsd:complexType>
              <xsd:all>
                <xsd:element ref="ns2:SharedWithUsers" minOccurs="0"/>
                <xsd:element ref="ns3:p4a88d1dd77d4cb8a736582c2d3c5e4a" minOccurs="0"/>
                <xsd:element ref="ns2:TaxCatchAll" minOccurs="0"/>
                <xsd:element ref="ns3:cb38fe7aa1c5445ebcca08ecfde264d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d325b-2eee-4c5d-9db9-3a67102144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3f75ea47-4b25-40cf-90b4-58a1cc895f21}" ma:internalName="TaxCatchAll" ma:showField="CatchAllData" ma:web="29cd325b-2eee-4c5d-9db9-3a67102144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380673-f5d0-4d30-88c7-34c2a6233ab8" elementFormDefault="qualified">
    <xsd:import namespace="http://schemas.microsoft.com/office/2006/documentManagement/types"/>
    <xsd:import namespace="http://schemas.microsoft.com/office/infopath/2007/PartnerControls"/>
    <xsd:element name="p4a88d1dd77d4cb8a736582c2d3c5e4a" ma:index="10" ma:taxonomy="true" ma:internalName="p4a88d1dd77d4cb8a736582c2d3c5e4a" ma:taxonomyFieldName="Security_x0020_Classification" ma:displayName="Security Classification" ma:default="-1;#Official Open|2bae7c29-0188-4e7d-8c62-1a438b954f8b" ma:fieldId="{94a88d1d-d77d-4cb8-a736-582c2d3c5e4a}" ma:sspId="974cb554-9eb7-495d-b1d8-159d1abb80f5" ma:termSetId="b44889cd-d78c-4551-b063-7a7a1cb7edad" ma:anchorId="00000000-0000-0000-0000-000000000000" ma:open="false" ma:isKeyword="false">
      <xsd:complexType>
        <xsd:sequence>
          <xsd:element ref="pc:Terms" minOccurs="0" maxOccurs="1"/>
        </xsd:sequence>
      </xsd:complexType>
    </xsd:element>
    <xsd:element name="cb38fe7aa1c5445ebcca08ecfde264dd" ma:index="13" ma:taxonomy="true" ma:internalName="cb38fe7aa1c5445ebcca08ecfde264dd" ma:taxonomyFieldName="Sensitive_x0020_Category" ma:displayName="Sensitive Category" ma:default="-1;#Non-Sensitive|a6c191f4-2dd3-46ec-8289-9409bff4fe86" ma:fieldId="{cb38fe7a-a1c5-445e-bcca-08ecfde264dd}" ma:sspId="974cb554-9eb7-495d-b1d8-159d1abb80f5" ma:termSetId="557ecf87-9d5f-4a78-a4ea-1caff5fb2a6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4a88d1dd77d4cb8a736582c2d3c5e4a xmlns="8f380673-f5d0-4d30-88c7-34c2a6233ab8">
      <Terms xmlns="http://schemas.microsoft.com/office/infopath/2007/PartnerControls">
        <TermInfo xmlns="http://schemas.microsoft.com/office/infopath/2007/PartnerControls">
          <TermName xmlns="http://schemas.microsoft.com/office/infopath/2007/PartnerControls">Official Open</TermName>
          <TermId xmlns="http://schemas.microsoft.com/office/infopath/2007/PartnerControls">2bae7c29-0188-4e7d-8c62-1a438b954f8b</TermId>
        </TermInfo>
      </Terms>
    </p4a88d1dd77d4cb8a736582c2d3c5e4a>
    <cb38fe7aa1c5445ebcca08ecfde264dd xmlns="8f380673-f5d0-4d30-88c7-34c2a6233ab8">
      <Terms xmlns="http://schemas.microsoft.com/office/infopath/2007/PartnerControls">
        <TermInfo xmlns="http://schemas.microsoft.com/office/infopath/2007/PartnerControls">
          <TermName xmlns="http://schemas.microsoft.com/office/infopath/2007/PartnerControls">Non-Sensitive</TermName>
          <TermId xmlns="http://schemas.microsoft.com/office/infopath/2007/PartnerControls">a6c191f4-2dd3-46ec-8289-9409bff4fe86</TermId>
        </TermInfo>
      </Terms>
    </cb38fe7aa1c5445ebcca08ecfde264dd>
    <TaxCatchAll xmlns="29cd325b-2eee-4c5d-9db9-3a6710214490">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BE80B-38A8-4578-AD5D-F03CBD21D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d325b-2eee-4c5d-9db9-3a6710214490"/>
    <ds:schemaRef ds:uri="8f380673-f5d0-4d30-88c7-34c2a6233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D9BCC1-1DA2-4B50-B8C9-40F1741193A4}">
  <ds:schemaRefs>
    <ds:schemaRef ds:uri="http://schemas.microsoft.com/office/2006/metadata/properties"/>
    <ds:schemaRef ds:uri="http://schemas.microsoft.com/office/infopath/2007/PartnerControls"/>
    <ds:schemaRef ds:uri="8f380673-f5d0-4d30-88c7-34c2a6233ab8"/>
    <ds:schemaRef ds:uri="29cd325b-2eee-4c5d-9db9-3a6710214490"/>
  </ds:schemaRefs>
</ds:datastoreItem>
</file>

<file path=customXml/itemProps3.xml><?xml version="1.0" encoding="utf-8"?>
<ds:datastoreItem xmlns:ds="http://schemas.openxmlformats.org/officeDocument/2006/customXml" ds:itemID="{828894DB-A7B9-476E-BAAB-6D5625C50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4319</TotalTime>
  <Words>777</Words>
  <Application>Microsoft Office PowerPoint</Application>
  <PresentationFormat>Widescreen</PresentationFormat>
  <Paragraphs>183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Narrow</vt:lpstr>
      <vt:lpstr>Open Sans</vt:lpstr>
      <vt:lpstr>1_ASTAR PPT Template 10042012</vt:lpstr>
      <vt:lpstr>Title of Full Proposal </vt:lpstr>
      <vt:lpstr>Please submit this set of presentation slides together with the completed full proposal   Programmes requesting ≥$10M must submit a landscape scan report, and set up a  Scientific Advisory Board (SAB)</vt:lpstr>
      <vt:lpstr>Key Objectives and Description of Proposed Programme</vt:lpstr>
      <vt:lpstr>Key Objectives and Description of Proposed Programme</vt:lpstr>
      <vt:lpstr>Implementation Plan</vt:lpstr>
      <vt:lpstr>Potential Impact for Industry Development and Value Capture for Singapore</vt:lpstr>
      <vt:lpstr>Budget Request</vt:lpstr>
      <vt:lpstr>Milestones and Deliverables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ASTAR CORP COMMS</dc:creator>
  <cp:lastModifiedBy>Nidyah Sani</cp:lastModifiedBy>
  <cp:revision>515</cp:revision>
  <dcterms:created xsi:type="dcterms:W3CDTF">2014-03-27T05:25:01Z</dcterms:created>
  <dcterms:modified xsi:type="dcterms:W3CDTF">2021-11-02T02:12:40Z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0x0101008A2DA73BAA8551419E77B640F39D3F5D</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ies>
</file>