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3"/>
  </p:notesMasterIdLst>
  <p:handoutMasterIdLst>
    <p:handoutMasterId r:id="rId14"/>
  </p:handoutMasterIdLst>
  <p:sldIdLst>
    <p:sldId id="263" r:id="rId5"/>
    <p:sldId id="259"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612" userDrawn="1">
          <p15:clr>
            <a:srgbClr val="A4A3A4"/>
          </p15:clr>
        </p15:guide>
        <p15:guide id="3" orient="horz" pos="712" userDrawn="1">
          <p15:clr>
            <a:srgbClr val="A4A3A4"/>
          </p15:clr>
        </p15:guide>
        <p15:guide id="4" orient="horz" pos="1253" userDrawn="1">
          <p15:clr>
            <a:srgbClr val="A4A3A4"/>
          </p15:clr>
        </p15:guide>
        <p15:guide id="5" pos="3840" userDrawn="1">
          <p15:clr>
            <a:srgbClr val="A4A3A4"/>
          </p15:clr>
        </p15:guide>
        <p15:guide id="6" pos="7489" userDrawn="1">
          <p15:clr>
            <a:srgbClr val="A4A3A4"/>
          </p15:clr>
        </p15:guide>
        <p15:guide id="7" pos="2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000FA5"/>
    <a:srgbClr val="A37219"/>
    <a:srgbClr val="007528"/>
    <a:srgbClr val="298358"/>
    <a:srgbClr val="32BCAD"/>
    <a:srgbClr val="ACC8EA"/>
    <a:srgbClr val="508CD4"/>
    <a:srgbClr val="00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4" autoAdjust="0"/>
    <p:restoredTop sz="59281" autoAdjust="0"/>
  </p:normalViewPr>
  <p:slideViewPr>
    <p:cSldViewPr>
      <p:cViewPr>
        <p:scale>
          <a:sx n="100" d="100"/>
          <a:sy n="100" d="100"/>
        </p:scale>
        <p:origin x="-582" y="-168"/>
      </p:cViewPr>
      <p:guideLst>
        <p:guide orient="horz" pos="2160"/>
        <p:guide orient="horz" pos="3612"/>
        <p:guide orient="horz" pos="712"/>
        <p:guide orient="horz" pos="1253"/>
        <p:guide pos="3840"/>
        <p:guide pos="7489"/>
        <p:guide pos="204"/>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AF544-415A-0B49-A866-477D0136A5DE}" type="datetimeFigureOut">
              <a:rPr lang="en-US" smtClean="0">
                <a:latin typeface="Arial" panose="020B0604020202020204" pitchFamily="34" charset="0"/>
              </a:rPr>
              <a:t>9/20/2024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180BF5-F6DB-CF4F-BE0B-1271BAACCD6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95998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97F5787-4636-46B4-9F75-BD9318F6EA37}" type="datetimeFigureOut">
              <a:rPr lang="en-GB" smtClean="0"/>
              <a:pPr/>
              <a:t>20/09/2024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A6AE423D-0B8E-479B-BD8E-453FB371F1F3}" type="slidenum">
              <a:rPr lang="en-GB" smtClean="0"/>
              <a:pPr/>
              <a:t>‹#›</a:t>
            </a:fld>
            <a:endParaRPr lang="en-GB" dirty="0"/>
          </a:p>
        </p:txBody>
      </p:sp>
    </p:spTree>
    <p:extLst>
      <p:ext uri="{BB962C8B-B14F-4D97-AF65-F5344CB8AC3E}">
        <p14:creationId xmlns:p14="http://schemas.microsoft.com/office/powerpoint/2010/main" val="3929599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 Generic (Defaul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2"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3"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4"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6"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
        <p:nvSpPr>
          <p:cNvPr id="2" name="TextBox 1"/>
          <p:cNvSpPr txBox="1"/>
          <p:nvPr userDrawn="1"/>
        </p:nvSpPr>
        <p:spPr>
          <a:xfrm>
            <a:off x="628953" y="822476"/>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46494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ck 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6214347" y="2660917"/>
            <a:ext cx="2009140" cy="461665"/>
          </a:xfrm>
          <a:prstGeom prst="rect">
            <a:avLst/>
          </a:prstGeom>
        </p:spPr>
        <p:txBody>
          <a:bodyPr wrap="none">
            <a:spAutoFit/>
          </a:bodyPr>
          <a:lstStyle/>
          <a:p>
            <a:pPr algn="l"/>
            <a:r>
              <a:rPr lang="en-US" sz="2400" b="1" kern="1200" baseline="0" dirty="0">
                <a:solidFill>
                  <a:srgbClr val="003087"/>
                </a:solidFill>
                <a:latin typeface="Open Sans"/>
                <a:ea typeface="+mj-ea"/>
                <a:cs typeface="Open Sans"/>
              </a:rPr>
              <a:t>THANK YOU</a:t>
            </a:r>
          </a:p>
        </p:txBody>
      </p:sp>
      <p:sp>
        <p:nvSpPr>
          <p:cNvPr id="7" name="Rectangle 6">
            <a:extLst>
              <a:ext uri="{FF2B5EF4-FFF2-40B4-BE49-F238E27FC236}">
                <a16:creationId xmlns:a16="http://schemas.microsoft.com/office/drawing/2014/main" id="{74075AD7-A0FE-C44E-AF02-9867EA4F9B5F}"/>
              </a:ext>
            </a:extLst>
          </p:cNvPr>
          <p:cNvSpPr/>
          <p:nvPr userDrawn="1"/>
        </p:nvSpPr>
        <p:spPr>
          <a:xfrm>
            <a:off x="6282105" y="3782579"/>
            <a:ext cx="1394934" cy="261610"/>
          </a:xfrm>
          <a:prstGeom prst="rect">
            <a:avLst/>
          </a:prstGeom>
        </p:spPr>
        <p:txBody>
          <a:bodyPr wrap="none">
            <a:spAutoFit/>
          </a:bodyPr>
          <a:lstStyle/>
          <a:p>
            <a:pPr algn="l"/>
            <a:r>
              <a:rPr lang="en-US" sz="1100" b="0" kern="1200" baseline="0" dirty="0">
                <a:solidFill>
                  <a:srgbClr val="003087"/>
                </a:solidFill>
                <a:latin typeface="Open Sans"/>
                <a:ea typeface="+mj-ea"/>
                <a:cs typeface="Open Sans"/>
              </a:rPr>
              <a:t>www.a-star.edu.sg</a:t>
            </a:r>
          </a:p>
        </p:txBody>
      </p:sp>
      <p:cxnSp>
        <p:nvCxnSpPr>
          <p:cNvPr id="3" name="Straight Connector 2">
            <a:extLst>
              <a:ext uri="{FF2B5EF4-FFF2-40B4-BE49-F238E27FC236}">
                <a16:creationId xmlns:a16="http://schemas.microsoft.com/office/drawing/2014/main" id="{CB7ABC79-F056-DF4F-8786-B9175747C5D5}"/>
              </a:ext>
            </a:extLst>
          </p:cNvPr>
          <p:cNvCxnSpPr/>
          <p:nvPr userDrawn="1"/>
        </p:nvCxnSpPr>
        <p:spPr>
          <a:xfrm>
            <a:off x="6384032" y="3717032"/>
            <a:ext cx="2400267" cy="0"/>
          </a:xfrm>
          <a:prstGeom prst="line">
            <a:avLst/>
          </a:prstGeom>
          <a:ln w="3175">
            <a:solidFill>
              <a:srgbClr val="003087"/>
            </a:solidFill>
          </a:ln>
        </p:spPr>
        <p:style>
          <a:lnRef idx="1">
            <a:schemeClr val="accent1"/>
          </a:lnRef>
          <a:fillRef idx="0">
            <a:schemeClr val="accent1"/>
          </a:fillRef>
          <a:effectRef idx="0">
            <a:schemeClr val="accent1"/>
          </a:effectRef>
          <a:fontRef idx="minor">
            <a:schemeClr val="tx1"/>
          </a:fontRef>
        </p:style>
      </p:cxnSp>
      <p:pic>
        <p:nvPicPr>
          <p:cNvPr id="10" name="Picture 9" descr="AStar_Logo_RGB_LowRe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8024" y="543946"/>
            <a:ext cx="2304255" cy="727460"/>
          </a:xfrm>
          <a:prstGeom prst="rect">
            <a:avLst/>
          </a:prstGeom>
        </p:spPr>
      </p:pic>
    </p:spTree>
    <p:extLst>
      <p:ext uri="{BB962C8B-B14F-4D97-AF65-F5344CB8AC3E}">
        <p14:creationId xmlns:p14="http://schemas.microsoft.com/office/powerpoint/2010/main" val="1912259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682959"/>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One line title (Arial/32pt/bold/</a:t>
            </a:r>
            <a:r>
              <a:rPr lang="en-US" dirty="0" err="1"/>
              <a:t>centralised</a:t>
            </a:r>
            <a:r>
              <a:rPr lang="en-US" dirty="0"/>
              <a:t>)</a:t>
            </a:r>
            <a:endParaRPr lang="en-GB" dirty="0"/>
          </a:p>
        </p:txBody>
      </p:sp>
      <p:sp>
        <p:nvSpPr>
          <p:cNvPr id="3" name="Date Placeholder 2"/>
          <p:cNvSpPr>
            <a:spLocks noGrp="1"/>
          </p:cNvSpPr>
          <p:nvPr>
            <p:ph type="dt" sz="half" idx="10"/>
          </p:nvPr>
        </p:nvSpPr>
        <p:spPr/>
        <p:txBody>
          <a:bodyPr/>
          <a:lstStyle/>
          <a:p>
            <a:endParaRPr lang="en-SG"/>
          </a:p>
        </p:txBody>
      </p:sp>
      <p:sp>
        <p:nvSpPr>
          <p:cNvPr id="5" name="Slide Number Placeholder 4"/>
          <p:cNvSpPr>
            <a:spLocks noGrp="1"/>
          </p:cNvSpPr>
          <p:nvPr>
            <p:ph type="sldNum" sz="quarter" idx="12"/>
          </p:nvPr>
        </p:nvSpPr>
        <p:spPr/>
        <p:txBody>
          <a:bodyPr/>
          <a:lstStyle/>
          <a:p>
            <a:fld id="{DDC0F221-3871-440E-B968-8E2F6D7C15F9}" type="slidenum">
              <a:rPr lang="en-SG" smtClean="0"/>
              <a:t>‹#›</a:t>
            </a:fld>
            <a:endParaRPr lang="en-SG"/>
          </a:p>
        </p:txBody>
      </p:sp>
    </p:spTree>
    <p:extLst>
      <p:ext uri="{BB962C8B-B14F-4D97-AF65-F5344CB8AC3E}">
        <p14:creationId xmlns:p14="http://schemas.microsoft.com/office/powerpoint/2010/main" val="18955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9"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0"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11"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12"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1310079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26202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5" userDrawn="1">
          <p15:clr>
            <a:srgbClr val="FBAE40"/>
          </p15:clr>
        </p15:guide>
        <p15:guide id="10" orient="horz" pos="6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6480045" y="1718456"/>
            <a:ext cx="5376599" cy="2244711"/>
          </a:xfrm>
        </p:spPr>
        <p:txBody>
          <a:bodyPr anchor="t">
            <a:noAutofit/>
          </a:bodyPr>
          <a:lstStyle>
            <a:lvl1pPr algn="l">
              <a:lnSpc>
                <a:spcPct val="90000"/>
              </a:lnSpc>
              <a:defRPr sz="2900" b="1" cap="all" baseline="0">
                <a:solidFill>
                  <a:srgbClr val="FFFFFF"/>
                </a:solidFill>
                <a:latin typeface="Open Sans"/>
                <a:cs typeface="Open Sans"/>
              </a:defRPr>
            </a:lvl1pPr>
          </a:lstStyle>
          <a:p>
            <a:r>
              <a:rPr lang="en-US" dirty="0"/>
              <a:t>TITLE IN OPEN SANS, BOLD, CAPS,</a:t>
            </a:r>
            <a:br>
              <a:rPr lang="en-US" dirty="0"/>
            </a:br>
            <a:r>
              <a:rPr lang="en-US" dirty="0"/>
              <a:t>SIZE 29,</a:t>
            </a:r>
            <a:br>
              <a:rPr lang="en-US" dirty="0"/>
            </a:br>
            <a:r>
              <a:rPr lang="en-US" dirty="0"/>
              <a:t>left ALIGN</a:t>
            </a:r>
            <a:endParaRPr lang="en-GB" dirty="0"/>
          </a:p>
        </p:txBody>
      </p:sp>
      <p:sp>
        <p:nvSpPr>
          <p:cNvPr id="14" name="Text Placeholder 4">
            <a:extLst>
              <a:ext uri="{FF2B5EF4-FFF2-40B4-BE49-F238E27FC236}">
                <a16:creationId xmlns:a16="http://schemas.microsoft.com/office/drawing/2014/main" id="{03CA90A6-A426-EA4C-9C16-C8BD80098F5D}"/>
              </a:ext>
            </a:extLst>
          </p:cNvPr>
          <p:cNvSpPr>
            <a:spLocks noGrp="1"/>
          </p:cNvSpPr>
          <p:nvPr>
            <p:ph type="body" sz="quarter" idx="11" hasCustomPrompt="1"/>
          </p:nvPr>
        </p:nvSpPr>
        <p:spPr>
          <a:xfrm>
            <a:off x="6480045" y="6021289"/>
            <a:ext cx="2335585" cy="384043"/>
          </a:xfrm>
        </p:spPr>
        <p:txBody>
          <a:bodyPr>
            <a:normAutofit/>
          </a:bodyPr>
          <a:lstStyle>
            <a:lvl1pPr marL="0" indent="0" algn="l">
              <a:buNone/>
              <a:defRPr sz="1050">
                <a:solidFill>
                  <a:srgbClr val="FFFFFF"/>
                </a:solidFill>
                <a:latin typeface="Open Sans"/>
                <a:cs typeface="Open Sans"/>
              </a:defRPr>
            </a:lvl1pPr>
          </a:lstStyle>
          <a:p>
            <a:pPr lvl="0"/>
            <a:r>
              <a:rPr lang="en-US" dirty="0"/>
              <a:t>Date</a:t>
            </a:r>
          </a:p>
        </p:txBody>
      </p:sp>
      <p:sp>
        <p:nvSpPr>
          <p:cNvPr id="15" name="Text Placeholder 4">
            <a:extLst>
              <a:ext uri="{FF2B5EF4-FFF2-40B4-BE49-F238E27FC236}">
                <a16:creationId xmlns:a16="http://schemas.microsoft.com/office/drawing/2014/main" id="{7CE97A19-E0D7-CD47-9414-E73C0F164E6A}"/>
              </a:ext>
            </a:extLst>
          </p:cNvPr>
          <p:cNvSpPr>
            <a:spLocks noGrp="1"/>
          </p:cNvSpPr>
          <p:nvPr>
            <p:ph type="body" sz="quarter" idx="12" hasCustomPrompt="1"/>
          </p:nvPr>
        </p:nvSpPr>
        <p:spPr>
          <a:xfrm>
            <a:off x="6480044" y="4613188"/>
            <a:ext cx="5376597" cy="638400"/>
          </a:xfrm>
        </p:spPr>
        <p:txBody>
          <a:bodyPr>
            <a:normAutofit/>
          </a:bodyPr>
          <a:lstStyle>
            <a:lvl1pPr marL="0" indent="0" algn="l">
              <a:buNone/>
              <a:defRPr sz="1400" b="0" baseline="0">
                <a:solidFill>
                  <a:srgbClr val="FFFFFF"/>
                </a:solidFill>
                <a:latin typeface="Open Sans"/>
                <a:cs typeface="Open Sans"/>
              </a:defRPr>
            </a:lvl1pPr>
          </a:lstStyle>
          <a:p>
            <a:pPr lvl="0"/>
            <a:r>
              <a:rPr lang="en-US" dirty="0"/>
              <a:t>Designation, Department</a:t>
            </a:r>
          </a:p>
        </p:txBody>
      </p:sp>
      <p:sp>
        <p:nvSpPr>
          <p:cNvPr id="22" name="Text Placeholder 2">
            <a:extLst>
              <a:ext uri="{FF2B5EF4-FFF2-40B4-BE49-F238E27FC236}">
                <a16:creationId xmlns:a16="http://schemas.microsoft.com/office/drawing/2014/main" id="{385EE222-D0FA-3B43-9135-02B23C74073B}"/>
              </a:ext>
            </a:extLst>
          </p:cNvPr>
          <p:cNvSpPr>
            <a:spLocks noGrp="1"/>
          </p:cNvSpPr>
          <p:nvPr>
            <p:ph type="body" sz="quarter" idx="13" hasCustomPrompt="1"/>
          </p:nvPr>
        </p:nvSpPr>
        <p:spPr>
          <a:xfrm>
            <a:off x="6480044" y="4293098"/>
            <a:ext cx="5376597" cy="384935"/>
          </a:xfrm>
        </p:spPr>
        <p:txBody>
          <a:bodyPr>
            <a:normAutofit/>
          </a:bodyPr>
          <a:lstStyle>
            <a:lvl1pPr marL="0" indent="0" algn="l">
              <a:buNone/>
              <a:defRPr sz="1600" b="1">
                <a:solidFill>
                  <a:srgbClr val="FFFFFF"/>
                </a:solidFill>
                <a:latin typeface="Open Sans"/>
                <a:cs typeface="Open Sans"/>
              </a:defRPr>
            </a:lvl1pPr>
          </a:lstStyle>
          <a:p>
            <a:pPr lvl="0"/>
            <a:r>
              <a:rPr lang="en-US" dirty="0"/>
              <a:t>Name of Presenter</a:t>
            </a:r>
          </a:p>
        </p:txBody>
      </p:sp>
      <p:sp>
        <p:nvSpPr>
          <p:cNvPr id="23" name="Text Placeholder 4">
            <a:extLst>
              <a:ext uri="{FF2B5EF4-FFF2-40B4-BE49-F238E27FC236}">
                <a16:creationId xmlns:a16="http://schemas.microsoft.com/office/drawing/2014/main" id="{7CB518A3-39CE-3A43-91A3-E855A204ED7F}"/>
              </a:ext>
            </a:extLst>
          </p:cNvPr>
          <p:cNvSpPr>
            <a:spLocks noGrp="1"/>
          </p:cNvSpPr>
          <p:nvPr>
            <p:ph type="body" sz="quarter" idx="14" hasCustomPrompt="1"/>
          </p:nvPr>
        </p:nvSpPr>
        <p:spPr>
          <a:xfrm>
            <a:off x="6480044" y="5270259"/>
            <a:ext cx="5376597" cy="749263"/>
          </a:xfrm>
        </p:spPr>
        <p:txBody>
          <a:bodyPr>
            <a:normAutofit/>
          </a:bodyPr>
          <a:lstStyle>
            <a:lvl1pPr marL="0" indent="0" algn="l">
              <a:buNone/>
              <a:defRPr sz="1400" b="0">
                <a:solidFill>
                  <a:srgbClr val="FFFFFF"/>
                </a:solidFill>
                <a:latin typeface="Open Sans"/>
                <a:cs typeface="Open Sans"/>
              </a:defRPr>
            </a:lvl1pPr>
          </a:lstStyle>
          <a:p>
            <a:pPr lvl="0"/>
            <a:r>
              <a:rPr lang="en-US" dirty="0"/>
              <a:t>RI / Entity / Programme</a:t>
            </a:r>
          </a:p>
        </p:txBody>
      </p:sp>
    </p:spTree>
    <p:extLst>
      <p:ext uri="{BB962C8B-B14F-4D97-AF65-F5344CB8AC3E}">
        <p14:creationId xmlns:p14="http://schemas.microsoft.com/office/powerpoint/2010/main" val="398497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76" userDrawn="1">
          <p15:clr>
            <a:srgbClr val="FBAE40"/>
          </p15:clr>
        </p15:guide>
        <p15:guide id="4" orient="horz" pos="3038" userDrawn="1">
          <p15:clr>
            <a:srgbClr val="FBAE40"/>
          </p15:clr>
        </p15:guide>
        <p15:guide id="5" pos="7379" userDrawn="1">
          <p15:clr>
            <a:srgbClr val="FBAE40"/>
          </p15:clr>
        </p15:guide>
        <p15:guide id="6" pos="3984" userDrawn="1">
          <p15:clr>
            <a:srgbClr val="FBAE40"/>
          </p15:clr>
        </p15:guide>
        <p15:guide id="10" orient="horz" pos="6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pag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871133" y="1571884"/>
            <a:ext cx="6705600" cy="365760"/>
          </a:xfrm>
        </p:spPr>
        <p:txBody>
          <a:bodyPr anchor="ctr">
            <a:normAutofit/>
          </a:bodyPr>
          <a:lstStyle>
            <a:lvl1pPr marL="0" indent="0">
              <a:buNone/>
              <a:defRPr sz="1600" b="1" baseline="0">
                <a:solidFill>
                  <a:srgbClr val="003087"/>
                </a:solidFill>
              </a:defRPr>
            </a:lvl1pPr>
          </a:lstStyle>
          <a:p>
            <a:pPr lvl="0"/>
            <a:r>
              <a:rPr lang="en-US" dirty="0"/>
              <a:t>Section One Header</a:t>
            </a:r>
          </a:p>
        </p:txBody>
      </p:sp>
      <p:sp>
        <p:nvSpPr>
          <p:cNvPr id="8" name="Text Placeholder 7"/>
          <p:cNvSpPr>
            <a:spLocks noGrp="1"/>
          </p:cNvSpPr>
          <p:nvPr>
            <p:ph type="body" sz="quarter" idx="14" hasCustomPrompt="1"/>
          </p:nvPr>
        </p:nvSpPr>
        <p:spPr>
          <a:xfrm>
            <a:off x="1871133" y="2232655"/>
            <a:ext cx="6705600" cy="365760"/>
          </a:xfrm>
        </p:spPr>
        <p:txBody>
          <a:bodyPr anchor="ctr">
            <a:normAutofit/>
          </a:bodyPr>
          <a:lstStyle>
            <a:lvl1pPr marL="0" indent="0">
              <a:buNone/>
              <a:defRPr sz="1600" b="1" baseline="0">
                <a:solidFill>
                  <a:srgbClr val="003087"/>
                </a:solidFill>
              </a:defRPr>
            </a:lvl1pPr>
          </a:lstStyle>
          <a:p>
            <a:pPr lvl="0"/>
            <a:r>
              <a:rPr lang="en-US" dirty="0"/>
              <a:t>Section Two Header</a:t>
            </a:r>
          </a:p>
        </p:txBody>
      </p:sp>
      <p:sp>
        <p:nvSpPr>
          <p:cNvPr id="10" name="Text Placeholder 9"/>
          <p:cNvSpPr>
            <a:spLocks noGrp="1"/>
          </p:cNvSpPr>
          <p:nvPr>
            <p:ph type="body" sz="quarter" idx="15" hasCustomPrompt="1"/>
          </p:nvPr>
        </p:nvSpPr>
        <p:spPr>
          <a:xfrm>
            <a:off x="1871133" y="2908915"/>
            <a:ext cx="6705600" cy="365760"/>
          </a:xfrm>
        </p:spPr>
        <p:txBody>
          <a:bodyPr anchor="ctr">
            <a:normAutofit/>
          </a:bodyPr>
          <a:lstStyle>
            <a:lvl1pPr marL="0" indent="0">
              <a:buNone/>
              <a:defRPr sz="1600" b="1" baseline="0">
                <a:solidFill>
                  <a:srgbClr val="003087"/>
                </a:solidFill>
              </a:defRPr>
            </a:lvl1pPr>
          </a:lstStyle>
          <a:p>
            <a:pPr lvl="0"/>
            <a:r>
              <a:rPr lang="en-US" dirty="0"/>
              <a:t>Section Three Header</a:t>
            </a:r>
          </a:p>
        </p:txBody>
      </p:sp>
      <p:sp>
        <p:nvSpPr>
          <p:cNvPr id="14" name="Text Placeholder 13"/>
          <p:cNvSpPr>
            <a:spLocks noGrp="1"/>
          </p:cNvSpPr>
          <p:nvPr>
            <p:ph type="body" sz="quarter" idx="16" hasCustomPrompt="1"/>
          </p:nvPr>
        </p:nvSpPr>
        <p:spPr>
          <a:xfrm>
            <a:off x="1871133" y="3575407"/>
            <a:ext cx="6705600" cy="365760"/>
          </a:xfrm>
        </p:spPr>
        <p:txBody>
          <a:bodyPr anchor="ctr">
            <a:noAutofit/>
          </a:bodyPr>
          <a:lstStyle>
            <a:lvl1pPr marL="0" indent="0">
              <a:buNone/>
              <a:defRPr sz="1600" b="1" baseline="0">
                <a:solidFill>
                  <a:srgbClr val="003087"/>
                </a:solidFill>
              </a:defRPr>
            </a:lvl1pPr>
          </a:lstStyle>
          <a:p>
            <a:pPr lvl="0"/>
            <a:r>
              <a:rPr lang="en-US" dirty="0"/>
              <a:t>Section Four Header</a:t>
            </a:r>
          </a:p>
        </p:txBody>
      </p:sp>
      <p:sp>
        <p:nvSpPr>
          <p:cNvPr id="16" name="Text Placeholder 15"/>
          <p:cNvSpPr>
            <a:spLocks noGrp="1"/>
          </p:cNvSpPr>
          <p:nvPr>
            <p:ph type="body" sz="quarter" idx="17" hasCustomPrompt="1"/>
          </p:nvPr>
        </p:nvSpPr>
        <p:spPr>
          <a:xfrm>
            <a:off x="8976784" y="1571883"/>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18" name="Text Placeholder 17"/>
          <p:cNvSpPr>
            <a:spLocks noGrp="1"/>
          </p:cNvSpPr>
          <p:nvPr>
            <p:ph type="body" sz="quarter" idx="18" hasCustomPrompt="1"/>
          </p:nvPr>
        </p:nvSpPr>
        <p:spPr>
          <a:xfrm>
            <a:off x="8976784" y="2232655"/>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0" name="Text Placeholder 19"/>
          <p:cNvSpPr>
            <a:spLocks noGrp="1"/>
          </p:cNvSpPr>
          <p:nvPr>
            <p:ph type="body" sz="quarter" idx="19" hasCustomPrompt="1"/>
          </p:nvPr>
        </p:nvSpPr>
        <p:spPr>
          <a:xfrm>
            <a:off x="8976784" y="2908915"/>
            <a:ext cx="1439696" cy="365760"/>
          </a:xfrm>
        </p:spPr>
        <p:txBody>
          <a:bodyPr anchor="ctr">
            <a:noAutofit/>
          </a:bodyPr>
          <a:lstStyle>
            <a:lvl1pPr marL="0" indent="0">
              <a:buNone/>
              <a:defRPr sz="1600" b="1" i="0">
                <a:solidFill>
                  <a:srgbClr val="003087"/>
                </a:solidFill>
              </a:defRPr>
            </a:lvl1pPr>
          </a:lstStyle>
          <a:p>
            <a:pPr lvl="0"/>
            <a:r>
              <a:rPr lang="en-US" dirty="0"/>
              <a:t>Page</a:t>
            </a:r>
          </a:p>
        </p:txBody>
      </p:sp>
      <p:sp>
        <p:nvSpPr>
          <p:cNvPr id="22" name="Text Placeholder 21"/>
          <p:cNvSpPr>
            <a:spLocks noGrp="1"/>
          </p:cNvSpPr>
          <p:nvPr>
            <p:ph type="body" sz="quarter" idx="20" hasCustomPrompt="1"/>
          </p:nvPr>
        </p:nvSpPr>
        <p:spPr>
          <a:xfrm>
            <a:off x="8976784" y="3575407"/>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7" name="Text Placeholder 26"/>
          <p:cNvSpPr>
            <a:spLocks noGrp="1"/>
          </p:cNvSpPr>
          <p:nvPr>
            <p:ph type="body" sz="quarter" idx="21" hasCustomPrompt="1"/>
          </p:nvPr>
        </p:nvSpPr>
        <p:spPr>
          <a:xfrm>
            <a:off x="1871133" y="4215368"/>
            <a:ext cx="6705600" cy="365760"/>
          </a:xfrm>
        </p:spPr>
        <p:txBody>
          <a:bodyPr anchor="ctr">
            <a:noAutofit/>
          </a:bodyPr>
          <a:lstStyle>
            <a:lvl1pPr marL="0" indent="0">
              <a:buNone/>
              <a:defRPr sz="1600" b="1" baseline="0">
                <a:solidFill>
                  <a:srgbClr val="003087"/>
                </a:solidFill>
              </a:defRPr>
            </a:lvl1pPr>
          </a:lstStyle>
          <a:p>
            <a:pPr lvl="0"/>
            <a:r>
              <a:rPr lang="en-US" dirty="0"/>
              <a:t>Section Five Header</a:t>
            </a:r>
          </a:p>
        </p:txBody>
      </p:sp>
      <p:sp>
        <p:nvSpPr>
          <p:cNvPr id="29" name="Text Placeholder 28"/>
          <p:cNvSpPr>
            <a:spLocks noGrp="1"/>
          </p:cNvSpPr>
          <p:nvPr>
            <p:ph type="body" sz="quarter" idx="22" hasCustomPrompt="1"/>
          </p:nvPr>
        </p:nvSpPr>
        <p:spPr>
          <a:xfrm>
            <a:off x="8976784" y="4210779"/>
            <a:ext cx="1439696" cy="365760"/>
          </a:xfrm>
        </p:spPr>
        <p:txBody>
          <a:bodyPr anchor="ctr">
            <a:noAutofit/>
          </a:bodyPr>
          <a:lstStyle>
            <a:lvl1pPr marL="0" indent="0">
              <a:buNone/>
              <a:defRPr sz="1600" b="1">
                <a:solidFill>
                  <a:srgbClr val="003087"/>
                </a:solidFill>
              </a:defRPr>
            </a:lvl1pPr>
          </a:lstStyle>
          <a:p>
            <a:pPr lvl="0"/>
            <a:r>
              <a:rPr lang="en-US" dirty="0"/>
              <a:t>Page</a:t>
            </a:r>
          </a:p>
        </p:txBody>
      </p:sp>
      <p:sp>
        <p:nvSpPr>
          <p:cNvPr id="23" name="Title Placeholder 1"/>
          <p:cNvSpPr>
            <a:spLocks noGrp="1"/>
          </p:cNvSpPr>
          <p:nvPr>
            <p:ph type="title" hasCustomPrompt="1"/>
          </p:nvPr>
        </p:nvSpPr>
        <p:spPr>
          <a:xfrm>
            <a:off x="1199456" y="448549"/>
            <a:ext cx="10561173" cy="625501"/>
          </a:xfrm>
          <a:prstGeom prst="rect">
            <a:avLst/>
          </a:prstGeom>
        </p:spPr>
        <p:txBody>
          <a:bodyPr vert="horz" lIns="91440" tIns="45720" rIns="91440" bIns="45720" rtlCol="0" anchor="t">
            <a:normAutofit/>
          </a:bodyPr>
          <a:lstStyle>
            <a:lvl1pPr>
              <a:defRPr>
                <a:solidFill>
                  <a:srgbClr val="003087"/>
                </a:solidFill>
              </a:defRPr>
            </a:lvl1pPr>
          </a:lstStyle>
          <a:p>
            <a:r>
              <a:rPr lang="en-US" dirty="0"/>
              <a:t>Content in Open Sans, bold, size 20, left align</a:t>
            </a:r>
            <a:endParaRPr lang="en-GB" dirty="0"/>
          </a:p>
        </p:txBody>
      </p:sp>
    </p:spTree>
    <p:extLst>
      <p:ext uri="{BB962C8B-B14F-4D97-AF65-F5344CB8AC3E}">
        <p14:creationId xmlns:p14="http://schemas.microsoft.com/office/powerpoint/2010/main" val="1891897562"/>
      </p:ext>
    </p:extLst>
  </p:cSld>
  <p:clrMapOvr>
    <a:masterClrMapping/>
  </p:clrMapOvr>
  <p:transition spd="slow">
    <p:push dir="u"/>
  </p:transition>
  <p:extLst>
    <p:ext uri="{DCECCB84-F9BA-43D5-87BE-67443E8EF086}">
      <p15:sldGuideLst xmlns:p15="http://schemas.microsoft.com/office/powerpoint/2012/main">
        <p15:guide id="2" pos="51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99456" y="452670"/>
            <a:ext cx="10561173" cy="960107"/>
          </a:xfrm>
          <a:prstGeom prst="rect">
            <a:avLst/>
          </a:prstGeom>
        </p:spPr>
        <p:txBody>
          <a:bodyPr vert="horz" lIns="91440" tIns="45720" rIns="91440" bIns="45720" rtlCol="0" anchor="t">
            <a:normAutofit/>
          </a:bodyPr>
          <a:lstStyle>
            <a:lvl1pPr>
              <a:defRPr baseline="0">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1199456" y="1508787"/>
            <a:ext cx="10561173"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3175561725"/>
      </p:ext>
    </p:extLst>
  </p:cSld>
  <p:clrMapOvr>
    <a:masterClrMapping/>
  </p:clrMapOvr>
  <p:transition spd="slow">
    <p:push dir="u"/>
  </p:transition>
  <p:extLst>
    <p:ext uri="{DCECCB84-F9BA-43D5-87BE-67443E8EF086}">
      <p15:sldGuideLst xmlns:p15="http://schemas.microsoft.com/office/powerpoint/2012/main">
        <p15:guide id="2" pos="5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D31065-48EE-3E44-8580-C08AEC29A78A}"/>
              </a:ext>
            </a:extLst>
          </p:cNvPr>
          <p:cNvSpPr/>
          <p:nvPr userDrawn="1"/>
        </p:nvSpPr>
        <p:spPr>
          <a:xfrm>
            <a:off x="0" y="0"/>
            <a:ext cx="11034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Placeholder 1"/>
          <p:cNvSpPr>
            <a:spLocks noGrp="1"/>
          </p:cNvSpPr>
          <p:nvPr>
            <p:ph type="title" hasCustomPrompt="1"/>
          </p:nvPr>
        </p:nvSpPr>
        <p:spPr>
          <a:xfrm>
            <a:off x="431371" y="452670"/>
            <a:ext cx="11329259" cy="960107"/>
          </a:xfrm>
          <a:prstGeom prst="rect">
            <a:avLst/>
          </a:prstGeom>
        </p:spPr>
        <p:txBody>
          <a:bodyPr vert="horz" lIns="91440" tIns="45720" rIns="91440" bIns="45720" rtlCol="0" anchor="t">
            <a:normAutofit/>
          </a:bodyPr>
          <a:lstStyle>
            <a:lvl1pPr>
              <a:defRPr>
                <a:solidFill>
                  <a:srgbClr val="003087"/>
                </a:solidFill>
              </a:defRPr>
            </a:lvl1pPr>
          </a:lstStyle>
          <a:p>
            <a:r>
              <a:rPr lang="en-US" dirty="0"/>
              <a:t>Title in Open Sans, bold, size 20, left align</a:t>
            </a:r>
            <a:endParaRPr lang="en-GB" dirty="0"/>
          </a:p>
        </p:txBody>
      </p:sp>
      <p:sp>
        <p:nvSpPr>
          <p:cNvPr id="6" name="Text Placeholder 2"/>
          <p:cNvSpPr>
            <a:spLocks noGrp="1"/>
          </p:cNvSpPr>
          <p:nvPr>
            <p:ph idx="1" hasCustomPrompt="1"/>
          </p:nvPr>
        </p:nvSpPr>
        <p:spPr>
          <a:xfrm>
            <a:off x="431371" y="1508787"/>
            <a:ext cx="11329259" cy="432048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p:txBody>
      </p:sp>
    </p:spTree>
    <p:extLst>
      <p:ext uri="{BB962C8B-B14F-4D97-AF65-F5344CB8AC3E}">
        <p14:creationId xmlns:p14="http://schemas.microsoft.com/office/powerpoint/2010/main" val="215238545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15413" y="1700810"/>
            <a:ext cx="7323600" cy="954107"/>
          </a:xfrm>
        </p:spPr>
        <p:txBody>
          <a:bodyPr wrap="square" anchor="t">
            <a:spAutoFit/>
          </a:bodyPr>
          <a:lstStyle>
            <a:lvl1pPr algn="l">
              <a:defRPr sz="2800" baseline="0">
                <a:solidFill>
                  <a:srgbClr val="003087"/>
                </a:solidFill>
                <a:latin typeface="Open Sans"/>
                <a:cs typeface="Open Sans"/>
              </a:defRPr>
            </a:lvl1pPr>
          </a:lstStyle>
          <a:p>
            <a:r>
              <a:rPr lang="en-US" dirty="0"/>
              <a:t>Section header in Open Sans, bold, size 28, left align</a:t>
            </a:r>
            <a:endParaRPr lang="en-GB" dirty="0"/>
          </a:p>
        </p:txBody>
      </p:sp>
    </p:spTree>
    <p:extLst>
      <p:ext uri="{BB962C8B-B14F-4D97-AF65-F5344CB8AC3E}">
        <p14:creationId xmlns:p14="http://schemas.microsoft.com/office/powerpoint/2010/main" val="365533726"/>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act U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1392500" y="2040965"/>
            <a:ext cx="5486400" cy="274320"/>
          </a:xfrm>
        </p:spPr>
        <p:txBody>
          <a:bodyPr anchor="ctr"/>
          <a:lstStyle>
            <a:lvl1pPr marL="0" indent="0">
              <a:buNone/>
              <a:defRPr sz="1500" baseline="0"/>
            </a:lvl1pPr>
          </a:lstStyle>
          <a:p>
            <a:pPr lvl="0"/>
            <a:r>
              <a:rPr lang="en-US" dirty="0"/>
              <a:t>Research Institute</a:t>
            </a:r>
          </a:p>
        </p:txBody>
      </p:sp>
      <p:sp>
        <p:nvSpPr>
          <p:cNvPr id="7" name="Text Placeholder 10"/>
          <p:cNvSpPr>
            <a:spLocks noGrp="1"/>
          </p:cNvSpPr>
          <p:nvPr>
            <p:ph type="body" sz="quarter" idx="14" hasCustomPrompt="1"/>
          </p:nvPr>
        </p:nvSpPr>
        <p:spPr>
          <a:xfrm>
            <a:off x="1392500" y="1724133"/>
            <a:ext cx="5486400" cy="274320"/>
          </a:xfrm>
        </p:spPr>
        <p:txBody>
          <a:bodyPr anchor="ctr">
            <a:noAutofit/>
          </a:bodyPr>
          <a:lstStyle>
            <a:lvl1pPr marL="0" indent="0">
              <a:buNone/>
              <a:defRPr sz="1500"/>
            </a:lvl1pPr>
          </a:lstStyle>
          <a:p>
            <a:pPr lvl="0"/>
            <a:r>
              <a:rPr lang="en-US" dirty="0"/>
              <a:t>Designation</a:t>
            </a:r>
          </a:p>
        </p:txBody>
      </p:sp>
      <p:sp>
        <p:nvSpPr>
          <p:cNvPr id="8" name="Text Placeholder 12"/>
          <p:cNvSpPr>
            <a:spLocks noGrp="1"/>
          </p:cNvSpPr>
          <p:nvPr>
            <p:ph type="body" sz="quarter" idx="15" hasCustomPrompt="1"/>
          </p:nvPr>
        </p:nvSpPr>
        <p:spPr>
          <a:xfrm>
            <a:off x="1392500" y="2357797"/>
            <a:ext cx="5486400" cy="274320"/>
          </a:xfrm>
        </p:spPr>
        <p:txBody>
          <a:bodyPr anchor="ctr">
            <a:noAutofit/>
          </a:bodyPr>
          <a:lstStyle>
            <a:lvl1pPr marL="0" indent="0">
              <a:buNone/>
              <a:defRPr sz="1500"/>
            </a:lvl1pPr>
          </a:lstStyle>
          <a:p>
            <a:pPr lvl="0"/>
            <a:r>
              <a:rPr lang="en-US" dirty="0"/>
              <a:t>Tel:</a:t>
            </a:r>
          </a:p>
        </p:txBody>
      </p:sp>
      <p:sp>
        <p:nvSpPr>
          <p:cNvPr id="9" name="Text Placeholder 14"/>
          <p:cNvSpPr>
            <a:spLocks noGrp="1"/>
          </p:cNvSpPr>
          <p:nvPr>
            <p:ph type="body" sz="quarter" idx="16" hasCustomPrompt="1"/>
          </p:nvPr>
        </p:nvSpPr>
        <p:spPr>
          <a:xfrm>
            <a:off x="1392500" y="2674627"/>
            <a:ext cx="5486400" cy="274320"/>
          </a:xfrm>
        </p:spPr>
        <p:txBody>
          <a:bodyPr anchor="ctr">
            <a:noAutofit/>
          </a:bodyPr>
          <a:lstStyle>
            <a:lvl1pPr marL="0" indent="0">
              <a:buNone/>
              <a:defRPr sz="1500"/>
            </a:lvl1pPr>
          </a:lstStyle>
          <a:p>
            <a:pPr lvl="0"/>
            <a:r>
              <a:rPr lang="en-US" dirty="0"/>
              <a:t>Email:</a:t>
            </a:r>
          </a:p>
        </p:txBody>
      </p:sp>
      <p:sp>
        <p:nvSpPr>
          <p:cNvPr id="10" name="Text Placeholder 10"/>
          <p:cNvSpPr>
            <a:spLocks noGrp="1"/>
          </p:cNvSpPr>
          <p:nvPr>
            <p:ph type="body" sz="quarter" idx="25" hasCustomPrompt="1"/>
          </p:nvPr>
        </p:nvSpPr>
        <p:spPr>
          <a:xfrm>
            <a:off x="1392500" y="1407301"/>
            <a:ext cx="5486400" cy="274320"/>
          </a:xfrm>
        </p:spPr>
        <p:txBody>
          <a:bodyPr anchor="ctr">
            <a:noAutofit/>
          </a:bodyPr>
          <a:lstStyle>
            <a:lvl1pPr marL="0" indent="0">
              <a:buNone/>
              <a:defRPr sz="1500" b="1" baseline="0"/>
            </a:lvl1pPr>
          </a:lstStyle>
          <a:p>
            <a:pPr lvl="0"/>
            <a:r>
              <a:rPr lang="en-US" dirty="0"/>
              <a:t>Name</a:t>
            </a:r>
          </a:p>
        </p:txBody>
      </p:sp>
      <p:sp>
        <p:nvSpPr>
          <p:cNvPr id="11" name="Text Placeholder 8"/>
          <p:cNvSpPr>
            <a:spLocks noGrp="1"/>
          </p:cNvSpPr>
          <p:nvPr>
            <p:ph type="body" sz="quarter" idx="26" hasCustomPrompt="1"/>
          </p:nvPr>
        </p:nvSpPr>
        <p:spPr>
          <a:xfrm>
            <a:off x="1391477" y="4254673"/>
            <a:ext cx="5486400" cy="274320"/>
          </a:xfrm>
        </p:spPr>
        <p:txBody>
          <a:bodyPr anchor="ctr"/>
          <a:lstStyle>
            <a:lvl1pPr marL="0" indent="0">
              <a:buNone/>
              <a:defRPr sz="1500" baseline="0"/>
            </a:lvl1pPr>
          </a:lstStyle>
          <a:p>
            <a:pPr lvl="0"/>
            <a:r>
              <a:rPr lang="en-US" dirty="0"/>
              <a:t>Research Institute</a:t>
            </a:r>
          </a:p>
        </p:txBody>
      </p:sp>
      <p:sp>
        <p:nvSpPr>
          <p:cNvPr id="12" name="Text Placeholder 10"/>
          <p:cNvSpPr>
            <a:spLocks noGrp="1"/>
          </p:cNvSpPr>
          <p:nvPr>
            <p:ph type="body" sz="quarter" idx="27" hasCustomPrompt="1"/>
          </p:nvPr>
        </p:nvSpPr>
        <p:spPr>
          <a:xfrm>
            <a:off x="1391477" y="3937848"/>
            <a:ext cx="5486400" cy="274320"/>
          </a:xfrm>
        </p:spPr>
        <p:txBody>
          <a:bodyPr anchor="ctr">
            <a:noAutofit/>
          </a:bodyPr>
          <a:lstStyle>
            <a:lvl1pPr marL="0" indent="0">
              <a:buNone/>
              <a:defRPr sz="1500"/>
            </a:lvl1pPr>
          </a:lstStyle>
          <a:p>
            <a:pPr lvl="0"/>
            <a:r>
              <a:rPr lang="en-US" dirty="0"/>
              <a:t>Designation</a:t>
            </a:r>
          </a:p>
        </p:txBody>
      </p:sp>
      <p:sp>
        <p:nvSpPr>
          <p:cNvPr id="13" name="Text Placeholder 12"/>
          <p:cNvSpPr>
            <a:spLocks noGrp="1"/>
          </p:cNvSpPr>
          <p:nvPr>
            <p:ph type="body" sz="quarter" idx="28" hasCustomPrompt="1"/>
          </p:nvPr>
        </p:nvSpPr>
        <p:spPr>
          <a:xfrm>
            <a:off x="1391477" y="4571499"/>
            <a:ext cx="5486400" cy="274320"/>
          </a:xfrm>
        </p:spPr>
        <p:txBody>
          <a:bodyPr anchor="ctr">
            <a:noAutofit/>
          </a:bodyPr>
          <a:lstStyle>
            <a:lvl1pPr marL="0" indent="0">
              <a:buNone/>
              <a:defRPr sz="1500"/>
            </a:lvl1pPr>
          </a:lstStyle>
          <a:p>
            <a:pPr lvl="0"/>
            <a:r>
              <a:rPr lang="en-US" dirty="0"/>
              <a:t>Tel:</a:t>
            </a:r>
          </a:p>
        </p:txBody>
      </p:sp>
      <p:sp>
        <p:nvSpPr>
          <p:cNvPr id="14" name="Text Placeholder 14"/>
          <p:cNvSpPr>
            <a:spLocks noGrp="1"/>
          </p:cNvSpPr>
          <p:nvPr>
            <p:ph type="body" sz="quarter" idx="29" hasCustomPrompt="1"/>
          </p:nvPr>
        </p:nvSpPr>
        <p:spPr>
          <a:xfrm>
            <a:off x="1391477" y="4888324"/>
            <a:ext cx="5486400" cy="274320"/>
          </a:xfrm>
        </p:spPr>
        <p:txBody>
          <a:bodyPr anchor="ctr">
            <a:noAutofit/>
          </a:bodyPr>
          <a:lstStyle>
            <a:lvl1pPr marL="0" indent="0">
              <a:buNone/>
              <a:defRPr sz="1500"/>
            </a:lvl1pPr>
          </a:lstStyle>
          <a:p>
            <a:pPr lvl="0"/>
            <a:r>
              <a:rPr lang="en-US" dirty="0"/>
              <a:t>Email:</a:t>
            </a:r>
          </a:p>
        </p:txBody>
      </p:sp>
      <p:sp>
        <p:nvSpPr>
          <p:cNvPr id="15" name="Text Placeholder 10"/>
          <p:cNvSpPr>
            <a:spLocks noGrp="1"/>
          </p:cNvSpPr>
          <p:nvPr>
            <p:ph type="body" sz="quarter" idx="30" hasCustomPrompt="1"/>
          </p:nvPr>
        </p:nvSpPr>
        <p:spPr>
          <a:xfrm>
            <a:off x="1391477" y="3621023"/>
            <a:ext cx="5486400" cy="274320"/>
          </a:xfrm>
        </p:spPr>
        <p:txBody>
          <a:bodyPr anchor="ctr">
            <a:noAutofit/>
          </a:bodyPr>
          <a:lstStyle>
            <a:lvl1pPr marL="0" indent="0">
              <a:buNone/>
              <a:defRPr sz="1500" b="1" baseline="0"/>
            </a:lvl1pPr>
          </a:lstStyle>
          <a:p>
            <a:pPr lvl="0"/>
            <a:r>
              <a:rPr lang="en-US" dirty="0"/>
              <a:t>Name</a:t>
            </a:r>
          </a:p>
        </p:txBody>
      </p:sp>
      <p:sp>
        <p:nvSpPr>
          <p:cNvPr id="16" name="Text Placeholder 39"/>
          <p:cNvSpPr>
            <a:spLocks noGrp="1"/>
          </p:cNvSpPr>
          <p:nvPr>
            <p:ph type="body" sz="quarter" idx="31" hasCustomPrompt="1"/>
          </p:nvPr>
        </p:nvSpPr>
        <p:spPr>
          <a:xfrm>
            <a:off x="7056107" y="1407327"/>
            <a:ext cx="3657600" cy="1541621"/>
          </a:xfrm>
        </p:spPr>
        <p:txBody>
          <a:bodyPr anchor="ctr">
            <a:normAutofit/>
          </a:bodyPr>
          <a:lstStyle>
            <a:lvl1pPr marL="0" indent="0" algn="ctr">
              <a:buNone/>
              <a:defRPr sz="1500" baseline="0"/>
            </a:lvl1pPr>
          </a:lstStyle>
          <a:p>
            <a:pPr lvl="0"/>
            <a:r>
              <a:rPr lang="en-US" dirty="0"/>
              <a:t>Insert Research Institute logo here </a:t>
            </a:r>
          </a:p>
        </p:txBody>
      </p:sp>
      <p:sp>
        <p:nvSpPr>
          <p:cNvPr id="17" name="Text Placeholder 39"/>
          <p:cNvSpPr>
            <a:spLocks noGrp="1"/>
          </p:cNvSpPr>
          <p:nvPr>
            <p:ph type="body" sz="quarter" idx="32" hasCustomPrompt="1"/>
          </p:nvPr>
        </p:nvSpPr>
        <p:spPr>
          <a:xfrm>
            <a:off x="7056107" y="3621023"/>
            <a:ext cx="3657600" cy="1541623"/>
          </a:xfrm>
        </p:spPr>
        <p:txBody>
          <a:bodyPr anchor="ctr">
            <a:normAutofit/>
          </a:bodyPr>
          <a:lstStyle>
            <a:lvl1pPr marL="0" indent="0" algn="ctr">
              <a:buNone/>
              <a:defRPr sz="1500" baseline="0"/>
            </a:lvl1pPr>
          </a:lstStyle>
          <a:p>
            <a:pPr lvl="0"/>
            <a:r>
              <a:rPr lang="en-US" dirty="0"/>
              <a:t>Insert Research Institute logo here </a:t>
            </a:r>
          </a:p>
        </p:txBody>
      </p:sp>
      <p:sp>
        <p:nvSpPr>
          <p:cNvPr id="18" name="Rectangle 17"/>
          <p:cNvSpPr/>
          <p:nvPr userDrawn="1"/>
        </p:nvSpPr>
        <p:spPr>
          <a:xfrm>
            <a:off x="1295468" y="444620"/>
            <a:ext cx="1887055" cy="477054"/>
          </a:xfrm>
          <a:prstGeom prst="rect">
            <a:avLst/>
          </a:prstGeom>
        </p:spPr>
        <p:txBody>
          <a:bodyPr wrap="none">
            <a:spAutoFit/>
          </a:bodyPr>
          <a:lstStyle/>
          <a:p>
            <a:pPr algn="l"/>
            <a:r>
              <a:rPr lang="en-US" sz="2500" b="1" kern="1200" baseline="0" dirty="0">
                <a:solidFill>
                  <a:srgbClr val="003087"/>
                </a:solidFill>
                <a:latin typeface="Open Sans"/>
                <a:ea typeface="+mj-ea"/>
                <a:cs typeface="Open Sans"/>
              </a:rPr>
              <a:t>Contact us</a:t>
            </a:r>
          </a:p>
        </p:txBody>
      </p:sp>
    </p:spTree>
    <p:extLst>
      <p:ext uri="{BB962C8B-B14F-4D97-AF65-F5344CB8AC3E}">
        <p14:creationId xmlns:p14="http://schemas.microsoft.com/office/powerpoint/2010/main" val="31429657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9456" y="452670"/>
            <a:ext cx="10561173" cy="960107"/>
          </a:xfrm>
          <a:prstGeom prst="rect">
            <a:avLst/>
          </a:prstGeom>
        </p:spPr>
        <p:txBody>
          <a:bodyPr vert="horz" lIns="91440" tIns="45720" rIns="91440" bIns="45720" rtlCol="0" anchor="t">
            <a:normAutofit/>
          </a:bodyPr>
          <a:lstStyle/>
          <a:p>
            <a:r>
              <a:rPr lang="en-US" dirty="0"/>
              <a:t>Title in Open Sans, bold, size 20, left align</a:t>
            </a:r>
            <a:endParaRPr lang="en-GB" dirty="0"/>
          </a:p>
        </p:txBody>
      </p:sp>
      <p:sp>
        <p:nvSpPr>
          <p:cNvPr id="3" name="Text Placeholder 2"/>
          <p:cNvSpPr>
            <a:spLocks noGrp="1"/>
          </p:cNvSpPr>
          <p:nvPr>
            <p:ph type="body" idx="1"/>
          </p:nvPr>
        </p:nvSpPr>
        <p:spPr>
          <a:xfrm>
            <a:off x="1199456" y="1508787"/>
            <a:ext cx="10561173" cy="4320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input content (min. text size 16)</a:t>
            </a:r>
          </a:p>
          <a:p>
            <a:pPr lvl="4"/>
            <a:endParaRPr lang="en-GB" dirty="0"/>
          </a:p>
        </p:txBody>
      </p:sp>
      <p:sp>
        <p:nvSpPr>
          <p:cNvPr id="9" name="Slide Number Placeholder 5"/>
          <p:cNvSpPr txBox="1">
            <a:spLocks/>
          </p:cNvSpPr>
          <p:nvPr userDrawn="1"/>
        </p:nvSpPr>
        <p:spPr>
          <a:xfrm>
            <a:off x="9107851" y="630932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78BDA8-D60F-4FDE-A05C-5882F3D646E1}" type="slidenum">
              <a:rPr lang="en-US" sz="700" smtClean="0">
                <a:latin typeface="Arial" panose="020B0604020202020204" pitchFamily="34" charset="0"/>
                <a:cs typeface="Arial" panose="020B0604020202020204" pitchFamily="34" charset="0"/>
              </a:rPr>
              <a:pPr/>
              <a:t>‹#›</a:t>
            </a:fld>
            <a:endParaRPr lang="en-US" sz="700" dirty="0">
              <a:latin typeface="Arial" panose="020B0604020202020204" pitchFamily="34" charset="0"/>
              <a:cs typeface="Arial" panose="020B0604020202020204" pitchFamily="34" charset="0"/>
            </a:endParaRPr>
          </a:p>
        </p:txBody>
      </p:sp>
      <p:pic>
        <p:nvPicPr>
          <p:cNvPr id="4" name="Picture 3" descr="AStar_Powerpoint_Image Template05.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828320" cy="6858000"/>
          </a:xfrm>
          <a:prstGeom prst="rect">
            <a:avLst/>
          </a:prstGeom>
        </p:spPr>
      </p:pic>
    </p:spTree>
    <p:extLst>
      <p:ext uri="{BB962C8B-B14F-4D97-AF65-F5344CB8AC3E}">
        <p14:creationId xmlns:p14="http://schemas.microsoft.com/office/powerpoint/2010/main" val="42504217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slow">
    <p:push dir="u"/>
  </p:transition>
  <p:hf hdr="0" ftr="0" dt="0"/>
  <p:txStyles>
    <p:titleStyle>
      <a:lvl1pPr algn="l" defTabSz="914400" rtl="0" eaLnBrk="1" latinLnBrk="0" hangingPunct="1">
        <a:spcBef>
          <a:spcPct val="0"/>
        </a:spcBef>
        <a:buNone/>
        <a:defRPr sz="2000" b="1" kern="1200" baseline="0">
          <a:solidFill>
            <a:srgbClr val="003087"/>
          </a:solidFill>
          <a:latin typeface="Open Sans"/>
          <a:ea typeface="+mj-ea"/>
          <a:cs typeface="Open Sans"/>
        </a:defRPr>
      </a:lvl1pPr>
    </p:titleStyle>
    <p:body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chemeClr val="tx1"/>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1"/>
          <p:cNvSpPr txBox="1">
            <a:spLocks noChangeArrowheads="1"/>
          </p:cNvSpPr>
          <p:nvPr/>
        </p:nvSpPr>
        <p:spPr bwMode="auto">
          <a:xfrm>
            <a:off x="6312024" y="5805264"/>
            <a:ext cx="5359896" cy="707886"/>
          </a:xfrm>
          <a:prstGeom prst="rect">
            <a:avLst/>
          </a:prstGeom>
          <a:noFill/>
          <a:ln w="9525" algn="ctr">
            <a:noFill/>
            <a:miter lim="800000"/>
            <a:headEnd/>
            <a:tailEnd/>
          </a:ln>
        </p:spPr>
        <p:txBody>
          <a:bodyPr wrap="square">
            <a:spAutoFit/>
          </a:bodyPr>
          <a:lstStyle/>
          <a:p>
            <a:pPr algn="just"/>
            <a:r>
              <a:rPr lang="en-US" sz="1000" dirty="0">
                <a:solidFill>
                  <a:schemeClr val="bg1">
                    <a:lumMod val="50000"/>
                  </a:schemeClr>
                </a:solidFill>
                <a:latin typeface="Arial Narrow" pitchFamily="34" charset="0"/>
              </a:rPr>
              <a:t>The content of this presentation are protected by copyright, trademark and other forms of proprietary rights. All rights, title and interest in the Contents are owned by, licensed to or controlled by A*STAR. You shall not reproduce, publish, upload, post, transmit, adapt, modify or otherwise display, distribute or exploit in any way, without the prior written permission of A*STAR.</a:t>
            </a:r>
          </a:p>
        </p:txBody>
      </p:sp>
      <p:sp>
        <p:nvSpPr>
          <p:cNvPr id="13" name="Title 1"/>
          <p:cNvSpPr txBox="1">
            <a:spLocks/>
          </p:cNvSpPr>
          <p:nvPr/>
        </p:nvSpPr>
        <p:spPr>
          <a:xfrm>
            <a:off x="2146890" y="3093532"/>
            <a:ext cx="6289204" cy="14700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baseline="0">
                <a:solidFill>
                  <a:srgbClr val="1E00AA"/>
                </a:solidFill>
                <a:latin typeface="Arial" panose="020B0604020202020204" pitchFamily="34" charset="0"/>
                <a:ea typeface="+mj-ea"/>
                <a:cs typeface="Arial" panose="020B0604020202020204" pitchFamily="34" charset="0"/>
              </a:defRPr>
            </a:lvl1pPr>
          </a:lstStyle>
          <a:p>
            <a:endParaRPr lang="en-SG" sz="3000" i="1" dirty="0"/>
          </a:p>
        </p:txBody>
      </p:sp>
      <p:sp>
        <p:nvSpPr>
          <p:cNvPr id="2" name="Title 1"/>
          <p:cNvSpPr>
            <a:spLocks noGrp="1"/>
          </p:cNvSpPr>
          <p:nvPr>
            <p:ph type="ctrTitle"/>
          </p:nvPr>
        </p:nvSpPr>
        <p:spPr/>
        <p:txBody>
          <a:bodyPr/>
          <a:lstStyle/>
          <a:p>
            <a:r>
              <a:rPr lang="en-US" sz="2800" dirty="0"/>
              <a:t>Title of Full Proposal</a:t>
            </a:r>
            <a:br>
              <a:rPr lang="en-SG" sz="2800" i="1" dirty="0"/>
            </a:br>
            <a:endParaRPr lang="en-US" dirty="0"/>
          </a:p>
        </p:txBody>
      </p:sp>
      <p:sp>
        <p:nvSpPr>
          <p:cNvPr id="3" name="Text Placeholder 2"/>
          <p:cNvSpPr>
            <a:spLocks noGrp="1"/>
          </p:cNvSpPr>
          <p:nvPr>
            <p:ph type="body" sz="quarter" idx="11"/>
          </p:nvPr>
        </p:nvSpPr>
        <p:spPr>
          <a:xfrm>
            <a:off x="6480045" y="5243983"/>
            <a:ext cx="2335585" cy="384043"/>
          </a:xfrm>
        </p:spPr>
        <p:txBody>
          <a:bodyPr/>
          <a:lstStyle/>
          <a:p>
            <a:endParaRPr lang="en-US" b="1" dirty="0"/>
          </a:p>
        </p:txBody>
      </p:sp>
      <p:sp>
        <p:nvSpPr>
          <p:cNvPr id="5" name="Text Placeholder 4"/>
          <p:cNvSpPr>
            <a:spLocks noGrp="1"/>
          </p:cNvSpPr>
          <p:nvPr>
            <p:ph type="body" sz="quarter" idx="13"/>
          </p:nvPr>
        </p:nvSpPr>
        <p:spPr>
          <a:xfrm>
            <a:off x="6459489" y="4195824"/>
            <a:ext cx="5376597" cy="384935"/>
          </a:xfrm>
        </p:spPr>
        <p:txBody>
          <a:bodyPr/>
          <a:lstStyle/>
          <a:p>
            <a:r>
              <a:rPr lang="en-US" altLang="en-US" dirty="0"/>
              <a:t>Name of Lead PI, Host Institution</a:t>
            </a:r>
          </a:p>
          <a:p>
            <a:endParaRPr lang="en-US" dirty="0"/>
          </a:p>
        </p:txBody>
      </p:sp>
      <p:sp>
        <p:nvSpPr>
          <p:cNvPr id="16" name="Text Placeholder 4">
            <a:extLst>
              <a:ext uri="{FF2B5EF4-FFF2-40B4-BE49-F238E27FC236}">
                <a16:creationId xmlns:a16="http://schemas.microsoft.com/office/drawing/2014/main" id="{C0162F3C-7F68-4D10-B4BE-36B390F899C0}"/>
              </a:ext>
            </a:extLst>
          </p:cNvPr>
          <p:cNvSpPr txBox="1">
            <a:spLocks/>
          </p:cNvSpPr>
          <p:nvPr/>
        </p:nvSpPr>
        <p:spPr>
          <a:xfrm>
            <a:off x="6459488" y="452891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Team PI(s), Institution(s)</a:t>
            </a:r>
          </a:p>
          <a:p>
            <a:endParaRPr lang="en-US" dirty="0"/>
          </a:p>
        </p:txBody>
      </p:sp>
      <p:sp>
        <p:nvSpPr>
          <p:cNvPr id="17" name="Text Placeholder 4">
            <a:extLst>
              <a:ext uri="{FF2B5EF4-FFF2-40B4-BE49-F238E27FC236}">
                <a16:creationId xmlns:a16="http://schemas.microsoft.com/office/drawing/2014/main" id="{C63BC500-A160-4FEE-A098-AF3A6F1A1672}"/>
              </a:ext>
            </a:extLst>
          </p:cNvPr>
          <p:cNvSpPr txBox="1">
            <a:spLocks/>
          </p:cNvSpPr>
          <p:nvPr/>
        </p:nvSpPr>
        <p:spPr>
          <a:xfrm>
            <a:off x="6459487" y="4854578"/>
            <a:ext cx="5376597" cy="384935"/>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1" kern="1200">
                <a:solidFill>
                  <a:srgbClr val="FFFFFF"/>
                </a:solidFill>
                <a:latin typeface="Open Sans"/>
                <a:ea typeface="+mn-ea"/>
                <a:cs typeface="Open Sans"/>
              </a:defRPr>
            </a:lvl1pPr>
            <a:lvl2pPr marL="457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Name(s) of Co-I(s), Institution(s)</a:t>
            </a:r>
          </a:p>
          <a:p>
            <a:endParaRPr lang="en-US" dirty="0"/>
          </a:p>
        </p:txBody>
      </p:sp>
    </p:spTree>
    <p:extLst>
      <p:ext uri="{BB962C8B-B14F-4D97-AF65-F5344CB8AC3E}">
        <p14:creationId xmlns:p14="http://schemas.microsoft.com/office/powerpoint/2010/main" val="236946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413" y="1700810"/>
            <a:ext cx="7323600" cy="2677656"/>
          </a:xfrm>
        </p:spPr>
        <p:txBody>
          <a:bodyPr/>
          <a:lstStyle/>
          <a:p>
            <a:r>
              <a:rPr lang="en-US" sz="2400" dirty="0"/>
              <a:t>Please submit this set of presentation slides</a:t>
            </a:r>
            <a:br>
              <a:rPr lang="en-US" sz="2400" dirty="0"/>
            </a:br>
            <a:r>
              <a:rPr lang="en-US" sz="2400" dirty="0"/>
              <a:t>together with the completed full proposal</a:t>
            </a:r>
            <a:br>
              <a:rPr lang="en-US" sz="2400" dirty="0"/>
            </a:br>
            <a:br>
              <a:rPr lang="en-US" sz="2400" dirty="0"/>
            </a:br>
            <a:br>
              <a:rPr lang="en-US" sz="2400" dirty="0"/>
            </a:br>
            <a:r>
              <a:rPr lang="en-US" sz="2400" dirty="0"/>
              <a:t>Programmes requesting ≥$10M must submit a landscape scan report, and set up a </a:t>
            </a:r>
            <a:br>
              <a:rPr lang="en-US" sz="2400" dirty="0"/>
            </a:br>
            <a:r>
              <a:rPr lang="en-US" sz="2400" dirty="0"/>
              <a:t>Scientific Advisory Board (SAB)</a:t>
            </a:r>
          </a:p>
        </p:txBody>
      </p:sp>
    </p:spTree>
    <p:extLst>
      <p:ext uri="{BB962C8B-B14F-4D97-AF65-F5344CB8AC3E}">
        <p14:creationId xmlns:p14="http://schemas.microsoft.com/office/powerpoint/2010/main" val="138160172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indicate how the proposed </a:t>
            </a:r>
            <a:r>
              <a:rPr lang="en-US"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Addresses a major trend, capability gap and/or driver of change that could impact the HHP Industry)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Is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differentiated</a:t>
            </a:r>
            <a:r>
              <a:rPr lang="en-US" sz="16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from related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in the Asia Pacific and/or globally</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Could </a:t>
            </a:r>
            <a:r>
              <a:rPr lang="en-US" sz="1600" b="1"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enhance the attractiveness of Singapore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as an R&amp;D location for the HHP Industry  </a:t>
            </a:r>
          </a:p>
          <a:p>
            <a:endPar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 </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81001"/>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4977421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SG" altLang="en-US" dirty="0"/>
              <a:t>Key Objectives and Description of Proposed Programme</a:t>
            </a:r>
            <a:endParaRPr lang="en-US" altLang="en-US" dirty="0"/>
          </a:p>
        </p:txBody>
      </p:sp>
      <p:sp>
        <p:nvSpPr>
          <p:cNvPr id="21506" name="Content Placeholder 2"/>
          <p:cNvSpPr>
            <a:spLocks noGrp="1"/>
          </p:cNvSpPr>
          <p:nvPr>
            <p:ph idx="1"/>
          </p:nvPr>
        </p:nvSpPr>
        <p:spPr/>
        <p:txBody>
          <a:bodyPr>
            <a:normAutofit/>
          </a:bodyPr>
          <a:lstStyle/>
          <a:p>
            <a:pPr lvl="0"/>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If this proposal is seeking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renewal of funding</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for an </a:t>
            </a:r>
            <a:r>
              <a:rPr lang="en-US" u="sng"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existing programme</a:t>
            </a:r>
            <a:r>
              <a:rPr 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supported in RIE 2020:</a:t>
            </a: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Provide a short summary and update of the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 including the source(s) of funding, amount awarded and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utilised</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to date</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Highlight the key achievements of the programme to date, including no, of publications, </a:t>
            </a:r>
            <a:r>
              <a:rPr lang="en-US" sz="16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commercialisation</a:t>
            </a: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outcomes (patents, licenses, spin-offs), companies engaged, no. of industry projects, industry revenue and industry R&amp;D spending (IRS).</a:t>
            </a:r>
            <a:endParaRPr lang="en-SG"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a:p>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03411443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altLang="en-US" dirty="0"/>
              <a:t>Implementation Plan</a:t>
            </a:r>
          </a:p>
        </p:txBody>
      </p:sp>
      <p:sp>
        <p:nvSpPr>
          <p:cNvPr id="23554" name="Content Placeholder 2"/>
          <p:cNvSpPr>
            <a:spLocks noGrp="1"/>
          </p:cNvSpPr>
          <p:nvPr>
            <p:ph idx="1"/>
          </p:nvPr>
        </p:nvSpPr>
        <p:spPr/>
        <p:txBody>
          <a:bodyPr>
            <a:normAutofit/>
          </a:bodyPr>
          <a:lstStyle/>
          <a:p>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outline the proposed implementation plan, including: </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Research approach and deliverables, specifying any aspects that are novel or differentiated</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Key process and steps (including business and industry engagement plans) in achieving the research objectives, milestones and KPIs</a:t>
            </a:r>
          </a:p>
          <a:p>
            <a:pPr lvl="1"/>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Team members’ contribution to the proposed programme</a:t>
            </a:r>
          </a:p>
          <a:p>
            <a:pPr marL="22860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Programmes requesting ≥S$10M (including overheads) must:</a:t>
            </a:r>
          </a:p>
          <a:p>
            <a:pPr marL="450850" lvl="1" indent="-268288"/>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Perform a landscape scan by engaging industry/scientific experts and include the report together with this proposal.</a:t>
            </a:r>
          </a:p>
          <a:p>
            <a:pPr marL="450850" lvl="1" indent="-268288"/>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List the names and credentials of their proposed Scientific Advisory Board (SAB) members.</a:t>
            </a:r>
          </a:p>
          <a:p>
            <a:pPr lvl="1"/>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buFont typeface="Arial" charset="0"/>
              <a:buChar char="•"/>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no more than 2 slides</a:t>
            </a:r>
          </a:p>
        </p:txBody>
      </p:sp>
      <p:sp>
        <p:nvSpPr>
          <p:cNvPr id="7" name="Rectangle 6"/>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14782875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en-SG" altLang="en-US" dirty="0"/>
              <a:t>Potential Impact for Industry Development and Value Capture for Singapore</a:t>
            </a:r>
            <a:endParaRPr lang="en-US" altLang="en-US" dirty="0"/>
          </a:p>
        </p:txBody>
      </p:sp>
      <p:sp>
        <p:nvSpPr>
          <p:cNvPr id="21506" name="Content Placeholder 2"/>
          <p:cNvSpPr>
            <a:spLocks noGrp="1"/>
          </p:cNvSpPr>
          <p:nvPr>
            <p:ph idx="1"/>
          </p:nvPr>
        </p:nvSpPr>
        <p:spPr/>
        <p:txBody>
          <a:bodyPr>
            <a:normAutofit/>
          </a:bodyPr>
          <a:lstStyle/>
          <a:p>
            <a:pPr>
              <a:spcBef>
                <a:spcPts val="0"/>
              </a:spcBef>
              <a:spcAft>
                <a:spcPts val="600"/>
              </a:spcAft>
            </a:pPr>
            <a:r>
              <a:rPr lang="en-US" altLang="en-US"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Describe the value capture pathway and articulate the potential industry development outcomes of the proposed programme using one or more of the following constructs: </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Attract new R&amp;D investments to Singapore by international and/or local companies (name company, where applicable)</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Transform existing HHP industry and companies in Singapore to maintain global competitiveness</a:t>
            </a:r>
          </a:p>
          <a:p>
            <a:pPr lvl="5"/>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Create new industry segment and businesses, or drive top line growth for companies in Singapore </a:t>
            </a:r>
          </a:p>
          <a:p>
            <a:pPr marL="0" lvl="1" indent="0">
              <a:buNone/>
            </a:pPr>
            <a:endPar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US" alt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Please limit entry to 1 slide</a:t>
            </a:r>
          </a:p>
        </p:txBody>
      </p:sp>
      <p:grpSp>
        <p:nvGrpSpPr>
          <p:cNvPr id="3" name="Group 2"/>
          <p:cNvGrpSpPr/>
          <p:nvPr/>
        </p:nvGrpSpPr>
        <p:grpSpPr>
          <a:xfrm>
            <a:off x="2092495" y="2678485"/>
            <a:ext cx="1549280" cy="369332"/>
            <a:chOff x="2867134" y="2806204"/>
            <a:chExt cx="1549280" cy="369332"/>
          </a:xfrm>
        </p:grpSpPr>
        <p:sp>
          <p:nvSpPr>
            <p:cNvPr id="19" name="TextBox 18"/>
            <p:cNvSpPr txBox="1"/>
            <p:nvPr/>
          </p:nvSpPr>
          <p:spPr>
            <a:xfrm>
              <a:off x="3116265" y="2806204"/>
              <a:ext cx="1300149" cy="369332"/>
            </a:xfrm>
            <a:prstGeom prst="rect">
              <a:avLst/>
            </a:prstGeom>
            <a:noFill/>
          </p:spPr>
          <p:txBody>
            <a:bodyPr wrap="square" rtlCol="0">
              <a:spAutoFit/>
            </a:bodyPr>
            <a:lstStyle/>
            <a:p>
              <a:r>
                <a:rPr lang="en-US" dirty="0">
                  <a:solidFill>
                    <a:srgbClr val="0066FF"/>
                  </a:solidFill>
                  <a:latin typeface="Arial" panose="020B0604020202020204" pitchFamily="34" charset="0"/>
                  <a:cs typeface="Arial" panose="020B0604020202020204" pitchFamily="34" charset="0"/>
                </a:rPr>
                <a:t>Transform</a:t>
              </a:r>
              <a:endParaRPr lang="en-SG" dirty="0">
                <a:latin typeface="Arial" panose="020B0604020202020204" pitchFamily="34" charset="0"/>
                <a:cs typeface="Arial" panose="020B0604020202020204" pitchFamily="34" charset="0"/>
              </a:endParaRPr>
            </a:p>
          </p:txBody>
        </p:sp>
        <p:grpSp>
          <p:nvGrpSpPr>
            <p:cNvPr id="20" name="Group 19"/>
            <p:cNvGrpSpPr/>
            <p:nvPr/>
          </p:nvGrpSpPr>
          <p:grpSpPr>
            <a:xfrm>
              <a:off x="2867134" y="2870450"/>
              <a:ext cx="287398" cy="244433"/>
              <a:chOff x="3793205" y="2507784"/>
              <a:chExt cx="474545" cy="463026"/>
            </a:xfrm>
          </p:grpSpPr>
          <p:pic>
            <p:nvPicPr>
              <p:cNvPr id="21" name="pasted-image-filtered.png"/>
              <p:cNvPicPr>
                <a:picLocks noChangeAspect="1" noChangeArrowheads="1"/>
              </p:cNvPicPr>
              <p:nvPr/>
            </p:nvPicPr>
            <p:blipFill>
              <a:blip r:embed="rId2" cstate="print">
                <a:duotone>
                  <a:prstClr val="black"/>
                  <a:srgbClr val="0066FF">
                    <a:tint val="45000"/>
                    <a:satMod val="400000"/>
                  </a:srgbClr>
                </a:duotone>
                <a:extLst>
                  <a:ext uri="{BEBA8EAE-BF5A-486C-A8C5-ECC9F3942E4B}">
                    <a14:imgProps xmlns:a14="http://schemas.microsoft.com/office/drawing/2010/main">
                      <a14:imgLayer r:embed="rId3">
                        <a14:imgEffect>
                          <a14:backgroundRemoval t="10000" b="90000" l="10000" r="90000">
                            <a14:backgroundMark x1="37736" y1="48246" x2="37736" y2="48246"/>
                          </a14:backgroundRemoval>
                        </a14:imgEffect>
                        <a14:imgEffect>
                          <a14:sharpenSoften amount="50000"/>
                        </a14:imgEffect>
                        <a14:imgEffect>
                          <a14:colorTemperature colorTemp="112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rot="16200000">
                <a:off x="3810910" y="2490079"/>
                <a:ext cx="439135" cy="474545"/>
              </a:xfrm>
              <a:prstGeom prst="rect">
                <a:avLst/>
              </a:prstGeom>
              <a:noFill/>
              <a:ln w="12700">
                <a:noFill/>
                <a:miter lim="400000"/>
                <a:headEnd/>
                <a:tailEnd/>
              </a:ln>
              <a:extLst>
                <a:ext uri="{909E8E84-426E-40DD-AFC4-6F175D3DCCD1}">
                  <a14:hiddenFill xmlns:a14="http://schemas.microsoft.com/office/drawing/2010/main">
                    <a:solidFill>
                      <a:srgbClr val="FFFFFF"/>
                    </a:solidFill>
                  </a14:hiddenFill>
                </a:ext>
              </a:extLst>
            </p:spPr>
          </p:pic>
          <p:sp>
            <p:nvSpPr>
              <p:cNvPr id="22" name="Shape 122"/>
              <p:cNvSpPr/>
              <p:nvPr/>
            </p:nvSpPr>
            <p:spPr bwMode="auto">
              <a:xfrm>
                <a:off x="3811232" y="2535019"/>
                <a:ext cx="435789" cy="435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66FF"/>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grpSp>
      </p:grpSp>
      <p:grpSp>
        <p:nvGrpSpPr>
          <p:cNvPr id="23" name="Group 22"/>
          <p:cNvGrpSpPr/>
          <p:nvPr/>
        </p:nvGrpSpPr>
        <p:grpSpPr>
          <a:xfrm>
            <a:off x="2103413" y="3246080"/>
            <a:ext cx="1142991" cy="369332"/>
            <a:chOff x="6569985" y="5037456"/>
            <a:chExt cx="1648814" cy="570435"/>
          </a:xfrm>
        </p:grpSpPr>
        <p:sp>
          <p:nvSpPr>
            <p:cNvPr id="24" name="TextBox 23"/>
            <p:cNvSpPr txBox="1"/>
            <p:nvPr/>
          </p:nvSpPr>
          <p:spPr>
            <a:xfrm>
              <a:off x="6953453" y="5037456"/>
              <a:ext cx="1265346" cy="570435"/>
            </a:xfrm>
            <a:prstGeom prst="rect">
              <a:avLst/>
            </a:prstGeom>
            <a:noFill/>
          </p:spPr>
          <p:txBody>
            <a:bodyPr wrap="none" rtlCol="0">
              <a:spAutoFit/>
            </a:bodyPr>
            <a:lstStyle/>
            <a:p>
              <a:r>
                <a:rPr lang="en-US" dirty="0">
                  <a:solidFill>
                    <a:srgbClr val="00B050"/>
                  </a:solidFill>
                  <a:latin typeface="Arial" panose="020B0604020202020204" pitchFamily="34" charset="0"/>
                  <a:cs typeface="Arial" panose="020B0604020202020204" pitchFamily="34" charset="0"/>
                </a:rPr>
                <a:t>Create</a:t>
              </a:r>
              <a:endParaRPr lang="en-SG" dirty="0">
                <a:latin typeface="Arial" panose="020B0604020202020204" pitchFamily="34" charset="0"/>
                <a:cs typeface="Arial" panose="020B0604020202020204" pitchFamily="34" charset="0"/>
              </a:endParaRPr>
            </a:p>
          </p:txBody>
        </p:sp>
        <p:grpSp>
          <p:nvGrpSpPr>
            <p:cNvPr id="25" name="Group 24"/>
            <p:cNvGrpSpPr/>
            <p:nvPr/>
          </p:nvGrpSpPr>
          <p:grpSpPr>
            <a:xfrm>
              <a:off x="6569985" y="5102946"/>
              <a:ext cx="421840" cy="422289"/>
              <a:chOff x="757693" y="5199283"/>
              <a:chExt cx="1409700" cy="1411200"/>
            </a:xfrm>
          </p:grpSpPr>
          <p:sp>
            <p:nvSpPr>
              <p:cNvPr id="26" name="Shape 124"/>
              <p:cNvSpPr/>
              <p:nvPr/>
            </p:nvSpPr>
            <p:spPr bwMode="auto">
              <a:xfrm>
                <a:off x="757693" y="5199283"/>
                <a:ext cx="1409700" cy="1411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00B050"/>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pic>
            <p:nvPicPr>
              <p:cNvPr id="27" name="pasted-image-filtered.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025857" y="5606228"/>
                <a:ext cx="873372" cy="75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grpSp>
        <p:nvGrpSpPr>
          <p:cNvPr id="28" name="Group 27"/>
          <p:cNvGrpSpPr/>
          <p:nvPr/>
        </p:nvGrpSpPr>
        <p:grpSpPr>
          <a:xfrm>
            <a:off x="2063657" y="2156610"/>
            <a:ext cx="1095906" cy="369332"/>
            <a:chOff x="972371" y="5008909"/>
            <a:chExt cx="1809531" cy="699620"/>
          </a:xfrm>
        </p:grpSpPr>
        <p:pic>
          <p:nvPicPr>
            <p:cNvPr id="29" name="pasted-image-filtered.png"/>
            <p:cNvPicPr>
              <a:picLocks noChangeAspect="1" noChangeArrowheads="1"/>
            </p:cNvPicPr>
            <p:nvPr/>
          </p:nvPicPr>
          <p:blipFill>
            <a:blip r:embed="rId6" cstate="print">
              <a:duotone>
                <a:prstClr val="black"/>
                <a:srgbClr val="FF0000">
                  <a:tint val="45000"/>
                  <a:satMod val="400000"/>
                </a:srgbClr>
              </a:duotone>
              <a:extLst>
                <a:ext uri="{BEBA8EAE-BF5A-486C-A8C5-ECC9F3942E4B}">
                  <a14:imgProps xmlns:a14="http://schemas.microsoft.com/office/drawing/2010/main">
                    <a14:imgLayer r:embed="rId7">
                      <a14:imgEffect>
                        <a14:backgroundRemoval t="1429" b="100000" l="0" r="97143">
                          <a14:foregroundMark x1="55714" y1="94286" x2="55714" y2="94286"/>
                        </a14:backgroundRemoval>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0779108">
              <a:off x="1053783" y="5239745"/>
              <a:ext cx="264766" cy="26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 name="Shape 120"/>
            <p:cNvSpPr/>
            <p:nvPr/>
          </p:nvSpPr>
          <p:spPr>
            <a:xfrm>
              <a:off x="972371" y="5167013"/>
              <a:ext cx="427590" cy="428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a:solidFill>
                <a:srgbClr val="A50021"/>
              </a:solidFill>
              <a:miter lim="400000"/>
            </a:ln>
          </p:spPr>
          <p:txBody>
            <a:bodyPr lIns="0" tIns="0" rIns="0" bIns="0" anchor="ctr"/>
            <a:lstStyle/>
            <a:p>
              <a:pPr>
                <a:defRPr>
                  <a:solidFill>
                    <a:srgbClr val="FFFFFF"/>
                  </a:solidFill>
                </a:defRPr>
              </a:pPr>
              <a:endParaRPr>
                <a:solidFill>
                  <a:schemeClr val="tx1">
                    <a:lumMod val="65000"/>
                    <a:lumOff val="35000"/>
                  </a:schemeClr>
                </a:solidFill>
              </a:endParaRPr>
            </a:p>
          </p:txBody>
        </p:sp>
        <p:sp>
          <p:nvSpPr>
            <p:cNvPr id="31" name="TextBox 30"/>
            <p:cNvSpPr txBox="1"/>
            <p:nvPr/>
          </p:nvSpPr>
          <p:spPr>
            <a:xfrm>
              <a:off x="1375903" y="5008909"/>
              <a:ext cx="1405999" cy="699620"/>
            </a:xfrm>
            <a:prstGeom prst="rect">
              <a:avLst/>
            </a:prstGeom>
            <a:noFill/>
          </p:spPr>
          <p:txBody>
            <a:bodyPr wrap="none" rtlCol="0">
              <a:spAutoFit/>
            </a:bodyPr>
            <a:lstStyle/>
            <a:p>
              <a:r>
                <a:rPr lang="en-US" dirty="0">
                  <a:solidFill>
                    <a:srgbClr val="A50021"/>
                  </a:solidFill>
                  <a:latin typeface="Arial" panose="020B0604020202020204" pitchFamily="34" charset="0"/>
                  <a:cs typeface="Arial" panose="020B0604020202020204" pitchFamily="34" charset="0"/>
                </a:rPr>
                <a:t>Attract</a:t>
              </a:r>
              <a:endParaRPr lang="en-SG" dirty="0">
                <a:latin typeface="Arial" panose="020B0604020202020204" pitchFamily="34" charset="0"/>
                <a:cs typeface="Arial" panose="020B0604020202020204" pitchFamily="34" charset="0"/>
              </a:endParaRPr>
            </a:p>
          </p:txBody>
        </p:sp>
      </p:grpSp>
      <p:sp>
        <p:nvSpPr>
          <p:cNvPr id="32" name="Rectangle 31"/>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6037808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199456" y="452671"/>
            <a:ext cx="10561173" cy="528058"/>
          </a:xfrm>
        </p:spPr>
        <p:txBody>
          <a:bodyPr/>
          <a:lstStyle/>
          <a:p>
            <a:r>
              <a:rPr lang="en-US" altLang="en-US" dirty="0"/>
              <a:t>Budget Request</a:t>
            </a:r>
          </a:p>
        </p:txBody>
      </p:sp>
      <p:graphicFrame>
        <p:nvGraphicFramePr>
          <p:cNvPr id="4" name="Table 3"/>
          <p:cNvGraphicFramePr>
            <a:graphicFrameLocks noGrp="1"/>
          </p:cNvGraphicFramePr>
          <p:nvPr>
            <p:extLst>
              <p:ext uri="{D42A27DB-BD31-4B8C-83A1-F6EECF244321}">
                <p14:modId xmlns:p14="http://schemas.microsoft.com/office/powerpoint/2010/main" val="2106761706"/>
              </p:ext>
            </p:extLst>
          </p:nvPr>
        </p:nvGraphicFramePr>
        <p:xfrm>
          <a:off x="2387600" y="1099038"/>
          <a:ext cx="7700108" cy="2866919"/>
        </p:xfrm>
        <a:graphic>
          <a:graphicData uri="http://schemas.openxmlformats.org/drawingml/2006/table">
            <a:tbl>
              <a:tblPr>
                <a:tableStyleId>{5C22544A-7EE6-4342-B048-85BDC9FD1C3A}</a:tableStyleId>
              </a:tblPr>
              <a:tblGrid>
                <a:gridCol w="2910823">
                  <a:extLst>
                    <a:ext uri="{9D8B030D-6E8A-4147-A177-3AD203B41FA5}">
                      <a16:colId xmlns:a16="http://schemas.microsoft.com/office/drawing/2014/main" val="20000"/>
                    </a:ext>
                  </a:extLst>
                </a:gridCol>
                <a:gridCol w="782954">
                  <a:extLst>
                    <a:ext uri="{9D8B030D-6E8A-4147-A177-3AD203B41FA5}">
                      <a16:colId xmlns:a16="http://schemas.microsoft.com/office/drawing/2014/main" val="20003"/>
                    </a:ext>
                  </a:extLst>
                </a:gridCol>
                <a:gridCol w="786111">
                  <a:extLst>
                    <a:ext uri="{9D8B030D-6E8A-4147-A177-3AD203B41FA5}">
                      <a16:colId xmlns:a16="http://schemas.microsoft.com/office/drawing/2014/main" val="20004"/>
                    </a:ext>
                  </a:extLst>
                </a:gridCol>
                <a:gridCol w="833468">
                  <a:extLst>
                    <a:ext uri="{9D8B030D-6E8A-4147-A177-3AD203B41FA5}">
                      <a16:colId xmlns:a16="http://schemas.microsoft.com/office/drawing/2014/main" val="20005"/>
                    </a:ext>
                  </a:extLst>
                </a:gridCol>
                <a:gridCol w="795584">
                  <a:extLst>
                    <a:ext uri="{9D8B030D-6E8A-4147-A177-3AD203B41FA5}">
                      <a16:colId xmlns:a16="http://schemas.microsoft.com/office/drawing/2014/main" val="20006"/>
                    </a:ext>
                  </a:extLst>
                </a:gridCol>
                <a:gridCol w="795584">
                  <a:extLst>
                    <a:ext uri="{9D8B030D-6E8A-4147-A177-3AD203B41FA5}">
                      <a16:colId xmlns:a16="http://schemas.microsoft.com/office/drawing/2014/main" val="479881968"/>
                    </a:ext>
                  </a:extLst>
                </a:gridCol>
                <a:gridCol w="795584">
                  <a:extLst>
                    <a:ext uri="{9D8B030D-6E8A-4147-A177-3AD203B41FA5}">
                      <a16:colId xmlns:a16="http://schemas.microsoft.com/office/drawing/2014/main" val="1839678945"/>
                    </a:ext>
                  </a:extLst>
                </a:gridCol>
              </a:tblGrid>
              <a:tr h="288695">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Vote</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algn="ct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rgbClr val="0070C0"/>
                    </a:solidFill>
                  </a:tcPr>
                </a:tc>
                <a:extLst>
                  <a:ext uri="{0D108BD9-81ED-4DB2-BD59-A6C34878D82A}">
                    <a16:rowId xmlns:a16="http://schemas.microsoft.com/office/drawing/2014/main" val="10000"/>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Expenses of Manpower (EOM)</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1"/>
                  </a:ext>
                </a:extLst>
              </a:tr>
              <a:tr h="288695">
                <a:tc>
                  <a:txBody>
                    <a:bodyPr/>
                    <a:lstStyle/>
                    <a:p>
                      <a:pPr algn="l"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Other Operating Expenses (OOE)</a:t>
                      </a: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08"/>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Equipment</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1"/>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Travel</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0012"/>
                  </a:ext>
                </a:extLst>
              </a:tr>
              <a:tr h="288695">
                <a:tc>
                  <a:txBody>
                    <a:bodyPr/>
                    <a:lstStyle/>
                    <a:p>
                      <a:pPr algn="l"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Research Scholarship (RS) </a:t>
                      </a: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r" fontAlgn="ctr"/>
                      <a:endParaRPr lang="en-SG"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extLst>
                  <a:ext uri="{0D108BD9-81ED-4DB2-BD59-A6C34878D82A}">
                    <a16:rowId xmlns:a16="http://schemas.microsoft.com/office/drawing/2014/main" val="1359575774"/>
                  </a:ext>
                </a:extLst>
              </a:tr>
              <a:tr h="288695">
                <a:tc>
                  <a:txBody>
                    <a:bodyPr/>
                    <a:lstStyle/>
                    <a:p>
                      <a:pPr algn="l"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Total Direct Costs</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r>
                        <a:rPr lang="en-US" sz="1200" b="1"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4"/>
                  </a:ext>
                </a:extLst>
              </a:tr>
              <a:tr h="288695">
                <a:tc>
                  <a:txBody>
                    <a:bodyPr/>
                    <a:lstStyle/>
                    <a:p>
                      <a:pPr algn="l" fontAlgn="ctr"/>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Overheads (30% of </a:t>
                      </a:r>
                      <a:r>
                        <a:rPr lang="en-U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direct cost except RS budget</a:t>
                      </a:r>
                      <a:r>
                        <a:rPr lang="en-US" sz="11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US" sz="12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US" sz="12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fontAlgn="ctr"/>
                      <a:r>
                        <a:rPr lang="en-US" sz="11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^Overheads do not apply to RS</a:t>
                      </a:r>
                      <a:endParaRPr lang="en-SG" sz="1100" b="1" i="1"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tc>
                  <a:txBody>
                    <a:bodyPr/>
                    <a:lstStyle/>
                    <a:p>
                      <a:pPr algn="r" fontAlgn="ctr"/>
                      <a:endParaRPr lang="en-SG"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bg1">
                        <a:lumMod val="75000"/>
                      </a:schemeClr>
                    </a:solidFill>
                  </a:tcPr>
                </a:tc>
                <a:extLst>
                  <a:ext uri="{0D108BD9-81ED-4DB2-BD59-A6C34878D82A}">
                    <a16:rowId xmlns:a16="http://schemas.microsoft.com/office/drawing/2014/main" val="10016"/>
                  </a:ext>
                </a:extLst>
              </a:tr>
              <a:tr h="303129">
                <a:tc>
                  <a:txBody>
                    <a:bodyPr/>
                    <a:lstStyle/>
                    <a:p>
                      <a:pPr algn="ct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GRAND TOTAL</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r>
                        <a:rPr lang="en-US" sz="1200" b="1"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tc>
                  <a:txBody>
                    <a:bodyPr/>
                    <a:lstStyle/>
                    <a:p>
                      <a:pPr algn="r" fontAlgn="ctr"/>
                      <a:endParaRPr lang="en-SG"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solidFill>
                      <a:schemeClr val="tx1">
                        <a:lumMod val="75000"/>
                        <a:lumOff val="25000"/>
                      </a:schemeClr>
                    </a:solidFill>
                  </a:tcPr>
                </a:tc>
                <a:extLst>
                  <a:ext uri="{0D108BD9-81ED-4DB2-BD59-A6C34878D82A}">
                    <a16:rowId xmlns:a16="http://schemas.microsoft.com/office/drawing/2014/main" val="10015"/>
                  </a:ext>
                </a:extLst>
              </a:tr>
            </a:tbl>
          </a:graphicData>
        </a:graphic>
      </p:graphicFrame>
      <p:sp>
        <p:nvSpPr>
          <p:cNvPr id="6" name="Rectangle 5"/>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5701191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and Deliverables</a:t>
            </a:r>
            <a:endParaRPr lang="en-SG" dirty="0"/>
          </a:p>
        </p:txBody>
      </p:sp>
      <p:graphicFrame>
        <p:nvGraphicFramePr>
          <p:cNvPr id="5" name="Table 4"/>
          <p:cNvGraphicFramePr>
            <a:graphicFrameLocks noGrp="1"/>
          </p:cNvGraphicFramePr>
          <p:nvPr>
            <p:extLst>
              <p:ext uri="{D42A27DB-BD31-4B8C-83A1-F6EECF244321}">
                <p14:modId xmlns:p14="http://schemas.microsoft.com/office/powerpoint/2010/main" val="2381646712"/>
              </p:ext>
            </p:extLst>
          </p:nvPr>
        </p:nvGraphicFramePr>
        <p:xfrm>
          <a:off x="1981199" y="979489"/>
          <a:ext cx="8229600" cy="4691550"/>
        </p:xfrm>
        <a:graphic>
          <a:graphicData uri="http://schemas.openxmlformats.org/drawingml/2006/table">
            <a:tbl>
              <a:tblPr>
                <a:tableStyleId>{5C22544A-7EE6-4342-B048-85BDC9FD1C3A}</a:tableStyleId>
              </a:tblPr>
              <a:tblGrid>
                <a:gridCol w="1530289">
                  <a:extLst>
                    <a:ext uri="{9D8B030D-6E8A-4147-A177-3AD203B41FA5}">
                      <a16:colId xmlns:a16="http://schemas.microsoft.com/office/drawing/2014/main" val="20000"/>
                    </a:ext>
                  </a:extLst>
                </a:gridCol>
                <a:gridCol w="335132">
                  <a:extLst>
                    <a:ext uri="{9D8B030D-6E8A-4147-A177-3AD203B41FA5}">
                      <a16:colId xmlns:a16="http://schemas.microsoft.com/office/drawing/2014/main" val="20001"/>
                    </a:ext>
                  </a:extLst>
                </a:gridCol>
                <a:gridCol w="335132">
                  <a:extLst>
                    <a:ext uri="{9D8B030D-6E8A-4147-A177-3AD203B41FA5}">
                      <a16:colId xmlns:a16="http://schemas.microsoft.com/office/drawing/2014/main" val="20002"/>
                    </a:ext>
                  </a:extLst>
                </a:gridCol>
                <a:gridCol w="335132">
                  <a:extLst>
                    <a:ext uri="{9D8B030D-6E8A-4147-A177-3AD203B41FA5}">
                      <a16:colId xmlns:a16="http://schemas.microsoft.com/office/drawing/2014/main" val="20003"/>
                    </a:ext>
                  </a:extLst>
                </a:gridCol>
                <a:gridCol w="335132">
                  <a:extLst>
                    <a:ext uri="{9D8B030D-6E8A-4147-A177-3AD203B41FA5}">
                      <a16:colId xmlns:a16="http://schemas.microsoft.com/office/drawing/2014/main" val="20004"/>
                    </a:ext>
                  </a:extLst>
                </a:gridCol>
                <a:gridCol w="335132">
                  <a:extLst>
                    <a:ext uri="{9D8B030D-6E8A-4147-A177-3AD203B41FA5}">
                      <a16:colId xmlns:a16="http://schemas.microsoft.com/office/drawing/2014/main" val="20005"/>
                    </a:ext>
                  </a:extLst>
                </a:gridCol>
                <a:gridCol w="335132">
                  <a:extLst>
                    <a:ext uri="{9D8B030D-6E8A-4147-A177-3AD203B41FA5}">
                      <a16:colId xmlns:a16="http://schemas.microsoft.com/office/drawing/2014/main" val="20006"/>
                    </a:ext>
                  </a:extLst>
                </a:gridCol>
                <a:gridCol w="335132">
                  <a:extLst>
                    <a:ext uri="{9D8B030D-6E8A-4147-A177-3AD203B41FA5}">
                      <a16:colId xmlns:a16="http://schemas.microsoft.com/office/drawing/2014/main" val="20007"/>
                    </a:ext>
                  </a:extLst>
                </a:gridCol>
                <a:gridCol w="335132">
                  <a:extLst>
                    <a:ext uri="{9D8B030D-6E8A-4147-A177-3AD203B41FA5}">
                      <a16:colId xmlns:a16="http://schemas.microsoft.com/office/drawing/2014/main" val="20008"/>
                    </a:ext>
                  </a:extLst>
                </a:gridCol>
                <a:gridCol w="335132">
                  <a:extLst>
                    <a:ext uri="{9D8B030D-6E8A-4147-A177-3AD203B41FA5}">
                      <a16:colId xmlns:a16="http://schemas.microsoft.com/office/drawing/2014/main" val="1031053713"/>
                    </a:ext>
                  </a:extLst>
                </a:gridCol>
                <a:gridCol w="335132">
                  <a:extLst>
                    <a:ext uri="{9D8B030D-6E8A-4147-A177-3AD203B41FA5}">
                      <a16:colId xmlns:a16="http://schemas.microsoft.com/office/drawing/2014/main" val="2123389090"/>
                    </a:ext>
                  </a:extLst>
                </a:gridCol>
                <a:gridCol w="335132">
                  <a:extLst>
                    <a:ext uri="{9D8B030D-6E8A-4147-A177-3AD203B41FA5}">
                      <a16:colId xmlns:a16="http://schemas.microsoft.com/office/drawing/2014/main" val="2485354718"/>
                    </a:ext>
                  </a:extLst>
                </a:gridCol>
                <a:gridCol w="335132">
                  <a:extLst>
                    <a:ext uri="{9D8B030D-6E8A-4147-A177-3AD203B41FA5}">
                      <a16:colId xmlns:a16="http://schemas.microsoft.com/office/drawing/2014/main" val="2202458613"/>
                    </a:ext>
                  </a:extLst>
                </a:gridCol>
                <a:gridCol w="335132">
                  <a:extLst>
                    <a:ext uri="{9D8B030D-6E8A-4147-A177-3AD203B41FA5}">
                      <a16:colId xmlns:a16="http://schemas.microsoft.com/office/drawing/2014/main" val="2915899295"/>
                    </a:ext>
                  </a:extLst>
                </a:gridCol>
                <a:gridCol w="335132">
                  <a:extLst>
                    <a:ext uri="{9D8B030D-6E8A-4147-A177-3AD203B41FA5}">
                      <a16:colId xmlns:a16="http://schemas.microsoft.com/office/drawing/2014/main" val="2501177855"/>
                    </a:ext>
                  </a:extLst>
                </a:gridCol>
                <a:gridCol w="335132">
                  <a:extLst>
                    <a:ext uri="{9D8B030D-6E8A-4147-A177-3AD203B41FA5}">
                      <a16:colId xmlns:a16="http://schemas.microsoft.com/office/drawing/2014/main" val="4167524188"/>
                    </a:ext>
                  </a:extLst>
                </a:gridCol>
                <a:gridCol w="335132">
                  <a:extLst>
                    <a:ext uri="{9D8B030D-6E8A-4147-A177-3AD203B41FA5}">
                      <a16:colId xmlns:a16="http://schemas.microsoft.com/office/drawing/2014/main" val="1637967468"/>
                    </a:ext>
                  </a:extLst>
                </a:gridCol>
                <a:gridCol w="335132">
                  <a:extLst>
                    <a:ext uri="{9D8B030D-6E8A-4147-A177-3AD203B41FA5}">
                      <a16:colId xmlns:a16="http://schemas.microsoft.com/office/drawing/2014/main" val="20009"/>
                    </a:ext>
                  </a:extLst>
                </a:gridCol>
                <a:gridCol w="335132">
                  <a:extLst>
                    <a:ext uri="{9D8B030D-6E8A-4147-A177-3AD203B41FA5}">
                      <a16:colId xmlns:a16="http://schemas.microsoft.com/office/drawing/2014/main" val="20010"/>
                    </a:ext>
                  </a:extLst>
                </a:gridCol>
                <a:gridCol w="335132">
                  <a:extLst>
                    <a:ext uri="{9D8B030D-6E8A-4147-A177-3AD203B41FA5}">
                      <a16:colId xmlns:a16="http://schemas.microsoft.com/office/drawing/2014/main" val="20011"/>
                    </a:ext>
                  </a:extLst>
                </a:gridCol>
                <a:gridCol w="331803">
                  <a:extLst>
                    <a:ext uri="{9D8B030D-6E8A-4147-A177-3AD203B41FA5}">
                      <a16:colId xmlns:a16="http://schemas.microsoft.com/office/drawing/2014/main" val="20012"/>
                    </a:ext>
                  </a:extLst>
                </a:gridCol>
              </a:tblGrid>
              <a:tr h="360888">
                <a:tc rowSpan="2">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Research</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Milestones/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Deliverables</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1</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2</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3</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4</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pPr algn="ctr">
                        <a:spcAft>
                          <a:spcPts val="0"/>
                        </a:spcAft>
                        <a:tabLst>
                          <a:tab pos="228600" algn="l"/>
                          <a:tab pos="2400300" algn="r"/>
                        </a:tabLst>
                      </a:pP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gridSpan="4">
                  <a:txBody>
                    <a:bodyPr/>
                    <a:lstStyle/>
                    <a:p>
                      <a:pPr algn="ctr">
                        <a:spcAft>
                          <a:spcPts val="0"/>
                        </a:spcAft>
                        <a:tabLst>
                          <a:tab pos="228600" algn="l"/>
                          <a:tab pos="2400300" algn="r"/>
                        </a:tabLst>
                      </a:pPr>
                      <a:r>
                        <a:rPr lang="en-US" sz="1200" b="1" dirty="0">
                          <a:effectLst/>
                          <a:latin typeface="Open Sans" panose="020B0606030504020204" pitchFamily="34" charset="0"/>
                          <a:ea typeface="Open Sans" panose="020B0606030504020204" pitchFamily="34" charset="0"/>
                          <a:cs typeface="Open Sans" panose="020B0606030504020204" pitchFamily="34" charset="0"/>
                        </a:rPr>
                        <a:t>Year 5</a:t>
                      </a:r>
                      <a:endParaRPr lang="en-SG" sz="12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bg1">
                        <a:lumMod val="65000"/>
                      </a:schemeClr>
                    </a:solidFill>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10000"/>
                  </a:ext>
                </a:extLst>
              </a:tr>
              <a:tr h="721777">
                <a:tc vMerge="1">
                  <a:txBody>
                    <a:bodyPr/>
                    <a:lstStyle/>
                    <a:p>
                      <a:endParaRPr lang="en-SG"/>
                    </a:p>
                  </a:txBody>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Q1</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Q2</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Q3</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tc>
                  <a:txBody>
                    <a:bodyPr/>
                    <a:lstStyle/>
                    <a:p>
                      <a:pPr algn="ctr">
                        <a:spcAft>
                          <a:spcPts val="0"/>
                        </a:spcAft>
                        <a:tabLst>
                          <a:tab pos="228600" algn="l"/>
                          <a:tab pos="2400300" algn="r"/>
                        </a:tabLst>
                      </a:pPr>
                      <a:r>
                        <a:rPr lang="en-US"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Q4</a:t>
                      </a:r>
                      <a:endParaRPr lang="en-SG"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rgbClr val="0070C0"/>
                    </a:solidFill>
                  </a:tcPr>
                </a:tc>
                <a:extLst>
                  <a:ext uri="{0D108BD9-81ED-4DB2-BD59-A6C34878D82A}">
                    <a16:rowId xmlns:a16="http://schemas.microsoft.com/office/drawing/2014/main" val="10001"/>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1</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2"/>
                  </a:ext>
                </a:extLst>
              </a:tr>
              <a:tr h="721777">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Milestone 2</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solidFill>
                      <a:schemeClr val="tx1">
                        <a:lumMod val="65000"/>
                        <a:lumOff val="35000"/>
                      </a:schemeClr>
                    </a:solidFill>
                  </a:tcP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3"/>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Etc.</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4"/>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5"/>
                  </a:ext>
                </a:extLst>
              </a:tr>
              <a:tr h="721777">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a:effectLst/>
                          <a:latin typeface="Open Sans" panose="020B0606030504020204" pitchFamily="34" charset="0"/>
                          <a:ea typeface="Open Sans" panose="020B0606030504020204" pitchFamily="34" charset="0"/>
                          <a:cs typeface="Open Sans" panose="020B0606030504020204" pitchFamily="34" charset="0"/>
                        </a:rPr>
                        <a:t> </a:t>
                      </a:r>
                      <a:endParaRPr lang="en-SG" sz="12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ctr">
                        <a:spcAft>
                          <a:spcPts val="0"/>
                        </a:spcAft>
                        <a:tabLst>
                          <a:tab pos="228600" algn="l"/>
                          <a:tab pos="2400300" algn="r"/>
                        </a:tabLst>
                      </a:pPr>
                      <a:r>
                        <a:rPr lang="en-US" sz="1200" dirty="0">
                          <a:effectLst/>
                          <a:latin typeface="Open Sans" panose="020B0606030504020204" pitchFamily="34" charset="0"/>
                          <a:ea typeface="Open Sans" panose="020B0606030504020204" pitchFamily="34" charset="0"/>
                          <a:cs typeface="Open Sans" panose="020B0606030504020204" pitchFamily="34" charset="0"/>
                        </a:rPr>
                        <a:t> </a:t>
                      </a: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9" name="Rectangle 8"/>
          <p:cNvSpPr/>
          <p:nvPr/>
        </p:nvSpPr>
        <p:spPr>
          <a:xfrm>
            <a:off x="2375586" y="6561082"/>
            <a:ext cx="8208912"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OFFICIAL (CLOSED) / SENSTITIVE HIGH (WHEN FILLED)</a:t>
            </a:r>
          </a:p>
        </p:txBody>
      </p:sp>
    </p:spTree>
    <p:extLst>
      <p:ext uri="{BB962C8B-B14F-4D97-AF65-F5344CB8AC3E}">
        <p14:creationId xmlns:p14="http://schemas.microsoft.com/office/powerpoint/2010/main" val="3336387283"/>
      </p:ext>
    </p:extLst>
  </p:cSld>
  <p:clrMapOvr>
    <a:masterClrMapping/>
  </p:clrMapOvr>
  <p:transition spd="slow">
    <p:push dir="u"/>
  </p:transition>
</p:sld>
</file>

<file path=ppt/theme/theme1.xml><?xml version="1.0" encoding="utf-8"?>
<a:theme xmlns:a="http://schemas.openxmlformats.org/drawingml/2006/main" name="1_ASTAR PPT Template 1004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2DA73BAA8551419E77B640F39D3F5D" ma:contentTypeVersion="6" ma:contentTypeDescription="Create a new document." ma:contentTypeScope="" ma:versionID="21c58f6b325cf0e9268961e2972608ab">
  <xsd:schema xmlns:xsd="http://www.w3.org/2001/XMLSchema" xmlns:xs="http://www.w3.org/2001/XMLSchema" xmlns:p="http://schemas.microsoft.com/office/2006/metadata/properties" xmlns:ns2="29cd325b-2eee-4c5d-9db9-3a6710214490" xmlns:ns3="8f380673-f5d0-4d30-88c7-34c2a6233ab8" targetNamespace="http://schemas.microsoft.com/office/2006/metadata/properties" ma:root="true" ma:fieldsID="8b8e6628b342892ff5b2f6532106b444" ns2:_="" ns3:_="">
    <xsd:import namespace="29cd325b-2eee-4c5d-9db9-3a6710214490"/>
    <xsd:import namespace="8f380673-f5d0-4d30-88c7-34c2a6233ab8"/>
    <xsd:element name="properties">
      <xsd:complexType>
        <xsd:sequence>
          <xsd:element name="documentManagement">
            <xsd:complexType>
              <xsd:all>
                <xsd:element ref="ns2:SharedWithUsers" minOccurs="0"/>
                <xsd:element ref="ns3:p4a88d1dd77d4cb8a736582c2d3c5e4a" minOccurs="0"/>
                <xsd:element ref="ns2:TaxCatchAll" minOccurs="0"/>
                <xsd:element ref="ns3:cb38fe7aa1c5445ebcca08ecfde264d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d325b-2eee-4c5d-9db9-3a67102144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1" nillable="true" ma:displayName="Taxonomy Catch All Column" ma:hidden="true" ma:list="{3f75ea47-4b25-40cf-90b4-58a1cc895f21}" ma:internalName="TaxCatchAll" ma:showField="CatchAllData" ma:web="29cd325b-2eee-4c5d-9db9-3a67102144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380673-f5d0-4d30-88c7-34c2a6233ab8" elementFormDefault="qualified">
    <xsd:import namespace="http://schemas.microsoft.com/office/2006/documentManagement/types"/>
    <xsd:import namespace="http://schemas.microsoft.com/office/infopath/2007/PartnerControls"/>
    <xsd:element name="p4a88d1dd77d4cb8a736582c2d3c5e4a" ma:index="10" ma:taxonomy="true" ma:internalName="p4a88d1dd77d4cb8a736582c2d3c5e4a" ma:taxonomyFieldName="Security_x0020_Classification" ma:displayName="Security Classification" ma:default="-1;#Official Open|2bae7c29-0188-4e7d-8c62-1a438b954f8b" ma:fieldId="{94a88d1d-d77d-4cb8-a736-582c2d3c5e4a}" ma:sspId="974cb554-9eb7-495d-b1d8-159d1abb80f5" ma:termSetId="b44889cd-d78c-4551-b063-7a7a1cb7edad" ma:anchorId="00000000-0000-0000-0000-000000000000" ma:open="false" ma:isKeyword="false">
      <xsd:complexType>
        <xsd:sequence>
          <xsd:element ref="pc:Terms" minOccurs="0" maxOccurs="1"/>
        </xsd:sequence>
      </xsd:complexType>
    </xsd:element>
    <xsd:element name="cb38fe7aa1c5445ebcca08ecfde264dd" ma:index="13" ma:taxonomy="true" ma:internalName="cb38fe7aa1c5445ebcca08ecfde264dd" ma:taxonomyFieldName="Sensitive_x0020_Category" ma:displayName="Sensitive Category" ma:default="-1;#Non-Sensitive|a6c191f4-2dd3-46ec-8289-9409bff4fe86" ma:fieldId="{cb38fe7a-a1c5-445e-bcca-08ecfde264dd}" ma:sspId="974cb554-9eb7-495d-b1d8-159d1abb80f5" ma:termSetId="557ecf87-9d5f-4a78-a4ea-1caff5fb2a6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4a88d1dd77d4cb8a736582c2d3c5e4a xmlns="8f380673-f5d0-4d30-88c7-34c2a6233ab8">
      <Terms xmlns="http://schemas.microsoft.com/office/infopath/2007/PartnerControls">
        <TermInfo xmlns="http://schemas.microsoft.com/office/infopath/2007/PartnerControls">
          <TermName xmlns="http://schemas.microsoft.com/office/infopath/2007/PartnerControls">Official Open</TermName>
          <TermId xmlns="http://schemas.microsoft.com/office/infopath/2007/PartnerControls">2bae7c29-0188-4e7d-8c62-1a438b954f8b</TermId>
        </TermInfo>
      </Terms>
    </p4a88d1dd77d4cb8a736582c2d3c5e4a>
    <cb38fe7aa1c5445ebcca08ecfde264dd xmlns="8f380673-f5d0-4d30-88c7-34c2a6233ab8">
      <Terms xmlns="http://schemas.microsoft.com/office/infopath/2007/PartnerControls">
        <TermInfo xmlns="http://schemas.microsoft.com/office/infopath/2007/PartnerControls">
          <TermName xmlns="http://schemas.microsoft.com/office/infopath/2007/PartnerControls">Non-Sensitive</TermName>
          <TermId xmlns="http://schemas.microsoft.com/office/infopath/2007/PartnerControls">a6c191f4-2dd3-46ec-8289-9409bff4fe86</TermId>
        </TermInfo>
      </Terms>
    </cb38fe7aa1c5445ebcca08ecfde264dd>
    <TaxCatchAll xmlns="29cd325b-2eee-4c5d-9db9-3a6710214490">
      <Value>2</Value>
      <Value>1</Value>
    </TaxCatchAll>
  </documentManagement>
</p:properties>
</file>

<file path=customXml/itemProps1.xml><?xml version="1.0" encoding="utf-8"?>
<ds:datastoreItem xmlns:ds="http://schemas.openxmlformats.org/officeDocument/2006/customXml" ds:itemID="{828894DB-A7B9-476E-BAAB-6D5625C50C80}">
  <ds:schemaRefs>
    <ds:schemaRef ds:uri="http://schemas.microsoft.com/sharepoint/v3/contenttype/forms"/>
  </ds:schemaRefs>
</ds:datastoreItem>
</file>

<file path=customXml/itemProps2.xml><?xml version="1.0" encoding="utf-8"?>
<ds:datastoreItem xmlns:ds="http://schemas.openxmlformats.org/officeDocument/2006/customXml" ds:itemID="{5B3BE80B-38A8-4578-AD5D-F03CBD21D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d325b-2eee-4c5d-9db9-3a6710214490"/>
    <ds:schemaRef ds:uri="8f380673-f5d0-4d30-88c7-34c2a6233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D9BCC1-1DA2-4B50-B8C9-40F1741193A4}">
  <ds:schemaRefs>
    <ds:schemaRef ds:uri="http://schemas.microsoft.com/office/2006/metadata/properties"/>
    <ds:schemaRef ds:uri="http://schemas.microsoft.com/office/infopath/2007/PartnerControls"/>
    <ds:schemaRef ds:uri="8f380673-f5d0-4d30-88c7-34c2a6233ab8"/>
    <ds:schemaRef ds:uri="29cd325b-2eee-4c5d-9db9-3a6710214490"/>
  </ds:schemaRefs>
</ds:datastoreItem>
</file>

<file path=docProps/app.xml><?xml version="1.0" encoding="utf-8"?>
<Properties xmlns="http://schemas.openxmlformats.org/officeDocument/2006/extended-properties" xmlns:vt="http://schemas.openxmlformats.org/officeDocument/2006/docPropsVTypes">
  <Template/>
  <TotalTime>4324</TotalTime>
  <Words>792</Words>
  <Application>Microsoft Office PowerPoint</Application>
  <PresentationFormat>Widescreen</PresentationFormat>
  <Paragraphs>185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 Narrow</vt:lpstr>
      <vt:lpstr>Open Sans</vt:lpstr>
      <vt:lpstr>1_ASTAR PPT Template 10042012</vt:lpstr>
      <vt:lpstr>Title of Full Proposal </vt:lpstr>
      <vt:lpstr>Please submit this set of presentation slides together with the completed full proposal   Programmes requesting ≥$10M must submit a landscape scan report, and set up a  Scientific Advisory Board (SAB)</vt:lpstr>
      <vt:lpstr>Key Objectives and Description of Proposed Programme</vt:lpstr>
      <vt:lpstr>Key Objectives and Description of Proposed Programme</vt:lpstr>
      <vt:lpstr>Implementation Plan</vt:lpstr>
      <vt:lpstr>Potential Impact for Industry Development and Value Capture for Singapore</vt:lpstr>
      <vt:lpstr>Budget Request</vt:lpstr>
      <vt:lpstr>Milestones and Deliverables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ASTAR CORP COMMS</dc:creator>
  <cp:lastModifiedBy>Cindy Goh</cp:lastModifiedBy>
  <cp:revision>520</cp:revision>
  <dcterms:created xsi:type="dcterms:W3CDTF">2014-03-27T05:25:01Z</dcterms:created>
  <dcterms:modified xsi:type="dcterms:W3CDTF">2024-09-20T03:51:58Z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0x0101008A2DA73BAA8551419E77B640F39D3F5D</vt:lpwstr>
  </property>
  <property fmtid="{D5CDD505-2E9C-101B-9397-08002B2CF9AE}" pid="3" name="Sensitive Category">
    <vt:lpwstr>2;#Non-Sensitive|a6c191f4-2dd3-46ec-8289-9409bff4fe86</vt:lpwstr>
  </property>
  <property fmtid="{D5CDD505-2E9C-101B-9397-08002B2CF9AE}" pid="4" name="Security Classification">
    <vt:lpwstr>1;#Official Open|2bae7c29-0188-4e7d-8c62-1a438b954f8b</vt:lpwstr>
  </property>
</Properties>
</file>