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20"/>
  </p:notesMasterIdLst>
  <p:handoutMasterIdLst>
    <p:handoutMasterId r:id="rId21"/>
  </p:handoutMasterIdLst>
  <p:sldIdLst>
    <p:sldId id="276" r:id="rId5"/>
    <p:sldId id="508" r:id="rId6"/>
    <p:sldId id="509" r:id="rId7"/>
    <p:sldId id="511" r:id="rId8"/>
    <p:sldId id="512" r:id="rId9"/>
    <p:sldId id="513" r:id="rId10"/>
    <p:sldId id="514" r:id="rId11"/>
    <p:sldId id="521" r:id="rId12"/>
    <p:sldId id="515" r:id="rId13"/>
    <p:sldId id="516" r:id="rId14"/>
    <p:sldId id="517" r:id="rId15"/>
    <p:sldId id="518" r:id="rId16"/>
    <p:sldId id="520" r:id="rId17"/>
    <p:sldId id="466" r:id="rId18"/>
    <p:sldId id="316" r:id="rId19"/>
  </p:sldIdLst>
  <p:sldSz cx="9144000" cy="5143500" type="screen16x9"/>
  <p:notesSz cx="9926638" cy="67976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141" userDrawn="1">
          <p15:clr>
            <a:srgbClr val="A4A3A4"/>
          </p15:clr>
        </p15:guide>
        <p15:guide id="2" pos="3127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Wei Teng Neo" initials="WTN" lastIdx="5" clrIdx="0">
    <p:extLst>
      <p:ext uri="{19B8F6BF-5375-455C-9EA6-DF929625EA0E}">
        <p15:presenceInfo xmlns:p15="http://schemas.microsoft.com/office/powerpoint/2012/main" userId="S-1-5-21-4211029173-3255825636-1277964214-3431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2E88"/>
    <a:srgbClr val="8BB2FF"/>
    <a:srgbClr val="004EEA"/>
    <a:srgbClr val="CAD0DD"/>
    <a:srgbClr val="F68D36"/>
    <a:srgbClr val="611985"/>
    <a:srgbClr val="003087"/>
    <a:srgbClr val="5A198B"/>
    <a:srgbClr val="0D2270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574" autoAdjust="0"/>
    <p:restoredTop sz="86778" autoAdjust="0"/>
  </p:normalViewPr>
  <p:slideViewPr>
    <p:cSldViewPr>
      <p:cViewPr varScale="1">
        <p:scale>
          <a:sx n="97" d="100"/>
          <a:sy n="97" d="100"/>
        </p:scale>
        <p:origin x="522" y="264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20" d="100"/>
        <a:sy n="120" d="100"/>
      </p:scale>
      <p:origin x="0" y="-2220"/>
    </p:cViewPr>
  </p:sorterViewPr>
  <p:notesViewPr>
    <p:cSldViewPr>
      <p:cViewPr varScale="1">
        <p:scale>
          <a:sx n="152" d="100"/>
          <a:sy n="152" d="100"/>
        </p:scale>
        <p:origin x="6408" y="192"/>
      </p:cViewPr>
      <p:guideLst>
        <p:guide orient="horz" pos="2141"/>
        <p:guide pos="3127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commentAuthors" Target="commentAuthors.xml"/><Relationship Id="rId27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indy Goh" userId="e28b7351-1398-4779-a358-d50fabdd06c0" providerId="ADAL" clId="{52569A8E-4203-42A2-B826-BC27DB1E1A2F}"/>
    <pc:docChg chg="undo custSel modSld">
      <pc:chgData name="Cindy Goh" userId="e28b7351-1398-4779-a358-d50fabdd06c0" providerId="ADAL" clId="{52569A8E-4203-42A2-B826-BC27DB1E1A2F}" dt="2024-10-18T07:09:44.110" v="16" actId="20577"/>
      <pc:docMkLst>
        <pc:docMk/>
      </pc:docMkLst>
      <pc:sldChg chg="modSp mod">
        <pc:chgData name="Cindy Goh" userId="e28b7351-1398-4779-a358-d50fabdd06c0" providerId="ADAL" clId="{52569A8E-4203-42A2-B826-BC27DB1E1A2F}" dt="2024-10-18T07:09:44.110" v="16" actId="20577"/>
        <pc:sldMkLst>
          <pc:docMk/>
          <pc:sldMk cId="2608473523" sldId="518"/>
        </pc:sldMkLst>
        <pc:spChg chg="mod">
          <ac:chgData name="Cindy Goh" userId="e28b7351-1398-4779-a358-d50fabdd06c0" providerId="ADAL" clId="{52569A8E-4203-42A2-B826-BC27DB1E1A2F}" dt="2024-10-18T07:09:40.184" v="12" actId="6549"/>
          <ac:spMkLst>
            <pc:docMk/>
            <pc:sldMk cId="2608473523" sldId="518"/>
            <ac:spMk id="4" creationId="{00000000-0000-0000-0000-000000000000}"/>
          </ac:spMkLst>
        </pc:spChg>
        <pc:spChg chg="mod">
          <ac:chgData name="Cindy Goh" userId="e28b7351-1398-4779-a358-d50fabdd06c0" providerId="ADAL" clId="{52569A8E-4203-42A2-B826-BC27DB1E1A2F}" dt="2024-10-18T07:09:44.110" v="16" actId="20577"/>
          <ac:spMkLst>
            <pc:docMk/>
            <pc:sldMk cId="2608473523" sldId="518"/>
            <ac:spMk id="7" creationId="{4DF858A5-485E-4B53-A831-AB0339198757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4301543" cy="3398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>
              <a:latin typeface="Arial" panose="020B0604020202020204" pitchFamily="34" charset="0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622799" y="0"/>
            <a:ext cx="4301543" cy="3398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A2AF544-415A-0B49-A866-477D0136A5DE}" type="datetimeFigureOut">
              <a:rPr lang="en-US" smtClean="0">
                <a:latin typeface="Arial" panose="020B0604020202020204" pitchFamily="34" charset="0"/>
              </a:rPr>
              <a:t>10/18/2024</a:t>
            </a:fld>
            <a:endParaRPr lang="en-US" dirty="0">
              <a:latin typeface="Arial" panose="020B0604020202020204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6456611"/>
            <a:ext cx="4301543" cy="3398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>
              <a:latin typeface="Arial" panose="020B0604020202020204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622799" y="6456611"/>
            <a:ext cx="4301543" cy="3398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5180BF5-F6DB-CF4F-BE0B-1271BAACCD62}" type="slidenum">
              <a:rPr lang="en-US" smtClean="0">
                <a:latin typeface="Arial" panose="020B0604020202020204" pitchFamily="34" charset="0"/>
              </a:rPr>
              <a:t>‹#›</a:t>
            </a:fld>
            <a:endParaRPr lang="en-US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59987416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4301543" cy="3398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panose="020B0604020202020204" pitchFamily="34" charset="0"/>
              </a:defRPr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622799" y="0"/>
            <a:ext cx="4301543" cy="3398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panose="020B0604020202020204" pitchFamily="34" charset="0"/>
              </a:defRPr>
            </a:lvl1pPr>
          </a:lstStyle>
          <a:p>
            <a:fld id="{697F5787-4636-46B4-9F75-BD9318F6EA37}" type="datetimeFigureOut">
              <a:rPr lang="en-GB" smtClean="0"/>
              <a:pPr/>
              <a:t>18/10/2024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697163" y="509588"/>
            <a:ext cx="4532312" cy="25495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92665" y="3228896"/>
            <a:ext cx="7941310" cy="305895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6456611"/>
            <a:ext cx="4301543" cy="3398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panose="020B0604020202020204" pitchFamily="34" charset="0"/>
              </a:defRPr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622799" y="6456611"/>
            <a:ext cx="4301543" cy="3398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Arial" panose="020B0604020202020204" pitchFamily="34" charset="0"/>
              </a:defRPr>
            </a:lvl1pPr>
          </a:lstStyle>
          <a:p>
            <a:fld id="{A6AE423D-0B8E-479B-BD8E-453FB371F1F3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29599828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AE423D-0B8E-479B-BD8E-453FB371F1F3}" type="slidenum">
              <a:rPr lang="en-GB" smtClean="0"/>
              <a:pPr/>
              <a:t>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9427409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Section divider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AE423D-0B8E-479B-BD8E-453FB371F1F3}" type="slidenum">
              <a:rPr lang="en-GB" smtClean="0"/>
              <a:pPr/>
              <a:t>14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837344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ver Option - Generic (Default)">
    <p:bg>
      <p:bgPr>
        <a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>
            <a:spLocks noGrp="1"/>
          </p:cNvSpPr>
          <p:nvPr>
            <p:ph type="ctrTitle" hasCustomPrompt="1"/>
          </p:nvPr>
        </p:nvSpPr>
        <p:spPr>
          <a:xfrm>
            <a:off x="4860032" y="1288841"/>
            <a:ext cx="4032449" cy="1683533"/>
          </a:xfrm>
        </p:spPr>
        <p:txBody>
          <a:bodyPr anchor="t">
            <a:noAutofit/>
          </a:bodyPr>
          <a:lstStyle>
            <a:lvl1pPr algn="l">
              <a:lnSpc>
                <a:spcPct val="90000"/>
              </a:lnSpc>
              <a:defRPr sz="2900" b="1" cap="all" baseline="0">
                <a:solidFill>
                  <a:srgbClr val="FFFFFF"/>
                </a:solidFill>
                <a:latin typeface="Open Sans"/>
                <a:cs typeface="Open Sans"/>
              </a:defRPr>
            </a:lvl1pPr>
          </a:lstStyle>
          <a:p>
            <a:r>
              <a:rPr lang="en-US" dirty="0"/>
              <a:t>TITLE IN OPEN SANS, BOLD, CAPS,</a:t>
            </a:r>
            <a:br>
              <a:rPr lang="en-US" dirty="0"/>
            </a:br>
            <a:r>
              <a:rPr lang="en-US" dirty="0"/>
              <a:t>SIZE 29,</a:t>
            </a:r>
            <a:br>
              <a:rPr lang="en-US" dirty="0"/>
            </a:br>
            <a:r>
              <a:rPr lang="en-US" dirty="0"/>
              <a:t>left ALIGN</a:t>
            </a:r>
            <a:endParaRPr lang="en-GB" dirty="0"/>
          </a:p>
        </p:txBody>
      </p:sp>
      <p:sp>
        <p:nvSpPr>
          <p:cNvPr id="12" name="Text Placeholder 4">
            <a:extLst>
              <a:ext uri="{FF2B5EF4-FFF2-40B4-BE49-F238E27FC236}">
                <a16:creationId xmlns:a16="http://schemas.microsoft.com/office/drawing/2014/main" id="{03CA90A6-A426-EA4C-9C16-C8BD80098F5D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860032" y="4515966"/>
            <a:ext cx="1751689" cy="288032"/>
          </a:xfrm>
        </p:spPr>
        <p:txBody>
          <a:bodyPr>
            <a:normAutofit/>
          </a:bodyPr>
          <a:lstStyle>
            <a:lvl1pPr marL="0" indent="0" algn="l">
              <a:buNone/>
              <a:defRPr sz="1050">
                <a:solidFill>
                  <a:srgbClr val="FFFFFF"/>
                </a:solidFill>
                <a:latin typeface="Open Sans"/>
                <a:cs typeface="Open Sans"/>
              </a:defRPr>
            </a:lvl1pPr>
          </a:lstStyle>
          <a:p>
            <a:pPr lvl="0"/>
            <a:r>
              <a:rPr lang="en-US" dirty="0"/>
              <a:t>Date</a:t>
            </a:r>
          </a:p>
        </p:txBody>
      </p:sp>
      <p:sp>
        <p:nvSpPr>
          <p:cNvPr id="13" name="Text Placeholder 4">
            <a:extLst>
              <a:ext uri="{FF2B5EF4-FFF2-40B4-BE49-F238E27FC236}">
                <a16:creationId xmlns:a16="http://schemas.microsoft.com/office/drawing/2014/main" id="{7CE97A19-E0D7-CD47-9414-E73C0F164E6A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860033" y="3459891"/>
            <a:ext cx="4032448" cy="478800"/>
          </a:xfrm>
        </p:spPr>
        <p:txBody>
          <a:bodyPr>
            <a:normAutofit/>
          </a:bodyPr>
          <a:lstStyle>
            <a:lvl1pPr marL="0" indent="0" algn="l">
              <a:buNone/>
              <a:defRPr sz="1400" b="0" baseline="0">
                <a:solidFill>
                  <a:srgbClr val="FFFFFF"/>
                </a:solidFill>
                <a:latin typeface="Open Sans"/>
                <a:cs typeface="Open Sans"/>
              </a:defRPr>
            </a:lvl1pPr>
          </a:lstStyle>
          <a:p>
            <a:pPr lvl="0"/>
            <a:r>
              <a:rPr lang="en-US" dirty="0"/>
              <a:t>Designation, Department</a:t>
            </a:r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385EE222-D0FA-3B43-9135-02B23C74073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860033" y="3219822"/>
            <a:ext cx="4032448" cy="288701"/>
          </a:xfrm>
        </p:spPr>
        <p:txBody>
          <a:bodyPr>
            <a:normAutofit/>
          </a:bodyPr>
          <a:lstStyle>
            <a:lvl1pPr marL="0" indent="0" algn="l">
              <a:buNone/>
              <a:defRPr sz="1600" b="1">
                <a:solidFill>
                  <a:srgbClr val="FFFFFF"/>
                </a:solidFill>
                <a:latin typeface="Open Sans"/>
                <a:cs typeface="Open Sans"/>
              </a:defRPr>
            </a:lvl1pPr>
          </a:lstStyle>
          <a:p>
            <a:pPr lvl="0"/>
            <a:r>
              <a:rPr lang="en-US" dirty="0"/>
              <a:t>Name of Presenter</a:t>
            </a:r>
          </a:p>
        </p:txBody>
      </p:sp>
      <p:sp>
        <p:nvSpPr>
          <p:cNvPr id="16" name="Text Placeholder 4">
            <a:extLst>
              <a:ext uri="{FF2B5EF4-FFF2-40B4-BE49-F238E27FC236}">
                <a16:creationId xmlns:a16="http://schemas.microsoft.com/office/drawing/2014/main" id="{7CB518A3-39CE-3A43-91A3-E855A204ED7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860033" y="3952693"/>
            <a:ext cx="4032448" cy="561947"/>
          </a:xfrm>
        </p:spPr>
        <p:txBody>
          <a:bodyPr>
            <a:normAutofit/>
          </a:bodyPr>
          <a:lstStyle>
            <a:lvl1pPr marL="0" indent="0" algn="l">
              <a:buNone/>
              <a:defRPr sz="1400" b="0">
                <a:solidFill>
                  <a:srgbClr val="FFFFFF"/>
                </a:solidFill>
                <a:latin typeface="Open Sans"/>
                <a:cs typeface="Open Sans"/>
              </a:defRPr>
            </a:lvl1pPr>
          </a:lstStyle>
          <a:p>
            <a:pPr lvl="0"/>
            <a:r>
              <a:rPr lang="en-US" dirty="0"/>
              <a:t>RI / Entity / Programme</a:t>
            </a:r>
          </a:p>
        </p:txBody>
      </p:sp>
      <p:sp>
        <p:nvSpPr>
          <p:cNvPr id="2" name="TextBox 1"/>
          <p:cNvSpPr txBox="1"/>
          <p:nvPr userDrawn="1"/>
        </p:nvSpPr>
        <p:spPr>
          <a:xfrm>
            <a:off x="471714" y="616857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61587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extLst>
    <p:ext uri="{DCECCB84-F9BA-43D5-87BE-67443E8EF086}">
      <p15:sldGuideLst xmlns:p15="http://schemas.microsoft.com/office/powerpoint/2012/main">
        <p15:guide id="1" orient="horz" pos="276">
          <p15:clr>
            <a:srgbClr val="FBAE40"/>
          </p15:clr>
        </p15:guide>
        <p15:guide id="4" orient="horz" pos="3038">
          <p15:clr>
            <a:srgbClr val="FBAE40"/>
          </p15:clr>
        </p15:guide>
        <p15:guide id="5" pos="5534">
          <p15:clr>
            <a:srgbClr val="FBAE40"/>
          </p15:clr>
        </p15:guide>
        <p15:guide id="6" pos="2988">
          <p15:clr>
            <a:srgbClr val="FBAE40"/>
          </p15:clr>
        </p15:guide>
        <p15:guide id="10" orient="horz" pos="654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6_Back Cover">
    <p:bg>
      <p:bgPr>
        <a:blipFill dpi="0"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4660760" y="1995686"/>
            <a:ext cx="200971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/>
            <a:r>
              <a:rPr lang="en-US" sz="2400" b="1" kern="1200" baseline="0" dirty="0">
                <a:solidFill>
                  <a:srgbClr val="003087"/>
                </a:solidFill>
                <a:latin typeface="Open Sans"/>
                <a:ea typeface="+mj-ea"/>
                <a:cs typeface="Open Sans"/>
              </a:rPr>
              <a:t>THANK YOU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4075AD7-A0FE-C44E-AF02-9867EA4F9B5F}"/>
              </a:ext>
            </a:extLst>
          </p:cNvPr>
          <p:cNvSpPr/>
          <p:nvPr userDrawn="1"/>
        </p:nvSpPr>
        <p:spPr>
          <a:xfrm>
            <a:off x="4711579" y="2836934"/>
            <a:ext cx="1402948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/>
            <a:r>
              <a:rPr lang="en-US" sz="1100" b="0" kern="1200" baseline="0" dirty="0">
                <a:solidFill>
                  <a:srgbClr val="003087"/>
                </a:solidFill>
                <a:latin typeface="Open Sans"/>
                <a:ea typeface="+mj-ea"/>
                <a:cs typeface="Open Sans"/>
              </a:rPr>
              <a:t>www.a-star.edu.sg</a:t>
            </a: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CB7ABC79-F056-DF4F-8786-B9175747C5D5}"/>
              </a:ext>
            </a:extLst>
          </p:cNvPr>
          <p:cNvCxnSpPr/>
          <p:nvPr userDrawn="1"/>
        </p:nvCxnSpPr>
        <p:spPr>
          <a:xfrm>
            <a:off x="4788024" y="2787774"/>
            <a:ext cx="1800200" cy="0"/>
          </a:xfrm>
          <a:prstGeom prst="line">
            <a:avLst/>
          </a:prstGeom>
          <a:ln w="3175">
            <a:solidFill>
              <a:srgbClr val="00308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 descr="AStar_Logo_RGB_LowRes.png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16017" y="407959"/>
            <a:ext cx="1728191" cy="5455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9411299"/>
      </p:ext>
    </p:extLst>
  </p:cSld>
  <p:clrMapOvr>
    <a:masterClrMapping/>
  </p:clrMapOvr>
  <p:transition spd="slow">
    <p:push dir="u"/>
  </p:transition>
  <p:extLst>
    <p:ext uri="{DCECCB84-F9BA-43D5-87BE-67443E8EF086}">
      <p15:sldGuideLst xmlns:p15="http://schemas.microsoft.com/office/powerpoint/2012/main"/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5_Section 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84168006"/>
      </p:ext>
    </p:extLst>
  </p:cSld>
  <p:clrMapOvr>
    <a:masterClrMapping/>
  </p:clrMapOvr>
  <p:transition spd="slow">
    <p:push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_Cover">
    <p:bg>
      <p:bgPr>
        <a:blipFill dpi="0"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ctrTitle" hasCustomPrompt="1"/>
          </p:nvPr>
        </p:nvSpPr>
        <p:spPr>
          <a:xfrm>
            <a:off x="4860032" y="1288841"/>
            <a:ext cx="4032449" cy="1683533"/>
          </a:xfrm>
        </p:spPr>
        <p:txBody>
          <a:bodyPr anchor="t">
            <a:noAutofit/>
          </a:bodyPr>
          <a:lstStyle>
            <a:lvl1pPr algn="l">
              <a:lnSpc>
                <a:spcPct val="90000"/>
              </a:lnSpc>
              <a:defRPr sz="2900" b="1" cap="all" baseline="0">
                <a:solidFill>
                  <a:srgbClr val="FFFFFF"/>
                </a:solidFill>
                <a:latin typeface="Open Sans"/>
                <a:cs typeface="Open Sans"/>
              </a:defRPr>
            </a:lvl1pPr>
          </a:lstStyle>
          <a:p>
            <a:r>
              <a:rPr lang="en-US" dirty="0"/>
              <a:t>TITLE IN OPEN SANS, BOLD, CAPS,</a:t>
            </a:r>
            <a:br>
              <a:rPr lang="en-US" dirty="0"/>
            </a:br>
            <a:r>
              <a:rPr lang="en-US" dirty="0"/>
              <a:t>SIZE 29,</a:t>
            </a:r>
            <a:br>
              <a:rPr lang="en-US" dirty="0"/>
            </a:br>
            <a:r>
              <a:rPr lang="en-US" dirty="0"/>
              <a:t>left ALIGN</a:t>
            </a:r>
            <a:endParaRPr lang="en-GB" dirty="0"/>
          </a:p>
        </p:txBody>
      </p:sp>
      <p:sp>
        <p:nvSpPr>
          <p:cNvPr id="9" name="Text Placeholder 4">
            <a:extLst>
              <a:ext uri="{FF2B5EF4-FFF2-40B4-BE49-F238E27FC236}">
                <a16:creationId xmlns:a16="http://schemas.microsoft.com/office/drawing/2014/main" id="{03CA90A6-A426-EA4C-9C16-C8BD80098F5D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860032" y="4515966"/>
            <a:ext cx="1751689" cy="288032"/>
          </a:xfrm>
        </p:spPr>
        <p:txBody>
          <a:bodyPr>
            <a:normAutofit/>
          </a:bodyPr>
          <a:lstStyle>
            <a:lvl1pPr marL="0" indent="0" algn="l">
              <a:buNone/>
              <a:defRPr sz="1050">
                <a:solidFill>
                  <a:srgbClr val="FFFFFF"/>
                </a:solidFill>
                <a:latin typeface="Open Sans"/>
                <a:cs typeface="Open Sans"/>
              </a:defRPr>
            </a:lvl1pPr>
          </a:lstStyle>
          <a:p>
            <a:pPr lvl="0"/>
            <a:r>
              <a:rPr lang="en-US" dirty="0"/>
              <a:t>Date</a:t>
            </a:r>
          </a:p>
        </p:txBody>
      </p:sp>
      <p:sp>
        <p:nvSpPr>
          <p:cNvPr id="10" name="Text Placeholder 4">
            <a:extLst>
              <a:ext uri="{FF2B5EF4-FFF2-40B4-BE49-F238E27FC236}">
                <a16:creationId xmlns:a16="http://schemas.microsoft.com/office/drawing/2014/main" id="{7CE97A19-E0D7-CD47-9414-E73C0F164E6A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860033" y="3459891"/>
            <a:ext cx="4032448" cy="478800"/>
          </a:xfrm>
        </p:spPr>
        <p:txBody>
          <a:bodyPr>
            <a:normAutofit/>
          </a:bodyPr>
          <a:lstStyle>
            <a:lvl1pPr marL="0" indent="0" algn="l">
              <a:buNone/>
              <a:defRPr sz="1400" b="0" baseline="0">
                <a:solidFill>
                  <a:srgbClr val="FFFFFF"/>
                </a:solidFill>
                <a:latin typeface="Open Sans"/>
                <a:cs typeface="Open Sans"/>
              </a:defRPr>
            </a:lvl1pPr>
          </a:lstStyle>
          <a:p>
            <a:pPr lvl="0"/>
            <a:r>
              <a:rPr lang="en-US" dirty="0"/>
              <a:t>Designation, Department</a:t>
            </a:r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385EE222-D0FA-3B43-9135-02B23C74073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860033" y="3219822"/>
            <a:ext cx="4032448" cy="288701"/>
          </a:xfrm>
        </p:spPr>
        <p:txBody>
          <a:bodyPr>
            <a:normAutofit/>
          </a:bodyPr>
          <a:lstStyle>
            <a:lvl1pPr marL="0" indent="0" algn="l">
              <a:buNone/>
              <a:defRPr sz="1600" b="1">
                <a:solidFill>
                  <a:srgbClr val="FFFFFF"/>
                </a:solidFill>
                <a:latin typeface="Open Sans"/>
                <a:cs typeface="Open Sans"/>
              </a:defRPr>
            </a:lvl1pPr>
          </a:lstStyle>
          <a:p>
            <a:pPr lvl="0"/>
            <a:r>
              <a:rPr lang="en-US" dirty="0"/>
              <a:t>Name of Presenter</a:t>
            </a:r>
          </a:p>
        </p:txBody>
      </p:sp>
      <p:sp>
        <p:nvSpPr>
          <p:cNvPr id="12" name="Text Placeholder 4">
            <a:extLst>
              <a:ext uri="{FF2B5EF4-FFF2-40B4-BE49-F238E27FC236}">
                <a16:creationId xmlns:a16="http://schemas.microsoft.com/office/drawing/2014/main" id="{7CB518A3-39CE-3A43-91A3-E855A204ED7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860033" y="3952693"/>
            <a:ext cx="4032448" cy="561947"/>
          </a:xfrm>
        </p:spPr>
        <p:txBody>
          <a:bodyPr>
            <a:normAutofit/>
          </a:bodyPr>
          <a:lstStyle>
            <a:lvl1pPr marL="0" indent="0" algn="l">
              <a:buNone/>
              <a:defRPr sz="1400" b="0">
                <a:solidFill>
                  <a:srgbClr val="FFFFFF"/>
                </a:solidFill>
                <a:latin typeface="Open Sans"/>
                <a:cs typeface="Open Sans"/>
              </a:defRPr>
            </a:lvl1pPr>
          </a:lstStyle>
          <a:p>
            <a:pPr lvl="0"/>
            <a:r>
              <a:rPr lang="en-US" dirty="0"/>
              <a:t>RI / Entity / Programme</a:t>
            </a:r>
          </a:p>
        </p:txBody>
      </p:sp>
    </p:spTree>
    <p:extLst>
      <p:ext uri="{BB962C8B-B14F-4D97-AF65-F5344CB8AC3E}">
        <p14:creationId xmlns:p14="http://schemas.microsoft.com/office/powerpoint/2010/main" val="39126720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extLst>
    <p:ext uri="{DCECCB84-F9BA-43D5-87BE-67443E8EF086}">
      <p15:sldGuideLst xmlns:p15="http://schemas.microsoft.com/office/powerpoint/2012/main">
        <p15:guide id="1" orient="horz" pos="276">
          <p15:clr>
            <a:srgbClr val="FBAE40"/>
          </p15:clr>
        </p15:guide>
        <p15:guide id="4" orient="horz" pos="3038">
          <p15:clr>
            <a:srgbClr val="FBAE40"/>
          </p15:clr>
        </p15:guide>
        <p15:guide id="5" pos="5534">
          <p15:clr>
            <a:srgbClr val="FBAE40"/>
          </p15:clr>
        </p15:guide>
        <p15:guide id="6" pos="2988">
          <p15:clr>
            <a:srgbClr val="FBAE40"/>
          </p15:clr>
        </p15:guide>
        <p15:guide id="10" orient="horz" pos="656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Cover">
    <p:bg>
      <p:bgPr>
        <a:blipFill dpi="0"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ctrTitle" hasCustomPrompt="1"/>
          </p:nvPr>
        </p:nvSpPr>
        <p:spPr>
          <a:xfrm>
            <a:off x="4860032" y="1288841"/>
            <a:ext cx="4032449" cy="1683533"/>
          </a:xfrm>
        </p:spPr>
        <p:txBody>
          <a:bodyPr anchor="t">
            <a:noAutofit/>
          </a:bodyPr>
          <a:lstStyle>
            <a:lvl1pPr algn="l">
              <a:lnSpc>
                <a:spcPct val="90000"/>
              </a:lnSpc>
              <a:defRPr sz="2900" b="1" cap="all" baseline="0">
                <a:solidFill>
                  <a:srgbClr val="FFFFFF"/>
                </a:solidFill>
                <a:latin typeface="Open Sans"/>
                <a:cs typeface="Open Sans"/>
              </a:defRPr>
            </a:lvl1pPr>
          </a:lstStyle>
          <a:p>
            <a:r>
              <a:rPr lang="en-US" dirty="0"/>
              <a:t>TITLE IN OPEN SANS, BOLD, CAPS,</a:t>
            </a:r>
            <a:br>
              <a:rPr lang="en-US" dirty="0"/>
            </a:br>
            <a:r>
              <a:rPr lang="en-US" dirty="0"/>
              <a:t>SIZE 29,</a:t>
            </a:r>
            <a:br>
              <a:rPr lang="en-US" dirty="0"/>
            </a:br>
            <a:r>
              <a:rPr lang="en-US" dirty="0"/>
              <a:t>left ALIGN</a:t>
            </a:r>
            <a:endParaRPr lang="en-GB" dirty="0"/>
          </a:p>
        </p:txBody>
      </p:sp>
      <p:sp>
        <p:nvSpPr>
          <p:cNvPr id="14" name="Text Placeholder 4">
            <a:extLst>
              <a:ext uri="{FF2B5EF4-FFF2-40B4-BE49-F238E27FC236}">
                <a16:creationId xmlns:a16="http://schemas.microsoft.com/office/drawing/2014/main" id="{03CA90A6-A426-EA4C-9C16-C8BD80098F5D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860032" y="4515966"/>
            <a:ext cx="1751689" cy="288032"/>
          </a:xfrm>
        </p:spPr>
        <p:txBody>
          <a:bodyPr>
            <a:normAutofit/>
          </a:bodyPr>
          <a:lstStyle>
            <a:lvl1pPr marL="0" indent="0" algn="l">
              <a:buNone/>
              <a:defRPr sz="1050">
                <a:solidFill>
                  <a:srgbClr val="FFFFFF"/>
                </a:solidFill>
                <a:latin typeface="Open Sans"/>
                <a:cs typeface="Open Sans"/>
              </a:defRPr>
            </a:lvl1pPr>
          </a:lstStyle>
          <a:p>
            <a:pPr lvl="0"/>
            <a:r>
              <a:rPr lang="en-US" dirty="0"/>
              <a:t>Date</a:t>
            </a:r>
          </a:p>
        </p:txBody>
      </p:sp>
      <p:sp>
        <p:nvSpPr>
          <p:cNvPr id="15" name="Text Placeholder 4">
            <a:extLst>
              <a:ext uri="{FF2B5EF4-FFF2-40B4-BE49-F238E27FC236}">
                <a16:creationId xmlns:a16="http://schemas.microsoft.com/office/drawing/2014/main" id="{7CE97A19-E0D7-CD47-9414-E73C0F164E6A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860033" y="3459891"/>
            <a:ext cx="4032448" cy="478800"/>
          </a:xfrm>
        </p:spPr>
        <p:txBody>
          <a:bodyPr>
            <a:normAutofit/>
          </a:bodyPr>
          <a:lstStyle>
            <a:lvl1pPr marL="0" indent="0" algn="l">
              <a:buNone/>
              <a:defRPr sz="1400" b="0" baseline="0">
                <a:solidFill>
                  <a:srgbClr val="FFFFFF"/>
                </a:solidFill>
                <a:latin typeface="Open Sans"/>
                <a:cs typeface="Open Sans"/>
              </a:defRPr>
            </a:lvl1pPr>
          </a:lstStyle>
          <a:p>
            <a:pPr lvl="0"/>
            <a:r>
              <a:rPr lang="en-US" dirty="0"/>
              <a:t>Designation, Department</a:t>
            </a:r>
          </a:p>
        </p:txBody>
      </p:sp>
      <p:sp>
        <p:nvSpPr>
          <p:cNvPr id="22" name="Text Placeholder 2">
            <a:extLst>
              <a:ext uri="{FF2B5EF4-FFF2-40B4-BE49-F238E27FC236}">
                <a16:creationId xmlns:a16="http://schemas.microsoft.com/office/drawing/2014/main" id="{385EE222-D0FA-3B43-9135-02B23C74073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860033" y="3219822"/>
            <a:ext cx="4032448" cy="288701"/>
          </a:xfrm>
        </p:spPr>
        <p:txBody>
          <a:bodyPr>
            <a:normAutofit/>
          </a:bodyPr>
          <a:lstStyle>
            <a:lvl1pPr marL="0" indent="0" algn="l">
              <a:buNone/>
              <a:defRPr sz="1600" b="1">
                <a:solidFill>
                  <a:srgbClr val="FFFFFF"/>
                </a:solidFill>
                <a:latin typeface="Open Sans"/>
                <a:cs typeface="Open Sans"/>
              </a:defRPr>
            </a:lvl1pPr>
          </a:lstStyle>
          <a:p>
            <a:pPr lvl="0"/>
            <a:r>
              <a:rPr lang="en-US" dirty="0"/>
              <a:t>Name of Presenter</a:t>
            </a:r>
          </a:p>
        </p:txBody>
      </p:sp>
      <p:sp>
        <p:nvSpPr>
          <p:cNvPr id="23" name="Text Placeholder 4">
            <a:extLst>
              <a:ext uri="{FF2B5EF4-FFF2-40B4-BE49-F238E27FC236}">
                <a16:creationId xmlns:a16="http://schemas.microsoft.com/office/drawing/2014/main" id="{7CB518A3-39CE-3A43-91A3-E855A204ED7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860033" y="3952693"/>
            <a:ext cx="4032448" cy="561947"/>
          </a:xfrm>
        </p:spPr>
        <p:txBody>
          <a:bodyPr>
            <a:normAutofit/>
          </a:bodyPr>
          <a:lstStyle>
            <a:lvl1pPr marL="0" indent="0" algn="l">
              <a:buNone/>
              <a:defRPr sz="1400" b="0">
                <a:solidFill>
                  <a:srgbClr val="FFFFFF"/>
                </a:solidFill>
                <a:latin typeface="Open Sans"/>
                <a:cs typeface="Open Sans"/>
              </a:defRPr>
            </a:lvl1pPr>
          </a:lstStyle>
          <a:p>
            <a:pPr lvl="0"/>
            <a:r>
              <a:rPr lang="en-US" dirty="0"/>
              <a:t>RI / Entity / Programme</a:t>
            </a:r>
          </a:p>
        </p:txBody>
      </p:sp>
    </p:spTree>
    <p:extLst>
      <p:ext uri="{BB962C8B-B14F-4D97-AF65-F5344CB8AC3E}">
        <p14:creationId xmlns:p14="http://schemas.microsoft.com/office/powerpoint/2010/main" val="34720217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extLst>
    <p:ext uri="{DCECCB84-F9BA-43D5-87BE-67443E8EF086}">
      <p15:sldGuideLst xmlns:p15="http://schemas.microsoft.com/office/powerpoint/2012/main">
        <p15:guide id="1" orient="horz" pos="276" userDrawn="1">
          <p15:clr>
            <a:srgbClr val="FBAE40"/>
          </p15:clr>
        </p15:guide>
        <p15:guide id="4" orient="horz" pos="3038">
          <p15:clr>
            <a:srgbClr val="FBAE40"/>
          </p15:clr>
        </p15:guide>
        <p15:guide id="5" pos="5534">
          <p15:clr>
            <a:srgbClr val="FBAE40"/>
          </p15:clr>
        </p15:guide>
        <p15:guide id="6" pos="2989" userDrawn="1">
          <p15:clr>
            <a:srgbClr val="FBAE40"/>
          </p15:clr>
        </p15:guide>
        <p15:guide id="10" orient="horz" pos="656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Cover">
    <p:bg>
      <p:bgPr>
        <a:blipFill dpi="0"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ctrTitle" hasCustomPrompt="1"/>
          </p:nvPr>
        </p:nvSpPr>
        <p:spPr>
          <a:xfrm>
            <a:off x="4860032" y="1288841"/>
            <a:ext cx="4032449" cy="1683533"/>
          </a:xfrm>
        </p:spPr>
        <p:txBody>
          <a:bodyPr anchor="t">
            <a:noAutofit/>
          </a:bodyPr>
          <a:lstStyle>
            <a:lvl1pPr algn="l">
              <a:lnSpc>
                <a:spcPct val="90000"/>
              </a:lnSpc>
              <a:defRPr sz="2900" b="1" cap="all" baseline="0">
                <a:solidFill>
                  <a:srgbClr val="FFFFFF"/>
                </a:solidFill>
                <a:latin typeface="Open Sans"/>
                <a:cs typeface="Open Sans"/>
              </a:defRPr>
            </a:lvl1pPr>
          </a:lstStyle>
          <a:p>
            <a:r>
              <a:rPr lang="en-US" dirty="0"/>
              <a:t>TITLE IN OPEN SANS, BOLD, CAPS,</a:t>
            </a:r>
            <a:br>
              <a:rPr lang="en-US" dirty="0"/>
            </a:br>
            <a:r>
              <a:rPr lang="en-US" dirty="0"/>
              <a:t>SIZE 29,</a:t>
            </a:r>
            <a:br>
              <a:rPr lang="en-US" dirty="0"/>
            </a:br>
            <a:r>
              <a:rPr lang="en-US" dirty="0"/>
              <a:t>left ALIGN</a:t>
            </a:r>
            <a:endParaRPr lang="en-GB" dirty="0"/>
          </a:p>
        </p:txBody>
      </p:sp>
      <p:sp>
        <p:nvSpPr>
          <p:cNvPr id="14" name="Text Placeholder 4">
            <a:extLst>
              <a:ext uri="{FF2B5EF4-FFF2-40B4-BE49-F238E27FC236}">
                <a16:creationId xmlns:a16="http://schemas.microsoft.com/office/drawing/2014/main" id="{03CA90A6-A426-EA4C-9C16-C8BD80098F5D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860032" y="4515966"/>
            <a:ext cx="1751689" cy="288032"/>
          </a:xfrm>
        </p:spPr>
        <p:txBody>
          <a:bodyPr>
            <a:normAutofit/>
          </a:bodyPr>
          <a:lstStyle>
            <a:lvl1pPr marL="0" indent="0" algn="l">
              <a:buNone/>
              <a:defRPr sz="1050">
                <a:solidFill>
                  <a:srgbClr val="FFFFFF"/>
                </a:solidFill>
                <a:latin typeface="Open Sans"/>
                <a:cs typeface="Open Sans"/>
              </a:defRPr>
            </a:lvl1pPr>
          </a:lstStyle>
          <a:p>
            <a:pPr lvl="0"/>
            <a:r>
              <a:rPr lang="en-US" dirty="0"/>
              <a:t>Date</a:t>
            </a:r>
          </a:p>
        </p:txBody>
      </p:sp>
      <p:sp>
        <p:nvSpPr>
          <p:cNvPr id="15" name="Text Placeholder 4">
            <a:extLst>
              <a:ext uri="{FF2B5EF4-FFF2-40B4-BE49-F238E27FC236}">
                <a16:creationId xmlns:a16="http://schemas.microsoft.com/office/drawing/2014/main" id="{7CE97A19-E0D7-CD47-9414-E73C0F164E6A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860033" y="3459891"/>
            <a:ext cx="4032448" cy="478800"/>
          </a:xfrm>
        </p:spPr>
        <p:txBody>
          <a:bodyPr>
            <a:normAutofit/>
          </a:bodyPr>
          <a:lstStyle>
            <a:lvl1pPr marL="0" indent="0" algn="l">
              <a:buNone/>
              <a:defRPr sz="1400" b="0" baseline="0">
                <a:solidFill>
                  <a:srgbClr val="FFFFFF"/>
                </a:solidFill>
                <a:latin typeface="Open Sans"/>
                <a:cs typeface="Open Sans"/>
              </a:defRPr>
            </a:lvl1pPr>
          </a:lstStyle>
          <a:p>
            <a:pPr lvl="0"/>
            <a:r>
              <a:rPr lang="en-US" dirty="0"/>
              <a:t>Designation, Department</a:t>
            </a:r>
          </a:p>
        </p:txBody>
      </p:sp>
      <p:sp>
        <p:nvSpPr>
          <p:cNvPr id="22" name="Text Placeholder 2">
            <a:extLst>
              <a:ext uri="{FF2B5EF4-FFF2-40B4-BE49-F238E27FC236}">
                <a16:creationId xmlns:a16="http://schemas.microsoft.com/office/drawing/2014/main" id="{385EE222-D0FA-3B43-9135-02B23C74073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860033" y="3219822"/>
            <a:ext cx="4032448" cy="288701"/>
          </a:xfrm>
        </p:spPr>
        <p:txBody>
          <a:bodyPr>
            <a:normAutofit/>
          </a:bodyPr>
          <a:lstStyle>
            <a:lvl1pPr marL="0" indent="0" algn="l">
              <a:buNone/>
              <a:defRPr sz="1600" b="1">
                <a:solidFill>
                  <a:srgbClr val="FFFFFF"/>
                </a:solidFill>
                <a:latin typeface="Open Sans"/>
                <a:cs typeface="Open Sans"/>
              </a:defRPr>
            </a:lvl1pPr>
          </a:lstStyle>
          <a:p>
            <a:pPr lvl="0"/>
            <a:r>
              <a:rPr lang="en-US" dirty="0"/>
              <a:t>Name of Presenter</a:t>
            </a:r>
          </a:p>
        </p:txBody>
      </p:sp>
      <p:sp>
        <p:nvSpPr>
          <p:cNvPr id="23" name="Text Placeholder 4">
            <a:extLst>
              <a:ext uri="{FF2B5EF4-FFF2-40B4-BE49-F238E27FC236}">
                <a16:creationId xmlns:a16="http://schemas.microsoft.com/office/drawing/2014/main" id="{7CB518A3-39CE-3A43-91A3-E855A204ED7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860033" y="3952693"/>
            <a:ext cx="4032448" cy="561947"/>
          </a:xfrm>
        </p:spPr>
        <p:txBody>
          <a:bodyPr>
            <a:normAutofit/>
          </a:bodyPr>
          <a:lstStyle>
            <a:lvl1pPr marL="0" indent="0" algn="l">
              <a:buNone/>
              <a:defRPr sz="1400" b="0">
                <a:solidFill>
                  <a:srgbClr val="FFFFFF"/>
                </a:solidFill>
                <a:latin typeface="Open Sans"/>
                <a:cs typeface="Open Sans"/>
              </a:defRPr>
            </a:lvl1pPr>
          </a:lstStyle>
          <a:p>
            <a:pPr lvl="0"/>
            <a:r>
              <a:rPr lang="en-US" dirty="0"/>
              <a:t>RI / Entity / Programme</a:t>
            </a:r>
          </a:p>
        </p:txBody>
      </p:sp>
    </p:spTree>
    <p:extLst>
      <p:ext uri="{BB962C8B-B14F-4D97-AF65-F5344CB8AC3E}">
        <p14:creationId xmlns:p14="http://schemas.microsoft.com/office/powerpoint/2010/main" val="13655517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extLst>
    <p:ext uri="{DCECCB84-F9BA-43D5-87BE-67443E8EF086}">
      <p15:sldGuideLst xmlns:p15="http://schemas.microsoft.com/office/powerpoint/2012/main">
        <p15:guide id="1" orient="horz" pos="276" userDrawn="1">
          <p15:clr>
            <a:srgbClr val="FBAE40"/>
          </p15:clr>
        </p15:guide>
        <p15:guide id="4" orient="horz" pos="3038">
          <p15:clr>
            <a:srgbClr val="FBAE40"/>
          </p15:clr>
        </p15:guide>
        <p15:guide id="5" pos="5534">
          <p15:clr>
            <a:srgbClr val="FBAE40"/>
          </p15:clr>
        </p15:guide>
        <p15:guide id="6" pos="2988" userDrawn="1">
          <p15:clr>
            <a:srgbClr val="FBAE40"/>
          </p15:clr>
        </p15:guide>
        <p15:guide id="10" orient="horz" pos="660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ntent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1403350" y="1178913"/>
            <a:ext cx="5029200" cy="274320"/>
          </a:xfrm>
        </p:spPr>
        <p:txBody>
          <a:bodyPr anchor="ctr">
            <a:normAutofit/>
          </a:bodyPr>
          <a:lstStyle>
            <a:lvl1pPr marL="0" indent="0">
              <a:buNone/>
              <a:defRPr sz="1600" b="1" baseline="0">
                <a:solidFill>
                  <a:srgbClr val="003087"/>
                </a:solidFill>
              </a:defRPr>
            </a:lvl1pPr>
          </a:lstStyle>
          <a:p>
            <a:pPr lvl="0"/>
            <a:r>
              <a:rPr lang="en-US" dirty="0"/>
              <a:t>Section One Header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4" hasCustomPrompt="1"/>
          </p:nvPr>
        </p:nvSpPr>
        <p:spPr>
          <a:xfrm>
            <a:off x="1403350" y="1674491"/>
            <a:ext cx="5029200" cy="274320"/>
          </a:xfrm>
        </p:spPr>
        <p:txBody>
          <a:bodyPr anchor="ctr">
            <a:normAutofit/>
          </a:bodyPr>
          <a:lstStyle>
            <a:lvl1pPr marL="0" indent="0">
              <a:buNone/>
              <a:defRPr sz="1600" b="1" baseline="0">
                <a:solidFill>
                  <a:srgbClr val="003087"/>
                </a:solidFill>
              </a:defRPr>
            </a:lvl1pPr>
          </a:lstStyle>
          <a:p>
            <a:pPr lvl="0"/>
            <a:r>
              <a:rPr lang="en-US" dirty="0"/>
              <a:t>Section Two Header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5" hasCustomPrompt="1"/>
          </p:nvPr>
        </p:nvSpPr>
        <p:spPr>
          <a:xfrm>
            <a:off x="1403350" y="2181686"/>
            <a:ext cx="5029200" cy="274320"/>
          </a:xfrm>
        </p:spPr>
        <p:txBody>
          <a:bodyPr anchor="ctr">
            <a:normAutofit/>
          </a:bodyPr>
          <a:lstStyle>
            <a:lvl1pPr marL="0" indent="0">
              <a:buNone/>
              <a:defRPr sz="1600" b="1" baseline="0">
                <a:solidFill>
                  <a:srgbClr val="003087"/>
                </a:solidFill>
              </a:defRPr>
            </a:lvl1pPr>
          </a:lstStyle>
          <a:p>
            <a:pPr lvl="0"/>
            <a:r>
              <a:rPr lang="en-US" dirty="0"/>
              <a:t>Section Three Header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6" hasCustomPrompt="1"/>
          </p:nvPr>
        </p:nvSpPr>
        <p:spPr>
          <a:xfrm>
            <a:off x="1403350" y="2681555"/>
            <a:ext cx="5029200" cy="274320"/>
          </a:xfrm>
        </p:spPr>
        <p:txBody>
          <a:bodyPr anchor="ctr">
            <a:noAutofit/>
          </a:bodyPr>
          <a:lstStyle>
            <a:lvl1pPr marL="0" indent="0">
              <a:buNone/>
              <a:defRPr sz="1600" b="1" baseline="0">
                <a:solidFill>
                  <a:srgbClr val="003087"/>
                </a:solidFill>
              </a:defRPr>
            </a:lvl1pPr>
          </a:lstStyle>
          <a:p>
            <a:pPr lvl="0"/>
            <a:r>
              <a:rPr lang="en-US" dirty="0"/>
              <a:t>Section Four Header</a:t>
            </a:r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7" hasCustomPrompt="1"/>
          </p:nvPr>
        </p:nvSpPr>
        <p:spPr>
          <a:xfrm>
            <a:off x="6732588" y="1178912"/>
            <a:ext cx="1079772" cy="274320"/>
          </a:xfrm>
        </p:spPr>
        <p:txBody>
          <a:bodyPr anchor="ctr">
            <a:noAutofit/>
          </a:bodyPr>
          <a:lstStyle>
            <a:lvl1pPr marL="0" indent="0">
              <a:buNone/>
              <a:defRPr sz="1600" b="1">
                <a:solidFill>
                  <a:srgbClr val="003087"/>
                </a:solidFill>
              </a:defRPr>
            </a:lvl1pPr>
          </a:lstStyle>
          <a:p>
            <a:pPr lvl="0"/>
            <a:r>
              <a:rPr lang="en-US" dirty="0"/>
              <a:t>Page</a:t>
            </a:r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18" hasCustomPrompt="1"/>
          </p:nvPr>
        </p:nvSpPr>
        <p:spPr>
          <a:xfrm>
            <a:off x="6732588" y="1674491"/>
            <a:ext cx="1079772" cy="274320"/>
          </a:xfrm>
        </p:spPr>
        <p:txBody>
          <a:bodyPr anchor="ctr">
            <a:noAutofit/>
          </a:bodyPr>
          <a:lstStyle>
            <a:lvl1pPr marL="0" indent="0">
              <a:buNone/>
              <a:defRPr sz="1600" b="1">
                <a:solidFill>
                  <a:srgbClr val="003087"/>
                </a:solidFill>
              </a:defRPr>
            </a:lvl1pPr>
          </a:lstStyle>
          <a:p>
            <a:pPr lvl="0"/>
            <a:r>
              <a:rPr lang="en-US" dirty="0"/>
              <a:t>Page</a:t>
            </a:r>
          </a:p>
        </p:txBody>
      </p:sp>
      <p:sp>
        <p:nvSpPr>
          <p:cNvPr id="20" name="Text Placeholder 19"/>
          <p:cNvSpPr>
            <a:spLocks noGrp="1"/>
          </p:cNvSpPr>
          <p:nvPr>
            <p:ph type="body" sz="quarter" idx="19" hasCustomPrompt="1"/>
          </p:nvPr>
        </p:nvSpPr>
        <p:spPr>
          <a:xfrm>
            <a:off x="6732588" y="2181686"/>
            <a:ext cx="1079772" cy="274320"/>
          </a:xfrm>
        </p:spPr>
        <p:txBody>
          <a:bodyPr anchor="ctr">
            <a:noAutofit/>
          </a:bodyPr>
          <a:lstStyle>
            <a:lvl1pPr marL="0" indent="0">
              <a:buNone/>
              <a:defRPr sz="1600" b="1" i="0">
                <a:solidFill>
                  <a:srgbClr val="003087"/>
                </a:solidFill>
              </a:defRPr>
            </a:lvl1pPr>
          </a:lstStyle>
          <a:p>
            <a:pPr lvl="0"/>
            <a:r>
              <a:rPr lang="en-US" dirty="0"/>
              <a:t>Page</a:t>
            </a:r>
          </a:p>
        </p:txBody>
      </p:sp>
      <p:sp>
        <p:nvSpPr>
          <p:cNvPr id="22" name="Text Placeholder 21"/>
          <p:cNvSpPr>
            <a:spLocks noGrp="1"/>
          </p:cNvSpPr>
          <p:nvPr>
            <p:ph type="body" sz="quarter" idx="20" hasCustomPrompt="1"/>
          </p:nvPr>
        </p:nvSpPr>
        <p:spPr>
          <a:xfrm>
            <a:off x="6732588" y="2681555"/>
            <a:ext cx="1079772" cy="274320"/>
          </a:xfrm>
        </p:spPr>
        <p:txBody>
          <a:bodyPr anchor="ctr">
            <a:noAutofit/>
          </a:bodyPr>
          <a:lstStyle>
            <a:lvl1pPr marL="0" indent="0">
              <a:buNone/>
              <a:defRPr sz="1600" b="1">
                <a:solidFill>
                  <a:srgbClr val="003087"/>
                </a:solidFill>
              </a:defRPr>
            </a:lvl1pPr>
          </a:lstStyle>
          <a:p>
            <a:pPr lvl="0"/>
            <a:r>
              <a:rPr lang="en-US" dirty="0"/>
              <a:t>Page</a:t>
            </a:r>
          </a:p>
        </p:txBody>
      </p:sp>
      <p:sp>
        <p:nvSpPr>
          <p:cNvPr id="27" name="Text Placeholder 26"/>
          <p:cNvSpPr>
            <a:spLocks noGrp="1"/>
          </p:cNvSpPr>
          <p:nvPr>
            <p:ph type="body" sz="quarter" idx="21" hasCustomPrompt="1"/>
          </p:nvPr>
        </p:nvSpPr>
        <p:spPr>
          <a:xfrm>
            <a:off x="1403350" y="3161526"/>
            <a:ext cx="5029200" cy="274320"/>
          </a:xfrm>
        </p:spPr>
        <p:txBody>
          <a:bodyPr anchor="ctr">
            <a:noAutofit/>
          </a:bodyPr>
          <a:lstStyle>
            <a:lvl1pPr marL="0" indent="0">
              <a:buNone/>
              <a:defRPr sz="1600" b="1" baseline="0">
                <a:solidFill>
                  <a:srgbClr val="003087"/>
                </a:solidFill>
              </a:defRPr>
            </a:lvl1pPr>
          </a:lstStyle>
          <a:p>
            <a:pPr lvl="0"/>
            <a:r>
              <a:rPr lang="en-US" dirty="0"/>
              <a:t>Section Five Header</a:t>
            </a:r>
          </a:p>
        </p:txBody>
      </p:sp>
      <p:sp>
        <p:nvSpPr>
          <p:cNvPr id="29" name="Text Placeholder 28"/>
          <p:cNvSpPr>
            <a:spLocks noGrp="1"/>
          </p:cNvSpPr>
          <p:nvPr>
            <p:ph type="body" sz="quarter" idx="22" hasCustomPrompt="1"/>
          </p:nvPr>
        </p:nvSpPr>
        <p:spPr>
          <a:xfrm>
            <a:off x="6732588" y="3158084"/>
            <a:ext cx="1079772" cy="274320"/>
          </a:xfrm>
        </p:spPr>
        <p:txBody>
          <a:bodyPr anchor="ctr">
            <a:noAutofit/>
          </a:bodyPr>
          <a:lstStyle>
            <a:lvl1pPr marL="0" indent="0">
              <a:buNone/>
              <a:defRPr sz="1600" b="1">
                <a:solidFill>
                  <a:srgbClr val="003087"/>
                </a:solidFill>
              </a:defRPr>
            </a:lvl1pPr>
          </a:lstStyle>
          <a:p>
            <a:pPr lvl="0"/>
            <a:r>
              <a:rPr lang="en-US" dirty="0"/>
              <a:t>Page</a:t>
            </a:r>
          </a:p>
        </p:txBody>
      </p:sp>
      <p:sp>
        <p:nvSpPr>
          <p:cNvPr id="23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899592" y="336411"/>
            <a:ext cx="7920880" cy="46912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>
              <a:defRPr>
                <a:solidFill>
                  <a:srgbClr val="003087"/>
                </a:solidFill>
              </a:defRPr>
            </a:lvl1pPr>
          </a:lstStyle>
          <a:p>
            <a:r>
              <a:rPr lang="en-US" dirty="0"/>
              <a:t>Content in Open Sans, bold, size 20, left align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5086095"/>
      </p:ext>
    </p:extLst>
  </p:cSld>
  <p:clrMapOvr>
    <a:masterClrMapping/>
  </p:clrMapOvr>
  <p:transition spd="slow">
    <p:push dir="u"/>
  </p:transition>
  <p:extLst>
    <p:ext uri="{DCECCB84-F9BA-43D5-87BE-67443E8EF086}">
      <p15:sldGuideLst xmlns:p15="http://schemas.microsoft.com/office/powerpoint/2012/main">
        <p15:guide id="2" pos="386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899592" y="339502"/>
            <a:ext cx="7920880" cy="72008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>
              <a:defRPr baseline="0">
                <a:solidFill>
                  <a:srgbClr val="003087"/>
                </a:solidFill>
              </a:defRPr>
            </a:lvl1pPr>
          </a:lstStyle>
          <a:p>
            <a:r>
              <a:rPr lang="en-US" dirty="0"/>
              <a:t>Title in Open Sans, bold, size 20, left align</a:t>
            </a:r>
            <a:endParaRPr lang="en-GB" dirty="0"/>
          </a:p>
        </p:txBody>
      </p:sp>
      <p:sp>
        <p:nvSpPr>
          <p:cNvPr id="6" name="Text Placeholder 2"/>
          <p:cNvSpPr>
            <a:spLocks noGrp="1"/>
          </p:cNvSpPr>
          <p:nvPr>
            <p:ph idx="1" hasCustomPrompt="1"/>
          </p:nvPr>
        </p:nvSpPr>
        <p:spPr>
          <a:xfrm>
            <a:off x="899592" y="1131590"/>
            <a:ext cx="7920880" cy="32403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dirty="0"/>
              <a:t>Click to input content (min. text size 16)</a:t>
            </a:r>
          </a:p>
        </p:txBody>
      </p:sp>
    </p:spTree>
  </p:cSld>
  <p:clrMapOvr>
    <a:masterClrMapping/>
  </p:clrMapOvr>
  <p:transition spd="slow">
    <p:push dir="u"/>
  </p:transition>
  <p:extLst>
    <p:ext uri="{DCECCB84-F9BA-43D5-87BE-67443E8EF086}">
      <p15:sldGuideLst xmlns:p15="http://schemas.microsoft.com/office/powerpoint/2012/main">
        <p15:guide id="2" pos="392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EBD31065-48EE-3E44-8580-C08AEC29A78A}"/>
              </a:ext>
            </a:extLst>
          </p:cNvPr>
          <p:cNvSpPr/>
          <p:nvPr userDrawn="1"/>
        </p:nvSpPr>
        <p:spPr>
          <a:xfrm>
            <a:off x="0" y="0"/>
            <a:ext cx="827584" cy="5143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323528" y="339502"/>
            <a:ext cx="8496944" cy="72008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>
              <a:defRPr>
                <a:solidFill>
                  <a:srgbClr val="003087"/>
                </a:solidFill>
              </a:defRPr>
            </a:lvl1pPr>
          </a:lstStyle>
          <a:p>
            <a:r>
              <a:rPr lang="en-US" dirty="0"/>
              <a:t>Title in Open Sans, bold, size 20, left align</a:t>
            </a:r>
            <a:endParaRPr lang="en-GB" dirty="0"/>
          </a:p>
        </p:txBody>
      </p:sp>
      <p:sp>
        <p:nvSpPr>
          <p:cNvPr id="6" name="Text Placeholder 2"/>
          <p:cNvSpPr>
            <a:spLocks noGrp="1"/>
          </p:cNvSpPr>
          <p:nvPr>
            <p:ph idx="1" hasCustomPrompt="1"/>
          </p:nvPr>
        </p:nvSpPr>
        <p:spPr>
          <a:xfrm>
            <a:off x="323528" y="1131590"/>
            <a:ext cx="8496944" cy="32403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dirty="0"/>
              <a:t>Click to input content (min. text size 16)</a:t>
            </a:r>
          </a:p>
        </p:txBody>
      </p:sp>
    </p:spTree>
    <p:extLst>
      <p:ext uri="{BB962C8B-B14F-4D97-AF65-F5344CB8AC3E}">
        <p14:creationId xmlns:p14="http://schemas.microsoft.com/office/powerpoint/2010/main" val="2615135321"/>
      </p:ext>
    </p:extLst>
  </p:cSld>
  <p:clrMapOvr>
    <a:masterClrMapping/>
  </p:clrMapOvr>
  <p:transition spd="slow">
    <p:push dir="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_Section Divider">
    <p:bg>
      <p:bgPr>
        <a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 hasCustomPrompt="1"/>
          </p:nvPr>
        </p:nvSpPr>
        <p:spPr>
          <a:xfrm>
            <a:off x="611560" y="1275606"/>
            <a:ext cx="5492700" cy="954107"/>
          </a:xfrm>
        </p:spPr>
        <p:txBody>
          <a:bodyPr wrap="square" anchor="t">
            <a:spAutoFit/>
          </a:bodyPr>
          <a:lstStyle>
            <a:lvl1pPr algn="l">
              <a:defRPr sz="2800" baseline="0">
                <a:solidFill>
                  <a:srgbClr val="003087"/>
                </a:solidFill>
                <a:latin typeface="Open Sans"/>
                <a:cs typeface="Open Sans"/>
              </a:defRPr>
            </a:lvl1pPr>
          </a:lstStyle>
          <a:p>
            <a:r>
              <a:rPr lang="en-US" dirty="0"/>
              <a:t>Section header in Open Sans, bold, size 28, left align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52563817"/>
      </p:ext>
    </p:extLst>
  </p:cSld>
  <p:clrMapOvr>
    <a:masterClrMapping/>
  </p:clrMapOvr>
  <p:transition spd="slow">
    <p:push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ontact 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1044375" y="1530724"/>
            <a:ext cx="4114800" cy="205740"/>
          </a:xfrm>
        </p:spPr>
        <p:txBody>
          <a:bodyPr anchor="ctr"/>
          <a:lstStyle>
            <a:lvl1pPr marL="0" indent="0">
              <a:buNone/>
              <a:defRPr sz="1500" baseline="0"/>
            </a:lvl1pPr>
          </a:lstStyle>
          <a:p>
            <a:pPr lvl="0"/>
            <a:r>
              <a:rPr lang="en-US" dirty="0"/>
              <a:t>Research Institute</a:t>
            </a:r>
          </a:p>
        </p:txBody>
      </p:sp>
      <p:sp>
        <p:nvSpPr>
          <p:cNvPr id="7" name="Text Placeholder 10"/>
          <p:cNvSpPr>
            <a:spLocks noGrp="1"/>
          </p:cNvSpPr>
          <p:nvPr>
            <p:ph type="body" sz="quarter" idx="14" hasCustomPrompt="1"/>
          </p:nvPr>
        </p:nvSpPr>
        <p:spPr>
          <a:xfrm>
            <a:off x="1044375" y="1293100"/>
            <a:ext cx="4114800" cy="205740"/>
          </a:xfrm>
        </p:spPr>
        <p:txBody>
          <a:bodyPr anchor="ctr">
            <a:noAutofit/>
          </a:bodyPr>
          <a:lstStyle>
            <a:lvl1pPr marL="0" indent="0">
              <a:buNone/>
              <a:defRPr sz="1500"/>
            </a:lvl1pPr>
          </a:lstStyle>
          <a:p>
            <a:pPr lvl="0"/>
            <a:r>
              <a:rPr lang="en-US" dirty="0"/>
              <a:t>Designation</a:t>
            </a:r>
          </a:p>
        </p:txBody>
      </p:sp>
      <p:sp>
        <p:nvSpPr>
          <p:cNvPr id="8" name="Text Placeholder 12"/>
          <p:cNvSpPr>
            <a:spLocks noGrp="1"/>
          </p:cNvSpPr>
          <p:nvPr>
            <p:ph type="body" sz="quarter" idx="15" hasCustomPrompt="1"/>
          </p:nvPr>
        </p:nvSpPr>
        <p:spPr>
          <a:xfrm>
            <a:off x="1044375" y="1768348"/>
            <a:ext cx="4114800" cy="205740"/>
          </a:xfrm>
        </p:spPr>
        <p:txBody>
          <a:bodyPr anchor="ctr">
            <a:noAutofit/>
          </a:bodyPr>
          <a:lstStyle>
            <a:lvl1pPr marL="0" indent="0">
              <a:buNone/>
              <a:defRPr sz="1500"/>
            </a:lvl1pPr>
          </a:lstStyle>
          <a:p>
            <a:pPr lvl="0"/>
            <a:r>
              <a:rPr lang="en-US" dirty="0"/>
              <a:t>Tel:</a:t>
            </a:r>
          </a:p>
        </p:txBody>
      </p:sp>
      <p:sp>
        <p:nvSpPr>
          <p:cNvPr id="9" name="Text Placeholder 14"/>
          <p:cNvSpPr>
            <a:spLocks noGrp="1"/>
          </p:cNvSpPr>
          <p:nvPr>
            <p:ph type="body" sz="quarter" idx="16" hasCustomPrompt="1"/>
          </p:nvPr>
        </p:nvSpPr>
        <p:spPr>
          <a:xfrm>
            <a:off x="1044375" y="2005970"/>
            <a:ext cx="4114800" cy="205740"/>
          </a:xfrm>
        </p:spPr>
        <p:txBody>
          <a:bodyPr anchor="ctr">
            <a:noAutofit/>
          </a:bodyPr>
          <a:lstStyle>
            <a:lvl1pPr marL="0" indent="0">
              <a:buNone/>
              <a:defRPr sz="1500"/>
            </a:lvl1pPr>
          </a:lstStyle>
          <a:p>
            <a:pPr lvl="0"/>
            <a:r>
              <a:rPr lang="en-US" dirty="0"/>
              <a:t>Email:</a:t>
            </a:r>
          </a:p>
        </p:txBody>
      </p:sp>
      <p:sp>
        <p:nvSpPr>
          <p:cNvPr id="10" name="Text Placeholder 10"/>
          <p:cNvSpPr>
            <a:spLocks noGrp="1"/>
          </p:cNvSpPr>
          <p:nvPr>
            <p:ph type="body" sz="quarter" idx="25" hasCustomPrompt="1"/>
          </p:nvPr>
        </p:nvSpPr>
        <p:spPr>
          <a:xfrm>
            <a:off x="1044375" y="1055476"/>
            <a:ext cx="4114800" cy="205740"/>
          </a:xfrm>
        </p:spPr>
        <p:txBody>
          <a:bodyPr anchor="ctr">
            <a:noAutofit/>
          </a:bodyPr>
          <a:lstStyle>
            <a:lvl1pPr marL="0" indent="0">
              <a:buNone/>
              <a:defRPr sz="1500" b="1" baseline="0"/>
            </a:lvl1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11" name="Text Placeholder 8"/>
          <p:cNvSpPr>
            <a:spLocks noGrp="1"/>
          </p:cNvSpPr>
          <p:nvPr>
            <p:ph type="body" sz="quarter" idx="26" hasCustomPrompt="1"/>
          </p:nvPr>
        </p:nvSpPr>
        <p:spPr>
          <a:xfrm>
            <a:off x="1043608" y="3191005"/>
            <a:ext cx="4114800" cy="205740"/>
          </a:xfrm>
        </p:spPr>
        <p:txBody>
          <a:bodyPr anchor="ctr"/>
          <a:lstStyle>
            <a:lvl1pPr marL="0" indent="0">
              <a:buNone/>
              <a:defRPr sz="1500" baseline="0"/>
            </a:lvl1pPr>
          </a:lstStyle>
          <a:p>
            <a:pPr lvl="0"/>
            <a:r>
              <a:rPr lang="en-US" dirty="0"/>
              <a:t>Research Institute</a:t>
            </a:r>
          </a:p>
        </p:txBody>
      </p:sp>
      <p:sp>
        <p:nvSpPr>
          <p:cNvPr id="12" name="Text Placeholder 10"/>
          <p:cNvSpPr>
            <a:spLocks noGrp="1"/>
          </p:cNvSpPr>
          <p:nvPr>
            <p:ph type="body" sz="quarter" idx="27" hasCustomPrompt="1"/>
          </p:nvPr>
        </p:nvSpPr>
        <p:spPr>
          <a:xfrm>
            <a:off x="1043608" y="2953386"/>
            <a:ext cx="4114800" cy="205740"/>
          </a:xfrm>
        </p:spPr>
        <p:txBody>
          <a:bodyPr anchor="ctr">
            <a:noAutofit/>
          </a:bodyPr>
          <a:lstStyle>
            <a:lvl1pPr marL="0" indent="0">
              <a:buNone/>
              <a:defRPr sz="1500"/>
            </a:lvl1pPr>
          </a:lstStyle>
          <a:p>
            <a:pPr lvl="0"/>
            <a:r>
              <a:rPr lang="en-US" dirty="0"/>
              <a:t>Designation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28" hasCustomPrompt="1"/>
          </p:nvPr>
        </p:nvSpPr>
        <p:spPr>
          <a:xfrm>
            <a:off x="1043608" y="3428624"/>
            <a:ext cx="4114800" cy="205740"/>
          </a:xfrm>
        </p:spPr>
        <p:txBody>
          <a:bodyPr anchor="ctr">
            <a:noAutofit/>
          </a:bodyPr>
          <a:lstStyle>
            <a:lvl1pPr marL="0" indent="0">
              <a:buNone/>
              <a:defRPr sz="1500"/>
            </a:lvl1pPr>
          </a:lstStyle>
          <a:p>
            <a:pPr lvl="0"/>
            <a:r>
              <a:rPr lang="en-US" dirty="0"/>
              <a:t>Tel:</a:t>
            </a:r>
          </a:p>
        </p:txBody>
      </p:sp>
      <p:sp>
        <p:nvSpPr>
          <p:cNvPr id="14" name="Text Placeholder 14"/>
          <p:cNvSpPr>
            <a:spLocks noGrp="1"/>
          </p:cNvSpPr>
          <p:nvPr>
            <p:ph type="body" sz="quarter" idx="29" hasCustomPrompt="1"/>
          </p:nvPr>
        </p:nvSpPr>
        <p:spPr>
          <a:xfrm>
            <a:off x="1043608" y="3666243"/>
            <a:ext cx="4114800" cy="205740"/>
          </a:xfrm>
        </p:spPr>
        <p:txBody>
          <a:bodyPr anchor="ctr">
            <a:noAutofit/>
          </a:bodyPr>
          <a:lstStyle>
            <a:lvl1pPr marL="0" indent="0">
              <a:buNone/>
              <a:defRPr sz="1500"/>
            </a:lvl1pPr>
          </a:lstStyle>
          <a:p>
            <a:pPr lvl="0"/>
            <a:r>
              <a:rPr lang="en-US" dirty="0"/>
              <a:t>Email:</a:t>
            </a:r>
          </a:p>
        </p:txBody>
      </p:sp>
      <p:sp>
        <p:nvSpPr>
          <p:cNvPr id="15" name="Text Placeholder 10"/>
          <p:cNvSpPr>
            <a:spLocks noGrp="1"/>
          </p:cNvSpPr>
          <p:nvPr>
            <p:ph type="body" sz="quarter" idx="30" hasCustomPrompt="1"/>
          </p:nvPr>
        </p:nvSpPr>
        <p:spPr>
          <a:xfrm>
            <a:off x="1043608" y="2715767"/>
            <a:ext cx="4114800" cy="205740"/>
          </a:xfrm>
        </p:spPr>
        <p:txBody>
          <a:bodyPr anchor="ctr">
            <a:noAutofit/>
          </a:bodyPr>
          <a:lstStyle>
            <a:lvl1pPr marL="0" indent="0">
              <a:buNone/>
              <a:defRPr sz="1500" b="1" baseline="0"/>
            </a:lvl1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16" name="Text Placeholder 39"/>
          <p:cNvSpPr>
            <a:spLocks noGrp="1"/>
          </p:cNvSpPr>
          <p:nvPr>
            <p:ph type="body" sz="quarter" idx="31" hasCustomPrompt="1"/>
          </p:nvPr>
        </p:nvSpPr>
        <p:spPr>
          <a:xfrm>
            <a:off x="5292080" y="1055494"/>
            <a:ext cx="2743200" cy="115621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500" baseline="0"/>
            </a:lvl1pPr>
          </a:lstStyle>
          <a:p>
            <a:pPr lvl="0"/>
            <a:r>
              <a:rPr lang="en-US" dirty="0"/>
              <a:t>Insert Research Institute logo here </a:t>
            </a:r>
          </a:p>
        </p:txBody>
      </p:sp>
      <p:sp>
        <p:nvSpPr>
          <p:cNvPr id="17" name="Text Placeholder 39"/>
          <p:cNvSpPr>
            <a:spLocks noGrp="1"/>
          </p:cNvSpPr>
          <p:nvPr>
            <p:ph type="body" sz="quarter" idx="32" hasCustomPrompt="1"/>
          </p:nvPr>
        </p:nvSpPr>
        <p:spPr>
          <a:xfrm>
            <a:off x="5292080" y="2715766"/>
            <a:ext cx="2743200" cy="1156217"/>
          </a:xfrm>
        </p:spPr>
        <p:txBody>
          <a:bodyPr anchor="ctr">
            <a:normAutofit/>
          </a:bodyPr>
          <a:lstStyle>
            <a:lvl1pPr marL="0" indent="0" algn="ctr">
              <a:buNone/>
              <a:defRPr sz="1500" baseline="0"/>
            </a:lvl1pPr>
          </a:lstStyle>
          <a:p>
            <a:pPr lvl="0"/>
            <a:r>
              <a:rPr lang="en-US" dirty="0"/>
              <a:t>Insert Research Institute logo here </a:t>
            </a:r>
          </a:p>
        </p:txBody>
      </p:sp>
      <p:sp>
        <p:nvSpPr>
          <p:cNvPr id="18" name="Rectangle 17"/>
          <p:cNvSpPr/>
          <p:nvPr userDrawn="1"/>
        </p:nvSpPr>
        <p:spPr>
          <a:xfrm>
            <a:off x="971600" y="333465"/>
            <a:ext cx="1888326" cy="4770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/>
            <a:r>
              <a:rPr lang="en-US" sz="2500" b="1" kern="1200" baseline="0" dirty="0">
                <a:solidFill>
                  <a:srgbClr val="003087"/>
                </a:solidFill>
                <a:latin typeface="Open Sans"/>
                <a:ea typeface="+mj-ea"/>
                <a:cs typeface="Open Sans"/>
              </a:rPr>
              <a:t>Contact us</a:t>
            </a:r>
          </a:p>
        </p:txBody>
      </p:sp>
    </p:spTree>
    <p:extLst>
      <p:ext uri="{BB962C8B-B14F-4D97-AF65-F5344CB8AC3E}">
        <p14:creationId xmlns:p14="http://schemas.microsoft.com/office/powerpoint/2010/main" val="2742942740"/>
      </p:ext>
    </p:extLst>
  </p:cSld>
  <p:clrMapOvr>
    <a:masterClrMapping/>
  </p:clrMapOvr>
  <p:transition spd="slow">
    <p:push dir="u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99592" y="339502"/>
            <a:ext cx="7920880" cy="72008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Title in Open Sans, bold, size 20, left align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99592" y="1131590"/>
            <a:ext cx="7920880" cy="32403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dirty="0"/>
              <a:t>Click to input content (min. text size 16)</a:t>
            </a:r>
          </a:p>
          <a:p>
            <a:pPr lvl="4"/>
            <a:endParaRPr lang="en-GB" dirty="0"/>
          </a:p>
        </p:txBody>
      </p:sp>
      <p:sp>
        <p:nvSpPr>
          <p:cNvPr id="9" name="Slide Number Placeholder 5"/>
          <p:cNvSpPr txBox="1">
            <a:spLocks/>
          </p:cNvSpPr>
          <p:nvPr userDrawn="1"/>
        </p:nvSpPr>
        <p:spPr>
          <a:xfrm>
            <a:off x="6830888" y="4731990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B78BDA8-D60F-4FDE-A05C-5882F3D646E1}" type="slidenum">
              <a:rPr lang="en-US" sz="700" smtClean="0">
                <a:latin typeface="Arial" panose="020B0604020202020204" pitchFamily="34" charset="0"/>
                <a:cs typeface="Arial" panose="020B0604020202020204" pitchFamily="34" charset="0"/>
              </a:rPr>
              <a:pPr/>
              <a:t>‹#›</a:t>
            </a:fld>
            <a:endParaRPr lang="en-US" sz="7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 descr="AStar_Powerpoint_Image Template05.jpg"/>
          <p:cNvPicPr>
            <a:picLocks noChangeAspect="1"/>
          </p:cNvPicPr>
          <p:nvPr userDrawn="1"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621240" cy="5143500"/>
          </a:xfrm>
          <a:prstGeom prst="rect">
            <a:avLst/>
          </a:prstGeom>
        </p:spPr>
      </p:pic>
      <p:sp>
        <p:nvSpPr>
          <p:cNvPr id="6" name="TextBox 5"/>
          <p:cNvSpPr txBox="1"/>
          <p:nvPr userDrawn="1"/>
        </p:nvSpPr>
        <p:spPr>
          <a:xfrm>
            <a:off x="621240" y="4866501"/>
            <a:ext cx="85272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SG" sz="1000" kern="1200" dirty="0">
                <a:solidFill>
                  <a:schemeClr val="bg1">
                    <a:lumMod val="50000"/>
                  </a:schemeClr>
                </a:solidFill>
                <a:effectLst/>
                <a:latin typeface="+mn-lt"/>
                <a:ea typeface="+mn-ea"/>
                <a:cs typeface="+mn-cs"/>
              </a:rPr>
              <a:t>OFFICIAL</a:t>
            </a:r>
            <a:r>
              <a:rPr lang="en-SG" sz="1000" kern="1200" baseline="0" dirty="0">
                <a:solidFill>
                  <a:schemeClr val="bg1">
                    <a:lumMod val="50000"/>
                  </a:schemeClr>
                </a:solidFill>
                <a:effectLst/>
                <a:latin typeface="+mn-lt"/>
                <a:ea typeface="+mn-ea"/>
                <a:cs typeface="+mn-cs"/>
              </a:rPr>
              <a:t> (CLOSED) / SENSITIVE HIGH (WHEN FILLED)</a:t>
            </a:r>
            <a:endParaRPr lang="en-US" sz="10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78" r:id="rId2"/>
    <p:sldLayoutId id="2147483676" r:id="rId3"/>
    <p:sldLayoutId id="2147483677" r:id="rId4"/>
    <p:sldLayoutId id="2147483669" r:id="rId5"/>
    <p:sldLayoutId id="2147483650" r:id="rId6"/>
    <p:sldLayoutId id="2147483679" r:id="rId7"/>
    <p:sldLayoutId id="2147483672" r:id="rId8"/>
    <p:sldLayoutId id="2147483671" r:id="rId9"/>
    <p:sldLayoutId id="2147483674" r:id="rId10"/>
    <p:sldLayoutId id="2147483675" r:id="rId11"/>
  </p:sldLayoutIdLst>
  <p:transition spd="slow">
    <p:push dir="u"/>
  </p:transition>
  <p:hf hdr="0" ftr="0" dt="0"/>
  <p:txStyles>
    <p:titleStyle>
      <a:lvl1pPr algn="l" defTabSz="914400" rtl="0" eaLnBrk="1" latinLnBrk="0" hangingPunct="1">
        <a:spcBef>
          <a:spcPct val="0"/>
        </a:spcBef>
        <a:buNone/>
        <a:defRPr sz="2000" b="1" kern="1200" baseline="0">
          <a:solidFill>
            <a:srgbClr val="003087"/>
          </a:solidFill>
          <a:latin typeface="Open Sans"/>
          <a:ea typeface="+mj-ea"/>
          <a:cs typeface="Open Sans"/>
        </a:defRPr>
      </a:lvl1pPr>
    </p:titleStyle>
    <p:bodyStyle>
      <a:lvl1pPr marL="0" marR="0" indent="0" algn="l" defTabSz="914400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Tx/>
        <a:buSzTx/>
        <a:buFont typeface="Arial" pitchFamily="34" charset="0"/>
        <a:buNone/>
        <a:tabLst/>
        <a:defRPr sz="1600" kern="1200">
          <a:solidFill>
            <a:schemeClr val="tx1"/>
          </a:solidFill>
          <a:latin typeface="Open Sans"/>
          <a:ea typeface="+mn-ea"/>
          <a:cs typeface="Open Sans"/>
        </a:defRPr>
      </a:lvl1pPr>
      <a:lvl2pPr marL="457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1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685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9144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14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11430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14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4860032" y="1288841"/>
            <a:ext cx="4032449" cy="1683533"/>
          </a:xfrm>
        </p:spPr>
        <p:txBody>
          <a:bodyPr anchor="t">
            <a:noAutofit/>
          </a:bodyPr>
          <a:lstStyle>
            <a:lvl1pPr algn="l">
              <a:lnSpc>
                <a:spcPct val="90000"/>
              </a:lnSpc>
              <a:defRPr sz="2900" b="1" cap="all" baseline="0">
                <a:solidFill>
                  <a:srgbClr val="FFFFFF"/>
                </a:solidFill>
                <a:latin typeface="Open Sans"/>
                <a:cs typeface="Open Sans"/>
              </a:defRPr>
            </a:lvl1pPr>
          </a:lstStyle>
          <a:p>
            <a:r>
              <a:rPr lang="en-SG" sz="3000" dirty="0"/>
              <a:t>HBMS/HHP IAF-PP </a:t>
            </a:r>
            <a:br>
              <a:rPr lang="en-SG" sz="3000" dirty="0"/>
            </a:br>
            <a:r>
              <a:rPr lang="en-SG" sz="3000" dirty="0"/>
              <a:t>Mid Term Review (MTR)</a:t>
            </a:r>
            <a:endParaRPr lang="en-GB" sz="3000" dirty="0">
              <a:solidFill>
                <a:schemeClr val="bg1"/>
              </a:solidFill>
            </a:endParaRPr>
          </a:p>
        </p:txBody>
      </p:sp>
      <p:sp>
        <p:nvSpPr>
          <p:cNvPr id="8" name="Text Placeholder 4">
            <a:extLst>
              <a:ext uri="{FF2B5EF4-FFF2-40B4-BE49-F238E27FC236}">
                <a16:creationId xmlns:a16="http://schemas.microsoft.com/office/drawing/2014/main" id="{03CA90A6-A426-EA4C-9C16-C8BD80098F5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860032" y="4515966"/>
            <a:ext cx="1751689" cy="288032"/>
          </a:xfrm>
        </p:spPr>
        <p:txBody>
          <a:bodyPr>
            <a:normAutofit/>
          </a:bodyPr>
          <a:lstStyle>
            <a:lvl1pPr marL="0" indent="0" algn="l">
              <a:buNone/>
              <a:defRPr sz="1050">
                <a:solidFill>
                  <a:srgbClr val="FFFFFF"/>
                </a:solidFill>
                <a:latin typeface="Open Sans"/>
                <a:cs typeface="Open Sans"/>
              </a:defRPr>
            </a:lvl1pPr>
          </a:lstStyle>
          <a:p>
            <a:pPr lvl="0"/>
            <a:r>
              <a:rPr lang="en-US" dirty="0"/>
              <a:t>Date</a:t>
            </a:r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9ED8A54A-05CE-47FE-9AC3-92C1362149C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fontScale="92500" lnSpcReduction="20000"/>
          </a:bodyPr>
          <a:lstStyle/>
          <a:p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23831402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"/>
          <p:cNvSpPr>
            <a:spLocks noGrp="1"/>
          </p:cNvSpPr>
          <p:nvPr>
            <p:ph type="title"/>
          </p:nvPr>
        </p:nvSpPr>
        <p:spPr>
          <a:xfrm>
            <a:off x="683568" y="51470"/>
            <a:ext cx="7920880" cy="720080"/>
          </a:xfrm>
        </p:spPr>
        <p:txBody>
          <a:bodyPr>
            <a:normAutofit/>
          </a:bodyPr>
          <a:lstStyle/>
          <a:p>
            <a:r>
              <a:rPr lang="en-US" dirty="0" err="1"/>
              <a:t>Programme</a:t>
            </a:r>
            <a:r>
              <a:rPr lang="en-US" dirty="0"/>
              <a:t> Status</a:t>
            </a:r>
            <a:endParaRPr dirty="0"/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F40A60A4-42F3-48D6-B207-4184C363D95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47228935"/>
              </p:ext>
            </p:extLst>
          </p:nvPr>
        </p:nvGraphicFramePr>
        <p:xfrm>
          <a:off x="698687" y="794389"/>
          <a:ext cx="8337810" cy="148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10588">
                  <a:extLst>
                    <a:ext uri="{9D8B030D-6E8A-4147-A177-3AD203B41FA5}">
                      <a16:colId xmlns:a16="http://schemas.microsoft.com/office/drawing/2014/main" val="3086607543"/>
                    </a:ext>
                  </a:extLst>
                </a:gridCol>
                <a:gridCol w="1813202">
                  <a:extLst>
                    <a:ext uri="{9D8B030D-6E8A-4147-A177-3AD203B41FA5}">
                      <a16:colId xmlns:a16="http://schemas.microsoft.com/office/drawing/2014/main" val="3586412023"/>
                    </a:ext>
                  </a:extLst>
                </a:gridCol>
                <a:gridCol w="1882941">
                  <a:extLst>
                    <a:ext uri="{9D8B030D-6E8A-4147-A177-3AD203B41FA5}">
                      <a16:colId xmlns:a16="http://schemas.microsoft.com/office/drawing/2014/main" val="481918026"/>
                    </a:ext>
                  </a:extLst>
                </a:gridCol>
                <a:gridCol w="2131079">
                  <a:extLst>
                    <a:ext uri="{9D8B030D-6E8A-4147-A177-3AD203B41FA5}">
                      <a16:colId xmlns:a16="http://schemas.microsoft.com/office/drawing/2014/main" val="379486464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4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KPI / TI</a:t>
                      </a:r>
                      <a:endParaRPr lang="en-SG" sz="14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Target</a:t>
                      </a:r>
                      <a:endParaRPr lang="en-SG" sz="14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Achieved to date</a:t>
                      </a:r>
                      <a:endParaRPr lang="en-SG" sz="14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Remarks</a:t>
                      </a:r>
                      <a:endParaRPr lang="en-SG" sz="14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7269013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SG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SG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SG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1190347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SG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SG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SG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SG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4374273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SG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SG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SG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SG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69835313"/>
                  </a:ext>
                </a:extLst>
              </a:tr>
            </a:tbl>
          </a:graphicData>
        </a:graphic>
      </p:graphicFrame>
      <p:sp>
        <p:nvSpPr>
          <p:cNvPr id="8" name="Rectangle 7">
            <a:extLst>
              <a:ext uri="{FF2B5EF4-FFF2-40B4-BE49-F238E27FC236}">
                <a16:creationId xmlns:a16="http://schemas.microsoft.com/office/drawing/2014/main" id="{3FE60B1A-8D9F-4C53-85CE-E3921DC3E6AA}"/>
              </a:ext>
            </a:extLst>
          </p:cNvPr>
          <p:cNvSpPr/>
          <p:nvPr/>
        </p:nvSpPr>
        <p:spPr>
          <a:xfrm>
            <a:off x="971600" y="4022577"/>
            <a:ext cx="7280523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1600" b="1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Please include all KPIs &amp; TIs for the Programme and state the progress. </a:t>
            </a:r>
            <a:endParaRPr lang="en-US" altLang="en-US" sz="1600" b="1" i="1" dirty="0">
              <a:solidFill>
                <a:srgbClr val="FF0000"/>
              </a:solidFill>
              <a:sym typeface="Wingdings" panose="05000000000000000000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8833336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"/>
          <p:cNvSpPr>
            <a:spLocks noGrp="1"/>
          </p:cNvSpPr>
          <p:nvPr>
            <p:ph type="title"/>
          </p:nvPr>
        </p:nvSpPr>
        <p:spPr>
          <a:xfrm>
            <a:off x="683568" y="51470"/>
            <a:ext cx="7920880" cy="720080"/>
          </a:xfrm>
        </p:spPr>
        <p:txBody>
          <a:bodyPr>
            <a:normAutofit/>
          </a:bodyPr>
          <a:lstStyle/>
          <a:p>
            <a:r>
              <a:rPr lang="en-US" dirty="0" err="1"/>
              <a:t>Programme</a:t>
            </a:r>
            <a:r>
              <a:rPr lang="en-US" dirty="0"/>
              <a:t> Status</a:t>
            </a:r>
            <a:endParaRPr dirty="0"/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B2D4784E-E3A9-44BE-9C53-B2BF56833F3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10038892"/>
              </p:ext>
            </p:extLst>
          </p:nvPr>
        </p:nvGraphicFramePr>
        <p:xfrm>
          <a:off x="737320" y="627534"/>
          <a:ext cx="8299176" cy="2296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64317">
                  <a:extLst>
                    <a:ext uri="{9D8B030D-6E8A-4147-A177-3AD203B41FA5}">
                      <a16:colId xmlns:a16="http://schemas.microsoft.com/office/drawing/2014/main" val="3086607543"/>
                    </a:ext>
                  </a:extLst>
                </a:gridCol>
                <a:gridCol w="5434859">
                  <a:extLst>
                    <a:ext uri="{9D8B030D-6E8A-4147-A177-3AD203B41FA5}">
                      <a16:colId xmlns:a16="http://schemas.microsoft.com/office/drawing/2014/main" val="3586412023"/>
                    </a:ext>
                  </a:extLst>
                </a:gridCol>
              </a:tblGrid>
              <a:tr h="333922"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Awarded Budget ($)</a:t>
                      </a:r>
                      <a:endParaRPr lang="en-SG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SG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7269013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Drawdown to date</a:t>
                      </a:r>
                      <a:r>
                        <a:rPr lang="en-US" baseline="0" dirty="0">
                          <a:solidFill>
                            <a:schemeClr val="tx1"/>
                          </a:solidFill>
                        </a:rPr>
                        <a:t> ($)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SG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1190347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% utilization</a:t>
                      </a:r>
                      <a:endParaRPr lang="en-SG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SG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4374273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Explanation of low/high utilization status</a:t>
                      </a:r>
                      <a:r>
                        <a:rPr lang="en-US" baseline="0" dirty="0">
                          <a:solidFill>
                            <a:schemeClr val="tx1"/>
                          </a:solidFill>
                        </a:rPr>
                        <a:t> if % utilization is outside of 40 – 60%</a:t>
                      </a:r>
                      <a:endParaRPr lang="en-SG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SG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6983531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420561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"/>
          <p:cNvSpPr>
            <a:spLocks noGrp="1"/>
          </p:cNvSpPr>
          <p:nvPr>
            <p:ph type="title"/>
          </p:nvPr>
        </p:nvSpPr>
        <p:spPr>
          <a:xfrm>
            <a:off x="683568" y="51470"/>
            <a:ext cx="7920880" cy="720080"/>
          </a:xfrm>
        </p:spPr>
        <p:txBody>
          <a:bodyPr>
            <a:normAutofit/>
          </a:bodyPr>
          <a:lstStyle/>
          <a:p>
            <a:r>
              <a:rPr lang="en-US" dirty="0"/>
              <a:t>Research and Industry Engagement Plans</a:t>
            </a:r>
            <a:endParaRPr dirty="0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4DF858A5-485E-4B53-A831-AB03391987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99592" y="1131590"/>
            <a:ext cx="7920880" cy="3240360"/>
          </a:xfrm>
        </p:spPr>
        <p:txBody>
          <a:bodyPr>
            <a:normAutofit/>
          </a:bodyPr>
          <a:lstStyle/>
          <a:p>
            <a:pPr marL="285750" indent="-285750" defTabSz="914400">
              <a:buFont typeface="Wingdings" panose="05000000000000000000" pitchFamily="2" charset="2"/>
              <a:buChar char="§"/>
            </a:pPr>
            <a:r>
              <a:rPr lang="en-US" altLang="en-US" sz="1400" dirty="0"/>
              <a:t>Next stage of research and industry engagement</a:t>
            </a:r>
          </a:p>
          <a:p>
            <a:pPr marL="285750" indent="-285750" defTabSz="914400">
              <a:buFont typeface="Wingdings" panose="05000000000000000000" pitchFamily="2" charset="2"/>
              <a:buChar char="§"/>
            </a:pPr>
            <a:r>
              <a:rPr lang="en-US" altLang="en-US" sz="1400" dirty="0"/>
              <a:t>Licensing / </a:t>
            </a:r>
            <a:r>
              <a:rPr lang="en-US" altLang="en-US" sz="1400" dirty="0" err="1"/>
              <a:t>Commercialisation</a:t>
            </a:r>
            <a:r>
              <a:rPr lang="en-US" altLang="en-US" sz="1400"/>
              <a:t>?</a:t>
            </a:r>
            <a:endParaRPr lang="en-US" altLang="en-US" sz="1400" dirty="0"/>
          </a:p>
        </p:txBody>
      </p:sp>
    </p:spTree>
    <p:extLst>
      <p:ext uri="{BB962C8B-B14F-4D97-AF65-F5344CB8AC3E}">
        <p14:creationId xmlns:p14="http://schemas.microsoft.com/office/powerpoint/2010/main" val="26084735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CD8108-01C7-40A7-A507-154677DE2F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7584" y="195486"/>
            <a:ext cx="7920880" cy="720080"/>
          </a:xfrm>
        </p:spPr>
        <p:txBody>
          <a:bodyPr/>
          <a:lstStyle/>
          <a:p>
            <a:r>
              <a:rPr lang="en-GB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Scientific Advisory Board (SAB) Report</a:t>
            </a:r>
            <a:endParaRPr lang="en-SG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0EEE4C3-0B27-4191-B98C-775B6A6C63B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285750" marR="0" lvl="0" indent="-2857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lang="en-US" sz="1400" dirty="0">
                <a:solidFill>
                  <a:prstClr val="black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Applicable for programmes awarded ≥$10M including overheads.</a:t>
            </a:r>
          </a:p>
          <a:p>
            <a:pPr marL="285750" marR="0" lvl="0" indent="-2857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lang="en-US" sz="1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List SAB members and their credentials.</a:t>
            </a:r>
          </a:p>
          <a:p>
            <a:pPr marL="285750" marR="0" lvl="0" indent="-2857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SAB report should review technical/scientific milestones and programme’s industry engagement</a:t>
            </a:r>
            <a:endParaRPr kumimoji="0" lang="en-SG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93234563"/>
      </p:ext>
    </p:extLst>
  </p:cSld>
  <p:clrMapOvr>
    <a:masterClrMapping/>
  </p:clrMapOvr>
  <p:transition spd="slow">
    <p:push dir="u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755650" y="987425"/>
            <a:ext cx="5492750" cy="1815882"/>
          </a:xfrm>
        </p:spPr>
        <p:txBody>
          <a:bodyPr wrap="square" anchor="t">
            <a:spAutoFit/>
          </a:bodyPr>
          <a:lstStyle>
            <a:lvl1pPr algn="l">
              <a:defRPr sz="2800" baseline="0">
                <a:solidFill>
                  <a:srgbClr val="003087"/>
                </a:solidFill>
                <a:latin typeface="Open Sans"/>
                <a:cs typeface="Open Sans"/>
              </a:defRPr>
            </a:lvl1pPr>
          </a:lstStyle>
          <a:p>
            <a:br>
              <a:rPr lang="en-GB" dirty="0"/>
            </a:br>
            <a:r>
              <a:rPr lang="en-US" sz="2800" dirty="0"/>
              <a:t>Additional Supporting Slides</a:t>
            </a:r>
            <a:br>
              <a:rPr lang="en-US" sz="2800" dirty="0"/>
            </a:br>
            <a:br>
              <a:rPr lang="en-US" sz="2800" dirty="0"/>
            </a:br>
            <a:r>
              <a:rPr lang="en-US" sz="2800" dirty="0"/>
              <a:t>(Up to 10 slides)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904658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049376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BB8AFABF-A804-4008-A192-430D24BA7C5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37034922"/>
              </p:ext>
            </p:extLst>
          </p:nvPr>
        </p:nvGraphicFramePr>
        <p:xfrm>
          <a:off x="755576" y="123478"/>
          <a:ext cx="7920880" cy="471139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40293">
                  <a:extLst>
                    <a:ext uri="{9D8B030D-6E8A-4147-A177-3AD203B41FA5}">
                      <a16:colId xmlns:a16="http://schemas.microsoft.com/office/drawing/2014/main" val="884827383"/>
                    </a:ext>
                  </a:extLst>
                </a:gridCol>
                <a:gridCol w="5280587">
                  <a:extLst>
                    <a:ext uri="{9D8B030D-6E8A-4147-A177-3AD203B41FA5}">
                      <a16:colId xmlns:a16="http://schemas.microsoft.com/office/drawing/2014/main" val="1691761954"/>
                    </a:ext>
                  </a:extLst>
                </a:gridCol>
              </a:tblGrid>
              <a:tr h="360192">
                <a:tc>
                  <a:txBody>
                    <a:bodyPr/>
                    <a:lstStyle/>
                    <a:p>
                      <a:r>
                        <a:rPr lang="en-US" sz="1600" b="1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Programme</a:t>
                      </a:r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Title:</a:t>
                      </a:r>
                      <a:endParaRPr lang="en-SG" sz="16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SG" sz="16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28103">
                <a:tc>
                  <a:txBody>
                    <a:bodyPr/>
                    <a:lstStyle/>
                    <a:p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Host Institution:</a:t>
                      </a:r>
                      <a:endParaRPr lang="en-SG" sz="16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&lt;Name of Host Institution&gt;</a:t>
                      </a:r>
                      <a:endParaRPr lang="en-SG" sz="16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33937175"/>
                  </a:ext>
                </a:extLst>
              </a:tr>
              <a:tr h="576307">
                <a:tc>
                  <a:txBody>
                    <a:bodyPr/>
                    <a:lstStyle/>
                    <a:p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Lead PI(s):</a:t>
                      </a:r>
                      <a:endParaRPr lang="en-SG" sz="16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&lt;Salutation, Name, Designation&gt;</a:t>
                      </a:r>
                      <a:endParaRPr lang="en-SG" sz="16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90649584"/>
                  </a:ext>
                </a:extLst>
              </a:tr>
              <a:tr h="579364">
                <a:tc>
                  <a:txBody>
                    <a:bodyPr/>
                    <a:lstStyle/>
                    <a:p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Team PI(s):</a:t>
                      </a:r>
                      <a:endParaRPr lang="en-SG" sz="16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&lt;Salutation, Name, Partner Institution&gt;</a:t>
                      </a:r>
                      <a:endParaRPr lang="en-SG" sz="16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SG" sz="16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69715031"/>
                  </a:ext>
                </a:extLst>
              </a:tr>
              <a:tr h="576877">
                <a:tc>
                  <a:txBody>
                    <a:bodyPr/>
                    <a:lstStyle/>
                    <a:p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Co-I(s):</a:t>
                      </a:r>
                      <a:endParaRPr lang="en-SG" sz="16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&lt;Salutation, Name, Partner Institution&gt;</a:t>
                      </a:r>
                      <a:endParaRPr lang="en-SG" sz="16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83687942"/>
                  </a:ext>
                </a:extLst>
              </a:tr>
              <a:tr h="573045">
                <a:tc>
                  <a:txBody>
                    <a:bodyPr/>
                    <a:lstStyle/>
                    <a:p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Collaborator(s):</a:t>
                      </a:r>
                      <a:endParaRPr lang="en-SG" sz="16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&lt;Salutation, Name, </a:t>
                      </a:r>
                      <a:r>
                        <a:rPr lang="en-US" sz="160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Organisation</a:t>
                      </a:r>
                      <a:r>
                        <a:rPr lang="en-US" sz="16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&gt;</a:t>
                      </a:r>
                      <a:endParaRPr lang="en-SG" sz="16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60648951"/>
                  </a:ext>
                </a:extLst>
              </a:tr>
              <a:tr h="335990">
                <a:tc>
                  <a:txBody>
                    <a:bodyPr/>
                    <a:lstStyle/>
                    <a:p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Project Start – End Date</a:t>
                      </a:r>
                      <a:endParaRPr lang="en-SG" sz="16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&lt;No.</a:t>
                      </a:r>
                      <a:r>
                        <a:rPr lang="en-US" sz="160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of months&gt;</a:t>
                      </a:r>
                      <a:endParaRPr lang="en-SG" sz="16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49654924"/>
                  </a:ext>
                </a:extLst>
              </a:tr>
              <a:tr h="358554">
                <a:tc>
                  <a:txBody>
                    <a:bodyPr/>
                    <a:lstStyle/>
                    <a:p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Awarded</a:t>
                      </a:r>
                      <a:r>
                        <a:rPr lang="en-US" sz="1600" b="1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Budget:</a:t>
                      </a:r>
                      <a:endParaRPr lang="en-SG" sz="16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S$ &lt; &gt;</a:t>
                      </a:r>
                      <a:endParaRPr lang="en-SG" sz="16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6797585"/>
                  </a:ext>
                </a:extLst>
              </a:tr>
              <a:tr h="50716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Scientific Advisory Board (SAB) Members for programmes ≥ $10M</a:t>
                      </a:r>
                      <a:endParaRPr lang="en-SG" sz="16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List SAB members and their affiliations</a:t>
                      </a:r>
                      <a:endParaRPr lang="en-SG" sz="16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196866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232561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"/>
          <p:cNvSpPr>
            <a:spLocks noGrp="1"/>
          </p:cNvSpPr>
          <p:nvPr>
            <p:ph type="title"/>
          </p:nvPr>
        </p:nvSpPr>
        <p:spPr>
          <a:xfrm>
            <a:off x="683568" y="51470"/>
            <a:ext cx="7920880" cy="720080"/>
          </a:xfrm>
        </p:spPr>
        <p:txBody>
          <a:bodyPr>
            <a:normAutofit/>
          </a:bodyPr>
          <a:lstStyle/>
          <a:p>
            <a:r>
              <a:rPr lang="en-US" dirty="0" err="1"/>
              <a:t>Programme</a:t>
            </a:r>
            <a:r>
              <a:rPr lang="en-US" dirty="0"/>
              <a:t> Summary</a:t>
            </a:r>
            <a:endParaRPr dirty="0"/>
          </a:p>
        </p:txBody>
      </p:sp>
      <p:sp>
        <p:nvSpPr>
          <p:cNvPr id="7" name="Rectangle 5">
            <a:extLst>
              <a:ext uri="{FF2B5EF4-FFF2-40B4-BE49-F238E27FC236}">
                <a16:creationId xmlns:a16="http://schemas.microsoft.com/office/drawing/2014/main" id="{A3FCB6E3-CACD-47F9-9C75-B02735CBCA2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3568" y="450517"/>
            <a:ext cx="4191000" cy="442548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marL="169863" indent="-169863">
              <a:spcBef>
                <a:spcPct val="20000"/>
              </a:spcBef>
              <a:defRPr/>
            </a:pPr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Objectives of Project:</a:t>
            </a:r>
          </a:p>
          <a:p>
            <a:pPr marL="169863" indent="-169863">
              <a:spcBef>
                <a:spcPct val="40000"/>
              </a:spcBef>
              <a:buFontTx/>
              <a:buChar char="•"/>
              <a:defRPr/>
            </a:pP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List down major points</a:t>
            </a:r>
          </a:p>
          <a:p>
            <a:pPr marL="169863" indent="-169863">
              <a:spcBef>
                <a:spcPct val="40000"/>
              </a:spcBef>
              <a:buFontTx/>
              <a:buChar char="•"/>
              <a:defRPr/>
            </a:pPr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69863" indent="-169863">
              <a:spcBef>
                <a:spcPct val="40000"/>
              </a:spcBef>
              <a:buFontTx/>
              <a:buChar char="•"/>
              <a:defRPr/>
            </a:pPr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69863" indent="-169863">
              <a:spcBef>
                <a:spcPct val="40000"/>
              </a:spcBef>
              <a:buFontTx/>
              <a:buChar char="•"/>
              <a:defRPr/>
            </a:pPr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69863" indent="-169863">
              <a:spcBef>
                <a:spcPct val="40000"/>
              </a:spcBef>
              <a:buFontTx/>
              <a:buChar char="•"/>
              <a:defRPr/>
            </a:pPr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ct val="40000"/>
              </a:spcBef>
              <a:defRPr/>
            </a:pPr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69863" indent="-169863">
              <a:spcBef>
                <a:spcPct val="40000"/>
              </a:spcBef>
              <a:buFontTx/>
              <a:buChar char="•"/>
              <a:defRPr/>
            </a:pPr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4625" indent="-174625">
              <a:spcBef>
                <a:spcPct val="20000"/>
              </a:spcBef>
              <a:defRPr/>
            </a:pPr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Novelty of Proposal:</a:t>
            </a:r>
          </a:p>
          <a:p>
            <a:pPr marL="174625" indent="-174625">
              <a:spcBef>
                <a:spcPct val="20000"/>
              </a:spcBef>
              <a:buFontTx/>
              <a:buChar char="•"/>
              <a:defRPr/>
            </a:pP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Summarised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version please.</a:t>
            </a:r>
          </a:p>
          <a:p>
            <a:pPr marL="169863" indent="-169863">
              <a:spcBef>
                <a:spcPct val="40000"/>
              </a:spcBef>
              <a:buFontTx/>
              <a:buChar char="•"/>
              <a:defRPr/>
            </a:pPr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Rectangle 6">
            <a:extLst>
              <a:ext uri="{FF2B5EF4-FFF2-40B4-BE49-F238E27FC236}">
                <a16:creationId xmlns:a16="http://schemas.microsoft.com/office/drawing/2014/main" id="{5F49D8FB-7DB7-4251-9258-54E9C5B4D1F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84106" y="450515"/>
            <a:ext cx="4052390" cy="224676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marL="174625" indent="-174625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buFontTx/>
              <a:buNone/>
            </a:pPr>
            <a:r>
              <a:rPr lang="en-US" altLang="en-US" sz="1400" b="1" dirty="0"/>
              <a:t>Research Challenges:</a:t>
            </a:r>
          </a:p>
          <a:p>
            <a:pPr eaLnBrk="1" hangingPunct="1">
              <a:buFontTx/>
              <a:buChar char="•"/>
            </a:pPr>
            <a:r>
              <a:rPr lang="en-US" altLang="en-US" sz="1400" dirty="0"/>
              <a:t>List down the key challenges.</a:t>
            </a:r>
            <a:endParaRPr lang="en-US" altLang="en-US" sz="300" dirty="0"/>
          </a:p>
        </p:txBody>
      </p:sp>
      <p:sp>
        <p:nvSpPr>
          <p:cNvPr id="9" name="Text Box 2">
            <a:extLst>
              <a:ext uri="{FF2B5EF4-FFF2-40B4-BE49-F238E27FC236}">
                <a16:creationId xmlns:a16="http://schemas.microsoft.com/office/drawing/2014/main" id="{3C6FB426-2CDA-4288-A856-2A8C16A0698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84106" y="2701245"/>
            <a:ext cx="4052390" cy="181588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400" b="1" dirty="0"/>
              <a:t>Final Deliverables for the </a:t>
            </a:r>
            <a:r>
              <a:rPr lang="en-US" altLang="en-US" sz="1400" b="1" dirty="0" err="1"/>
              <a:t>programme</a:t>
            </a:r>
            <a:r>
              <a:rPr lang="en-US" altLang="en-US" sz="1400" b="1" dirty="0"/>
              <a:t>: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400" dirty="0"/>
              <a:t>1.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400" dirty="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400" dirty="0"/>
              <a:t>2.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400" dirty="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400" dirty="0"/>
              <a:t>3.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400" dirty="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400" dirty="0"/>
              <a:t>4.</a:t>
            </a:r>
          </a:p>
        </p:txBody>
      </p:sp>
      <p:sp>
        <p:nvSpPr>
          <p:cNvPr id="10" name="Rectangle 7">
            <a:extLst>
              <a:ext uri="{FF2B5EF4-FFF2-40B4-BE49-F238E27FC236}">
                <a16:creationId xmlns:a16="http://schemas.microsoft.com/office/drawing/2014/main" id="{A35FEBAF-008C-469E-B772-78BD2484DF0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31034" y="4557076"/>
            <a:ext cx="3573414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buFontTx/>
              <a:buNone/>
            </a:pPr>
            <a:r>
              <a:rPr lang="en-US" altLang="en-US" sz="1600" b="1" i="1" dirty="0">
                <a:solidFill>
                  <a:srgbClr val="FF0000"/>
                </a:solidFill>
              </a:rPr>
              <a:t>Do not exceed 1 page for this slide</a:t>
            </a:r>
          </a:p>
        </p:txBody>
      </p:sp>
    </p:spTree>
    <p:extLst>
      <p:ext uri="{BB962C8B-B14F-4D97-AF65-F5344CB8AC3E}">
        <p14:creationId xmlns:p14="http://schemas.microsoft.com/office/powerpoint/2010/main" val="11200574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"/>
          <p:cNvSpPr>
            <a:spLocks noGrp="1"/>
          </p:cNvSpPr>
          <p:nvPr>
            <p:ph type="title"/>
          </p:nvPr>
        </p:nvSpPr>
        <p:spPr>
          <a:xfrm>
            <a:off x="683568" y="51470"/>
            <a:ext cx="7920880" cy="720080"/>
          </a:xfrm>
        </p:spPr>
        <p:txBody>
          <a:bodyPr>
            <a:normAutofit/>
          </a:bodyPr>
          <a:lstStyle/>
          <a:p>
            <a:r>
              <a:rPr lang="en-US" dirty="0" err="1"/>
              <a:t>Programme</a:t>
            </a:r>
            <a:r>
              <a:rPr lang="en-US" dirty="0"/>
              <a:t> Overview</a:t>
            </a:r>
            <a:endParaRPr dirty="0"/>
          </a:p>
        </p:txBody>
      </p:sp>
      <p:sp>
        <p:nvSpPr>
          <p:cNvPr id="12" name="Rectangle 5">
            <a:extLst>
              <a:ext uri="{FF2B5EF4-FFF2-40B4-BE49-F238E27FC236}">
                <a16:creationId xmlns:a16="http://schemas.microsoft.com/office/drawing/2014/main" id="{DACC1D0C-5D08-49B4-AF8C-CC106E6F3D3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3568" y="452388"/>
            <a:ext cx="4104456" cy="435160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0"/>
              </a:spcBef>
            </a:pPr>
            <a:r>
              <a:rPr lang="en-US" alt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Mid-Term Deliverables for the programme:</a:t>
            </a:r>
          </a:p>
          <a:p>
            <a:pPr>
              <a:spcBef>
                <a:spcPct val="0"/>
              </a:spcBef>
            </a:pPr>
            <a:r>
              <a:rPr lang="en-US" altLang="en-US" sz="1400" dirty="0"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</a:p>
          <a:p>
            <a:pPr>
              <a:spcBef>
                <a:spcPct val="0"/>
              </a:spcBef>
            </a:pPr>
            <a:endParaRPr lang="en-US" alt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ct val="0"/>
              </a:spcBef>
            </a:pPr>
            <a:r>
              <a:rPr lang="en-US" altLang="en-US" sz="1400" dirty="0">
                <a:latin typeface="Arial" panose="020B0604020202020204" pitchFamily="34" charset="0"/>
                <a:cs typeface="Arial" panose="020B0604020202020204" pitchFamily="34" charset="0"/>
              </a:rPr>
              <a:t>2. </a:t>
            </a:r>
          </a:p>
          <a:p>
            <a:pPr>
              <a:spcBef>
                <a:spcPct val="0"/>
              </a:spcBef>
            </a:pPr>
            <a:endParaRPr lang="en-US" alt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ct val="0"/>
              </a:spcBef>
            </a:pPr>
            <a:r>
              <a:rPr lang="en-US" altLang="en-US" sz="1400" dirty="0">
                <a:latin typeface="Arial" panose="020B0604020202020204" pitchFamily="34" charset="0"/>
                <a:cs typeface="Arial" panose="020B0604020202020204" pitchFamily="34" charset="0"/>
              </a:rPr>
              <a:t>3. </a:t>
            </a:r>
          </a:p>
          <a:p>
            <a:pPr>
              <a:spcBef>
                <a:spcPct val="0"/>
              </a:spcBef>
            </a:pPr>
            <a:endParaRPr lang="en-US" alt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ct val="0"/>
              </a:spcBef>
            </a:pPr>
            <a:r>
              <a:rPr lang="en-US" altLang="en-US" sz="1400" dirty="0">
                <a:latin typeface="Arial" panose="020B0604020202020204" pitchFamily="34" charset="0"/>
                <a:cs typeface="Arial" panose="020B0604020202020204" pitchFamily="34" charset="0"/>
              </a:rPr>
              <a:t>4.</a:t>
            </a:r>
          </a:p>
          <a:p>
            <a:pPr>
              <a:spcBef>
                <a:spcPct val="0"/>
              </a:spcBef>
            </a:pPr>
            <a:endParaRPr lang="en-US" alt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ct val="0"/>
              </a:spcBef>
            </a:pPr>
            <a:r>
              <a:rPr lang="en-US" altLang="en-US" sz="1400" dirty="0">
                <a:latin typeface="Arial" panose="020B0604020202020204" pitchFamily="34" charset="0"/>
                <a:cs typeface="Arial" panose="020B0604020202020204" pitchFamily="34" charset="0"/>
              </a:rPr>
              <a:t>5.</a:t>
            </a:r>
          </a:p>
        </p:txBody>
      </p:sp>
      <p:sp>
        <p:nvSpPr>
          <p:cNvPr id="13" name="Rectangle 6">
            <a:extLst>
              <a:ext uri="{FF2B5EF4-FFF2-40B4-BE49-F238E27FC236}">
                <a16:creationId xmlns:a16="http://schemas.microsoft.com/office/drawing/2014/main" id="{DF76E402-8F3F-4AEB-9646-1A19F6F86B3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60032" y="452386"/>
            <a:ext cx="4221059" cy="435161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marL="174625" indent="-174625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400" b="1" dirty="0"/>
              <a:t>Mid-Term Deliverables achieved:</a:t>
            </a:r>
            <a:endParaRPr lang="en-US" altLang="en-US" sz="1400" dirty="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400" dirty="0"/>
              <a:t>1.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400" dirty="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400" dirty="0"/>
              <a:t>2.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400" dirty="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400" dirty="0"/>
              <a:t>3.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400" dirty="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400" dirty="0"/>
              <a:t>4.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400" dirty="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400" dirty="0"/>
              <a:t>5.</a:t>
            </a:r>
          </a:p>
        </p:txBody>
      </p:sp>
      <p:sp>
        <p:nvSpPr>
          <p:cNvPr id="14" name="Rectangle 7">
            <a:extLst>
              <a:ext uri="{FF2B5EF4-FFF2-40B4-BE49-F238E27FC236}">
                <a16:creationId xmlns:a16="http://schemas.microsoft.com/office/drawing/2014/main" id="{68400DDC-65A9-494B-A20D-3B86AC4EEBD0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88234" y="4196984"/>
            <a:ext cx="3111132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>
              <a:buFontTx/>
              <a:buNone/>
            </a:pPr>
            <a:r>
              <a:rPr lang="en-US" altLang="en-US" sz="1600" b="1" i="1" dirty="0">
                <a:solidFill>
                  <a:srgbClr val="FF0000"/>
                </a:solidFill>
              </a:rPr>
              <a:t>Do not exceed 1 page per work package for this slide</a:t>
            </a:r>
          </a:p>
        </p:txBody>
      </p:sp>
    </p:spTree>
    <p:extLst>
      <p:ext uri="{BB962C8B-B14F-4D97-AF65-F5344CB8AC3E}">
        <p14:creationId xmlns:p14="http://schemas.microsoft.com/office/powerpoint/2010/main" val="34023637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"/>
          <p:cNvSpPr>
            <a:spLocks noGrp="1"/>
          </p:cNvSpPr>
          <p:nvPr>
            <p:ph type="title"/>
          </p:nvPr>
        </p:nvSpPr>
        <p:spPr>
          <a:xfrm>
            <a:off x="683568" y="51470"/>
            <a:ext cx="7920880" cy="720080"/>
          </a:xfrm>
        </p:spPr>
        <p:txBody>
          <a:bodyPr>
            <a:normAutofit/>
          </a:bodyPr>
          <a:lstStyle/>
          <a:p>
            <a:r>
              <a:rPr lang="en-US" dirty="0" err="1"/>
              <a:t>Programme</a:t>
            </a:r>
            <a:r>
              <a:rPr lang="en-US" dirty="0"/>
              <a:t> Benchmarking</a:t>
            </a:r>
            <a:endParaRPr dirty="0"/>
          </a:p>
        </p:txBody>
      </p:sp>
      <p:sp>
        <p:nvSpPr>
          <p:cNvPr id="12" name="Rectangle 5">
            <a:extLst>
              <a:ext uri="{FF2B5EF4-FFF2-40B4-BE49-F238E27FC236}">
                <a16:creationId xmlns:a16="http://schemas.microsoft.com/office/drawing/2014/main" id="{DACC1D0C-5D08-49B4-AF8C-CC106E6F3D3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3568" y="452388"/>
            <a:ext cx="4104456" cy="435160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0"/>
              </a:spcBef>
            </a:pPr>
            <a:r>
              <a:rPr lang="en-US" alt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Mid-Term Deliverables for the programme:</a:t>
            </a:r>
          </a:p>
          <a:p>
            <a:pPr>
              <a:spcBef>
                <a:spcPct val="0"/>
              </a:spcBef>
            </a:pPr>
            <a:r>
              <a:rPr lang="en-US" altLang="en-US" sz="1400" dirty="0"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</a:p>
          <a:p>
            <a:pPr>
              <a:spcBef>
                <a:spcPct val="0"/>
              </a:spcBef>
            </a:pPr>
            <a:endParaRPr lang="en-US" alt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ct val="0"/>
              </a:spcBef>
            </a:pPr>
            <a:r>
              <a:rPr lang="en-US" altLang="en-US" sz="1400" dirty="0">
                <a:latin typeface="Arial" panose="020B0604020202020204" pitchFamily="34" charset="0"/>
                <a:cs typeface="Arial" panose="020B0604020202020204" pitchFamily="34" charset="0"/>
              </a:rPr>
              <a:t>2. </a:t>
            </a:r>
          </a:p>
          <a:p>
            <a:pPr>
              <a:spcBef>
                <a:spcPct val="0"/>
              </a:spcBef>
            </a:pPr>
            <a:endParaRPr lang="en-US" alt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ct val="0"/>
              </a:spcBef>
            </a:pPr>
            <a:r>
              <a:rPr lang="en-US" altLang="en-US" sz="1400" dirty="0">
                <a:latin typeface="Arial" panose="020B0604020202020204" pitchFamily="34" charset="0"/>
                <a:cs typeface="Arial" panose="020B0604020202020204" pitchFamily="34" charset="0"/>
              </a:rPr>
              <a:t>3. </a:t>
            </a:r>
          </a:p>
          <a:p>
            <a:pPr>
              <a:spcBef>
                <a:spcPct val="0"/>
              </a:spcBef>
            </a:pPr>
            <a:endParaRPr lang="en-US" alt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ct val="0"/>
              </a:spcBef>
            </a:pPr>
            <a:r>
              <a:rPr lang="en-US" altLang="en-US" sz="1400" dirty="0">
                <a:latin typeface="Arial" panose="020B0604020202020204" pitchFamily="34" charset="0"/>
                <a:cs typeface="Arial" panose="020B0604020202020204" pitchFamily="34" charset="0"/>
              </a:rPr>
              <a:t>4.</a:t>
            </a:r>
          </a:p>
          <a:p>
            <a:pPr>
              <a:spcBef>
                <a:spcPct val="0"/>
              </a:spcBef>
            </a:pPr>
            <a:endParaRPr lang="en-US" alt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ct val="0"/>
              </a:spcBef>
            </a:pPr>
            <a:r>
              <a:rPr lang="en-US" altLang="en-US" sz="1400" dirty="0">
                <a:latin typeface="Arial" panose="020B0604020202020204" pitchFamily="34" charset="0"/>
                <a:cs typeface="Arial" panose="020B0604020202020204" pitchFamily="34" charset="0"/>
              </a:rPr>
              <a:t>5.</a:t>
            </a:r>
          </a:p>
        </p:txBody>
      </p:sp>
      <p:sp>
        <p:nvSpPr>
          <p:cNvPr id="13" name="Rectangle 6">
            <a:extLst>
              <a:ext uri="{FF2B5EF4-FFF2-40B4-BE49-F238E27FC236}">
                <a16:creationId xmlns:a16="http://schemas.microsoft.com/office/drawing/2014/main" id="{DF76E402-8F3F-4AEB-9646-1A19F6F86B3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60032" y="452386"/>
            <a:ext cx="4221059" cy="435161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marL="174625" indent="-174625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lvl="0" indent="0" eaLnBrk="1" hangingPunct="1">
              <a:spcBef>
                <a:spcPct val="0"/>
              </a:spcBef>
              <a:buNone/>
            </a:pPr>
            <a:r>
              <a:rPr lang="en-US" altLang="en-US" sz="1400" b="1" dirty="0">
                <a:solidFill>
                  <a:prstClr val="black"/>
                </a:solidFill>
              </a:rPr>
              <a:t>How achieved deliverables compare to state-of-the-art and what other groups have achieved, both locally and internationally.</a:t>
            </a:r>
            <a:endParaRPr lang="en-US" altLang="en-US" sz="1400" u="sng" dirty="0">
              <a:solidFill>
                <a:prstClr val="black"/>
              </a:solidFill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400" dirty="0"/>
              <a:t>1.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400" dirty="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400" dirty="0"/>
              <a:t>2.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400" dirty="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400" dirty="0"/>
              <a:t>3.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400" dirty="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400" dirty="0"/>
              <a:t>4.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400" dirty="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400" dirty="0"/>
              <a:t>5.</a:t>
            </a:r>
          </a:p>
        </p:txBody>
      </p:sp>
      <p:sp>
        <p:nvSpPr>
          <p:cNvPr id="14" name="Rectangle 7">
            <a:extLst>
              <a:ext uri="{FF2B5EF4-FFF2-40B4-BE49-F238E27FC236}">
                <a16:creationId xmlns:a16="http://schemas.microsoft.com/office/drawing/2014/main" id="{68400DDC-65A9-494B-A20D-3B86AC4EEBD0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88234" y="4196984"/>
            <a:ext cx="3111132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>
              <a:buFontTx/>
              <a:buNone/>
            </a:pPr>
            <a:r>
              <a:rPr lang="en-US" altLang="en-US" sz="1600" b="1" i="1" dirty="0">
                <a:solidFill>
                  <a:srgbClr val="FF0000"/>
                </a:solidFill>
              </a:rPr>
              <a:t>Do not exceed 1 page per work package for this slide</a:t>
            </a:r>
          </a:p>
        </p:txBody>
      </p:sp>
    </p:spTree>
    <p:extLst>
      <p:ext uri="{BB962C8B-B14F-4D97-AF65-F5344CB8AC3E}">
        <p14:creationId xmlns:p14="http://schemas.microsoft.com/office/powerpoint/2010/main" val="2867835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"/>
          <p:cNvSpPr>
            <a:spLocks noGrp="1"/>
          </p:cNvSpPr>
          <p:nvPr>
            <p:ph type="title"/>
          </p:nvPr>
        </p:nvSpPr>
        <p:spPr>
          <a:xfrm>
            <a:off x="683568" y="51470"/>
            <a:ext cx="7920880" cy="720080"/>
          </a:xfrm>
        </p:spPr>
        <p:txBody>
          <a:bodyPr>
            <a:normAutofit/>
          </a:bodyPr>
          <a:lstStyle/>
          <a:p>
            <a:r>
              <a:rPr lang="en-US" dirty="0"/>
              <a:t>Industry Engagements</a:t>
            </a:r>
            <a:endParaRPr dirty="0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35D69E13-234C-4C72-890A-A7A1C42B6AB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99592" y="1131590"/>
            <a:ext cx="7920880" cy="3240360"/>
          </a:xfrm>
        </p:spPr>
        <p:txBody>
          <a:bodyPr>
            <a:normAutofit/>
          </a:bodyPr>
          <a:lstStyle/>
          <a:p>
            <a:pPr marL="285750" indent="-285750" defTabSz="914400">
              <a:buFont typeface="Wingdings" panose="05000000000000000000" pitchFamily="2" charset="2"/>
              <a:buChar char="§"/>
            </a:pPr>
            <a:r>
              <a:rPr lang="en-US" altLang="en-US" sz="1400" dirty="0"/>
              <a:t>Provide brief descriptions of </a:t>
            </a:r>
            <a:r>
              <a:rPr lang="en-US" altLang="en-US" sz="1400" u="sng" dirty="0"/>
              <a:t>all</a:t>
            </a:r>
            <a:r>
              <a:rPr lang="en-US" altLang="en-US" sz="1400" dirty="0"/>
              <a:t> the industry engagements to date for this </a:t>
            </a:r>
            <a:r>
              <a:rPr lang="en-US" altLang="en-US" sz="1400" dirty="0" err="1"/>
              <a:t>programme</a:t>
            </a:r>
            <a:r>
              <a:rPr lang="en-US" altLang="en-US" sz="1400" dirty="0"/>
              <a:t>, clearly highlighting the local value capture.</a:t>
            </a:r>
          </a:p>
          <a:p>
            <a:pPr marL="285750" indent="-285750" defTabSz="914400">
              <a:buFont typeface="Wingdings" panose="05000000000000000000" pitchFamily="2" charset="2"/>
              <a:buChar char="§"/>
            </a:pPr>
            <a:r>
              <a:rPr lang="en-US" altLang="en-US" sz="1400" dirty="0"/>
              <a:t>The IRS (cash and in-kind) associated with each engagement must also be reported (see table on next slide).</a:t>
            </a:r>
          </a:p>
          <a:p>
            <a:pPr marL="285750" indent="-285750" defTabSz="914400">
              <a:buFont typeface="Wingdings" panose="05000000000000000000" pitchFamily="2" charset="2"/>
              <a:buChar char="§"/>
            </a:pPr>
            <a:r>
              <a:rPr lang="en-US" altLang="en-US" sz="1400" dirty="0"/>
              <a:t>For each industry engagement, provide a short summary of the </a:t>
            </a:r>
            <a:r>
              <a:rPr lang="en-US" altLang="en-US" sz="1400" u="sng" dirty="0"/>
              <a:t>outcomes</a:t>
            </a:r>
            <a:r>
              <a:rPr lang="en-US" altLang="en-US" sz="1400" dirty="0"/>
              <a:t>.  This should be in the form of a narrative, </a:t>
            </a:r>
            <a:r>
              <a:rPr lang="en-US" altLang="en-US" sz="1400" dirty="0" err="1"/>
              <a:t>eg</a:t>
            </a:r>
            <a:r>
              <a:rPr lang="en-US" altLang="en-US" sz="1400" dirty="0"/>
              <a:t> “</a:t>
            </a:r>
            <a:r>
              <a:rPr lang="en-US" altLang="en-US" sz="1400" i="1" dirty="0"/>
              <a:t>Using &lt;x&gt; tech, company &lt;y&gt; was able to improve process &lt;z&gt;, increasing the yield by &lt;%&gt;</a:t>
            </a:r>
            <a:r>
              <a:rPr lang="en-US" altLang="en-US" sz="1400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7047595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"/>
          <p:cNvSpPr>
            <a:spLocks noGrp="1"/>
          </p:cNvSpPr>
          <p:nvPr>
            <p:ph type="title"/>
          </p:nvPr>
        </p:nvSpPr>
        <p:spPr>
          <a:xfrm>
            <a:off x="683568" y="51470"/>
            <a:ext cx="7920880" cy="720080"/>
          </a:xfrm>
        </p:spPr>
        <p:txBody>
          <a:bodyPr>
            <a:normAutofit/>
          </a:bodyPr>
          <a:lstStyle/>
          <a:p>
            <a:r>
              <a:rPr lang="en-US" dirty="0" err="1"/>
              <a:t>Programme</a:t>
            </a:r>
            <a:r>
              <a:rPr lang="en-US" dirty="0"/>
              <a:t> Status – IRS Achievements</a:t>
            </a:r>
            <a:endParaRPr dirty="0"/>
          </a:p>
        </p:txBody>
      </p:sp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500E6B51-1B23-4F9A-939D-F4BE5126BB8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02443341"/>
              </p:ext>
            </p:extLst>
          </p:nvPr>
        </p:nvGraphicFramePr>
        <p:xfrm>
          <a:off x="827584" y="627534"/>
          <a:ext cx="7992889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28193">
                  <a:extLst>
                    <a:ext uri="{9D8B030D-6E8A-4147-A177-3AD203B41FA5}">
                      <a16:colId xmlns:a16="http://schemas.microsoft.com/office/drawing/2014/main" val="2749407603"/>
                    </a:ext>
                  </a:extLst>
                </a:gridCol>
                <a:gridCol w="1728192">
                  <a:extLst>
                    <a:ext uri="{9D8B030D-6E8A-4147-A177-3AD203B41FA5}">
                      <a16:colId xmlns:a16="http://schemas.microsoft.com/office/drawing/2014/main" val="3086607543"/>
                    </a:ext>
                  </a:extLst>
                </a:gridCol>
                <a:gridCol w="1624294">
                  <a:extLst>
                    <a:ext uri="{9D8B030D-6E8A-4147-A177-3AD203B41FA5}">
                      <a16:colId xmlns:a16="http://schemas.microsoft.com/office/drawing/2014/main" val="3586412023"/>
                    </a:ext>
                  </a:extLst>
                </a:gridCol>
                <a:gridCol w="2912210">
                  <a:extLst>
                    <a:ext uri="{9D8B030D-6E8A-4147-A177-3AD203B41FA5}">
                      <a16:colId xmlns:a16="http://schemas.microsoft.com/office/drawing/2014/main" val="3794864642"/>
                    </a:ext>
                  </a:extLst>
                </a:gridCol>
              </a:tblGrid>
              <a:tr h="370840">
                <a:tc rowSpan="2"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Industry</a:t>
                      </a:r>
                      <a:endParaRPr lang="en-SG" sz="14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IRS Target</a:t>
                      </a:r>
                      <a:endParaRPr lang="en-SG" sz="14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SG" sz="14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r>
                        <a:rPr lang="en-US" sz="14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Remarks</a:t>
                      </a:r>
                      <a:endParaRPr lang="en-SG" sz="14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72690134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en-SG" sz="14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Cash</a:t>
                      </a:r>
                      <a:endParaRPr lang="en-SG" sz="14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In-kind</a:t>
                      </a:r>
                      <a:endParaRPr lang="en-SG" sz="14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SG" sz="14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7059545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SG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SG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1190347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SG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SG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SG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SG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4374273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SG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SG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SG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SG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6983531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982276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"/>
          <p:cNvSpPr>
            <a:spLocks noGrp="1"/>
          </p:cNvSpPr>
          <p:nvPr>
            <p:ph type="title"/>
          </p:nvPr>
        </p:nvSpPr>
        <p:spPr>
          <a:xfrm>
            <a:off x="683568" y="51470"/>
            <a:ext cx="7920880" cy="720080"/>
          </a:xfrm>
        </p:spPr>
        <p:txBody>
          <a:bodyPr>
            <a:normAutofit/>
          </a:bodyPr>
          <a:lstStyle/>
          <a:p>
            <a:r>
              <a:rPr lang="en-US" dirty="0"/>
              <a:t>IRS Pipeline </a:t>
            </a:r>
            <a:endParaRPr dirty="0"/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148120C5-CCE6-B7E9-ABF9-E29B5CF96151}"/>
              </a:ext>
            </a:extLst>
          </p:cNvPr>
          <p:cNvGraphicFramePr>
            <a:graphicFrameLocks noGrp="1"/>
          </p:cNvGraphicFramePr>
          <p:nvPr/>
        </p:nvGraphicFramePr>
        <p:xfrm>
          <a:off x="698687" y="794389"/>
          <a:ext cx="8337810" cy="2854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89137">
                  <a:extLst>
                    <a:ext uri="{9D8B030D-6E8A-4147-A177-3AD203B41FA5}">
                      <a16:colId xmlns:a16="http://schemas.microsoft.com/office/drawing/2014/main" val="3086607543"/>
                    </a:ext>
                  </a:extLst>
                </a:gridCol>
                <a:gridCol w="1476164">
                  <a:extLst>
                    <a:ext uri="{9D8B030D-6E8A-4147-A177-3AD203B41FA5}">
                      <a16:colId xmlns:a16="http://schemas.microsoft.com/office/drawing/2014/main" val="3586412023"/>
                    </a:ext>
                  </a:extLst>
                </a:gridCol>
                <a:gridCol w="1476164">
                  <a:extLst>
                    <a:ext uri="{9D8B030D-6E8A-4147-A177-3AD203B41FA5}">
                      <a16:colId xmlns:a16="http://schemas.microsoft.com/office/drawing/2014/main" val="481918026"/>
                    </a:ext>
                  </a:extLst>
                </a:gridCol>
                <a:gridCol w="3096345">
                  <a:extLst>
                    <a:ext uri="{9D8B030D-6E8A-4147-A177-3AD203B41FA5}">
                      <a16:colId xmlns:a16="http://schemas.microsoft.com/office/drawing/2014/main" val="379486464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4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Pipeline </a:t>
                      </a:r>
                      <a:endParaRPr lang="en-SG" sz="14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Cash </a:t>
                      </a:r>
                      <a:endParaRPr lang="en-SG" sz="14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In-Kind </a:t>
                      </a:r>
                      <a:endParaRPr lang="en-SG" sz="14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Remarks </a:t>
                      </a:r>
                      <a:endParaRPr lang="en-SG" sz="14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7269013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i="1" dirty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Company A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SG" sz="1400" i="1" dirty="0">
                        <a:solidFill>
                          <a:schemeClr val="bg1">
                            <a:lumMod val="6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SG" sz="1400" i="1" dirty="0">
                        <a:solidFill>
                          <a:schemeClr val="bg1">
                            <a:lumMod val="6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SG" sz="1400" i="1" kern="1200" dirty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e.g. RCA under discussion/ RCA ready for signing / Negotiation in progress; numbers are estimates by research team</a:t>
                      </a:r>
                    </a:p>
                    <a:p>
                      <a:r>
                        <a:rPr lang="en-SG" sz="1400" i="1" kern="1200" dirty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Estimated date of execution of agreement</a:t>
                      </a:r>
                      <a:endParaRPr lang="en-SG" sz="1400" i="1" dirty="0">
                        <a:solidFill>
                          <a:schemeClr val="bg1">
                            <a:lumMod val="6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1190347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SG" sz="14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SG" sz="14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SG" sz="14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SG" sz="14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4374273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SG" sz="14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SG" sz="14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SG" sz="14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SG" sz="14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6983531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SG" sz="1400" b="1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Total IRS in the pipeline</a:t>
                      </a:r>
                      <a:endParaRPr lang="en-SG" sz="14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SG" sz="14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SG" sz="14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SG" sz="14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4688204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102440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"/>
          <p:cNvSpPr>
            <a:spLocks noGrp="1"/>
          </p:cNvSpPr>
          <p:nvPr>
            <p:ph type="title"/>
          </p:nvPr>
        </p:nvSpPr>
        <p:spPr>
          <a:xfrm>
            <a:off x="683568" y="51470"/>
            <a:ext cx="7920880" cy="720080"/>
          </a:xfrm>
        </p:spPr>
        <p:txBody>
          <a:bodyPr>
            <a:normAutofit/>
          </a:bodyPr>
          <a:lstStyle/>
          <a:p>
            <a:r>
              <a:rPr lang="en-US" dirty="0" err="1"/>
              <a:t>Programme</a:t>
            </a:r>
            <a:r>
              <a:rPr lang="en-US" dirty="0"/>
              <a:t> Status</a:t>
            </a:r>
            <a:endParaRPr dirty="0"/>
          </a:p>
        </p:txBody>
      </p:sp>
      <p:graphicFrame>
        <p:nvGraphicFramePr>
          <p:cNvPr id="6" name="Group 138">
            <a:extLst>
              <a:ext uri="{FF2B5EF4-FFF2-40B4-BE49-F238E27FC236}">
                <a16:creationId xmlns:a16="http://schemas.microsoft.com/office/drawing/2014/main" id="{59C99FA1-7BCA-4A77-A0F9-73E57C44C73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71935661"/>
              </p:ext>
            </p:extLst>
          </p:nvPr>
        </p:nvGraphicFramePr>
        <p:xfrm>
          <a:off x="683568" y="588268"/>
          <a:ext cx="8398410" cy="3130306"/>
        </p:xfrm>
        <a:graphic>
          <a:graphicData uri="http://schemas.openxmlformats.org/drawingml/2006/table">
            <a:tbl>
              <a:tblPr/>
              <a:tblGrid>
                <a:gridCol w="48977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4148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6954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7492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7492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374929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42117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328688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374929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374929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374929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374929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374929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374929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</a:tblGrid>
              <a:tr h="355752">
                <a:tc rowSpan="2"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Garamond (W1)"/>
                          <a:cs typeface="Arial" panose="020B0604020202020204" pitchFamily="34" charset="0"/>
                        </a:rPr>
                        <a:t>No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Garamond (W1)"/>
                        <a:cs typeface="Arial" panose="020B0604020202020204" pitchFamily="34" charset="0"/>
                      </a:endParaRPr>
                    </a:p>
                  </a:txBody>
                  <a:tcPr marT="45711" marB="45711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5E5E5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Garamond (W1)"/>
                          <a:cs typeface="Arial" panose="020B0604020202020204" pitchFamily="34" charset="0"/>
                        </a:rPr>
                        <a:t>Research Milestones / Deliverables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Garamond (W1)"/>
                        <a:cs typeface="Arial" panose="020B0604020202020204" pitchFamily="34" charset="0"/>
                      </a:endParaRP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5E5E5"/>
                    </a:solidFill>
                  </a:tcPr>
                </a:tc>
                <a:tc gridSpan="4"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Garamond (W1)"/>
                          <a:cs typeface="Arial" panose="020B0604020202020204" pitchFamily="34" charset="0"/>
                        </a:rPr>
                        <a:t>Year 1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Garamond (W1)"/>
                        <a:cs typeface="Arial" panose="020B0604020202020204" pitchFamily="34" charset="0"/>
                      </a:endParaRP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5E5E5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" pitchFamily="18" charset="0"/>
                        <a:ea typeface="Garamond (W1)"/>
                        <a:cs typeface="Arial" pitchFamily="34" charset="0"/>
                      </a:endParaRP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5E5E5"/>
                    </a:solidFill>
                  </a:tcPr>
                </a:tc>
                <a:tc gridSpan="4"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Garamond (W1)"/>
                          <a:cs typeface="Arial" panose="020B0604020202020204" pitchFamily="34" charset="0"/>
                        </a:rPr>
                        <a:t>Year 2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Garamond (W1)"/>
                        <a:cs typeface="Arial" panose="020B0604020202020204" pitchFamily="34" charset="0"/>
                      </a:endParaRP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5E5E5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5E5E5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5E5E5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" pitchFamily="18" charset="0"/>
                        <a:ea typeface="Garamond (W1)"/>
                        <a:cs typeface="Arial" pitchFamily="34" charset="0"/>
                      </a:endParaRP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5E5E5"/>
                    </a:solidFill>
                  </a:tcPr>
                </a:tc>
                <a:tc gridSpan="4"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Garamond (W1)"/>
                          <a:cs typeface="Arial" panose="020B0604020202020204" pitchFamily="34" charset="0"/>
                        </a:rPr>
                        <a:t>Year 3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Garamond (W1)"/>
                        <a:cs typeface="Arial" panose="020B0604020202020204" pitchFamily="34" charset="0"/>
                      </a:endParaRP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5E5E5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5E5E5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5E5E5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" pitchFamily="18" charset="0"/>
                        <a:ea typeface="Garamond (W1)"/>
                        <a:cs typeface="Arial" pitchFamily="34" charset="0"/>
                      </a:endParaRP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5E5E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6945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Garamond (W1)"/>
                          <a:cs typeface="Arial" panose="020B0604020202020204" pitchFamily="34" charset="0"/>
                        </a:rPr>
                        <a:t>Q1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Garamond (W1)"/>
                        <a:cs typeface="Arial" panose="020B0604020202020204" pitchFamily="34" charset="0"/>
                      </a:endParaRPr>
                    </a:p>
                  </a:txBody>
                  <a:tcPr marL="0" marR="0" marT="45711" marB="4571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5E5E5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Garamond (W1)"/>
                          <a:cs typeface="Arial" panose="020B0604020202020204" pitchFamily="34" charset="0"/>
                        </a:rPr>
                        <a:t>Q2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Garamond (W1)"/>
                        <a:cs typeface="Arial" panose="020B0604020202020204" pitchFamily="34" charset="0"/>
                      </a:endParaRPr>
                    </a:p>
                  </a:txBody>
                  <a:tcPr marL="0" marR="0" marT="45711" marB="4571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5E5E5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Garamond (W1)"/>
                          <a:cs typeface="Arial" panose="020B0604020202020204" pitchFamily="34" charset="0"/>
                        </a:rPr>
                        <a:t>Q3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Garamond (W1)"/>
                        <a:cs typeface="Arial" panose="020B0604020202020204" pitchFamily="34" charset="0"/>
                      </a:endParaRPr>
                    </a:p>
                  </a:txBody>
                  <a:tcPr marL="0" marR="0" marT="45711" marB="4571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5E5E5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Garamond (W1)"/>
                          <a:cs typeface="Arial" panose="020B0604020202020204" pitchFamily="34" charset="0"/>
                        </a:rPr>
                        <a:t>Q4</a:t>
                      </a:r>
                    </a:p>
                  </a:txBody>
                  <a:tcPr marL="0" marR="0" marT="45711" marB="4571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5E5E5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Garamond (W1)"/>
                          <a:cs typeface="Arial" panose="020B0604020202020204" pitchFamily="34" charset="0"/>
                        </a:rPr>
                        <a:t>Q1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Garamond (W1)"/>
                        <a:cs typeface="Arial" panose="020B0604020202020204" pitchFamily="34" charset="0"/>
                      </a:endParaRPr>
                    </a:p>
                  </a:txBody>
                  <a:tcPr marL="0" marR="0" marT="45711" marB="4571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5E5E5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Garamond (W1)"/>
                          <a:cs typeface="Arial" panose="020B0604020202020204" pitchFamily="34" charset="0"/>
                        </a:rPr>
                        <a:t>Q2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Garamond (W1)"/>
                        <a:cs typeface="Arial" panose="020B0604020202020204" pitchFamily="34" charset="0"/>
                      </a:endParaRPr>
                    </a:p>
                  </a:txBody>
                  <a:tcPr marL="0" marR="0" marT="45711" marB="4571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5E5E5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Garamond (W1)"/>
                          <a:cs typeface="Arial" panose="020B0604020202020204" pitchFamily="34" charset="0"/>
                        </a:rPr>
                        <a:t>Q3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Garamond (W1)"/>
                        <a:cs typeface="Arial" panose="020B0604020202020204" pitchFamily="34" charset="0"/>
                      </a:endParaRPr>
                    </a:p>
                  </a:txBody>
                  <a:tcPr marL="0" marR="0" marT="45711" marB="4571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5E5E5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Garamond (W1)"/>
                          <a:cs typeface="Arial" panose="020B0604020202020204" pitchFamily="34" charset="0"/>
                        </a:rPr>
                        <a:t>Q4</a:t>
                      </a:r>
                    </a:p>
                  </a:txBody>
                  <a:tcPr marL="0" marR="0" marT="45711" marB="4571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5E5E5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Garamond (W1)"/>
                          <a:cs typeface="Arial" panose="020B0604020202020204" pitchFamily="34" charset="0"/>
                        </a:rPr>
                        <a:t>Q1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Garamond (W1)"/>
                        <a:cs typeface="Arial" panose="020B0604020202020204" pitchFamily="34" charset="0"/>
                      </a:endParaRPr>
                    </a:p>
                  </a:txBody>
                  <a:tcPr marL="0" marR="0" marT="45711" marB="4571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5E5E5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Garamond (W1)"/>
                          <a:cs typeface="Arial" panose="020B0604020202020204" pitchFamily="34" charset="0"/>
                        </a:rPr>
                        <a:t>Q2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Garamond (W1)"/>
                        <a:cs typeface="Arial" panose="020B0604020202020204" pitchFamily="34" charset="0"/>
                      </a:endParaRPr>
                    </a:p>
                  </a:txBody>
                  <a:tcPr marL="0" marR="0" marT="45711" marB="4571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5E5E5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Garamond (W1)"/>
                          <a:cs typeface="Arial" panose="020B0604020202020204" pitchFamily="34" charset="0"/>
                        </a:rPr>
                        <a:t>Q3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Garamond (W1)"/>
                        <a:cs typeface="Arial" panose="020B0604020202020204" pitchFamily="34" charset="0"/>
                      </a:endParaRPr>
                    </a:p>
                  </a:txBody>
                  <a:tcPr marL="0" marR="0" marT="45711" marB="4571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5E5E5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Garamond (W1)"/>
                          <a:cs typeface="Arial" panose="020B0604020202020204" pitchFamily="34" charset="0"/>
                        </a:rPr>
                        <a:t>Q4</a:t>
                      </a:r>
                    </a:p>
                  </a:txBody>
                  <a:tcPr marL="0" marR="0" marT="45711" marB="4571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5E5E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13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 marT="45711" marB="45711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Main Task 1</a:t>
                      </a: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  <a:sym typeface="Wingdings" pitchFamily="2" charset="2"/>
                        </a:rPr>
                        <a:t></a:t>
                      </a: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  <a:sym typeface="Wingdings" pitchFamily="2" charset="2"/>
                        </a:rPr>
                        <a:t></a:t>
                      </a: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  <a:sym typeface="Wingdings" pitchFamily="2" charset="2"/>
                        </a:rPr>
                        <a:t></a:t>
                      </a: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073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</a:p>
                  </a:txBody>
                  <a:tcPr marT="45711" marB="45711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Main Task 2</a:t>
                      </a: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  <a:sym typeface="Wingdings" pitchFamily="2" charset="2"/>
                        </a:rPr>
                        <a:t></a:t>
                      </a: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  <a:sym typeface="Wingdings" pitchFamily="2" charset="2"/>
                        </a:rPr>
                        <a:t></a:t>
                      </a: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  <a:sym typeface="Wingdings" pitchFamily="2" charset="2"/>
                        </a:rPr>
                        <a:t></a:t>
                      </a: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2330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</a:p>
                  </a:txBody>
                  <a:tcPr marT="45711" marB="45711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Main Task 3</a:t>
                      </a: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  <a:sym typeface="Wingdings" pitchFamily="2" charset="2"/>
                        </a:rPr>
                        <a:t></a:t>
                      </a: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  <a:sym typeface="Wingdings" pitchFamily="2" charset="2"/>
                        </a:rPr>
                        <a:t></a:t>
                      </a: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  <a:sym typeface="Wingdings" pitchFamily="2" charset="2"/>
                        </a:rPr>
                        <a:t></a:t>
                      </a: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  <a:sym typeface="Wingdings" pitchFamily="2" charset="2"/>
                      </a:endParaRP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  <a:sym typeface="Wingdings" pitchFamily="2" charset="2"/>
                        </a:rPr>
                        <a:t></a:t>
                      </a: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  <a:sym typeface="Wingdings" pitchFamily="2" charset="2"/>
                        </a:rPr>
                        <a:t></a:t>
                      </a: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  <a:sym typeface="Wingdings" pitchFamily="2" charset="2"/>
                        </a:rPr>
                        <a:t></a:t>
                      </a: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  <a:sym typeface="Wingdings" pitchFamily="2" charset="2"/>
                      </a:endParaRP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  <a:sym typeface="Wingdings" pitchFamily="2" charset="2"/>
                        </a:rPr>
                        <a:t></a:t>
                      </a: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  <a:sym typeface="Wingdings" pitchFamily="2" charset="2"/>
                        </a:rPr>
                        <a:t></a:t>
                      </a: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  <a:sym typeface="Wingdings" pitchFamily="2" charset="2"/>
                        </a:rPr>
                        <a:t></a:t>
                      </a: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  <a:sym typeface="Wingdings" pitchFamily="2" charset="2"/>
                      </a:endParaRP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4613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</a:p>
                  </a:txBody>
                  <a:tcPr marT="45711" marB="45711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Main Task 4</a:t>
                      </a: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  <a:sym typeface="Wingdings" pitchFamily="2" charset="2"/>
                        </a:rPr>
                        <a:t></a:t>
                      </a: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  <a:sym typeface="Wingdings" pitchFamily="2" charset="2"/>
                      </a:endParaRP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  <a:sym typeface="Wingdings" pitchFamily="2" charset="2"/>
                        </a:rPr>
                        <a:t></a:t>
                      </a: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  <a:sym typeface="Wingdings" pitchFamily="2" charset="2"/>
                      </a:endParaRP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  <a:sym typeface="Wingdings" pitchFamily="2" charset="2"/>
                        </a:rPr>
                        <a:t></a:t>
                      </a: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  <a:sym typeface="Wingdings" pitchFamily="2" charset="2"/>
                      </a:endParaRP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8844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</a:p>
                  </a:txBody>
                  <a:tcPr marT="45711" marB="45711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Main Task 5</a:t>
                      </a: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  <a:sym typeface="Wingdings" pitchFamily="2" charset="2"/>
                        </a:rPr>
                        <a:t></a:t>
                      </a: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  <a:sym typeface="Wingdings" pitchFamily="2" charset="2"/>
                      </a:endParaRP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  <a:sym typeface="Wingdings" pitchFamily="2" charset="2"/>
                        </a:rPr>
                        <a:t></a:t>
                      </a: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  <a:sym typeface="Wingdings" pitchFamily="2" charset="2"/>
                      </a:endParaRP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  <a:sym typeface="Wingdings" pitchFamily="2" charset="2"/>
                        </a:rPr>
                        <a:t></a:t>
                      </a: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  <a:sym typeface="Wingdings" pitchFamily="2" charset="2"/>
                      </a:endParaRP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8844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</a:t>
                      </a:r>
                    </a:p>
                  </a:txBody>
                  <a:tcPr marT="45711" marB="45711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Main Task 6</a:t>
                      </a: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  <a:sym typeface="Wingdings" pitchFamily="2" charset="2"/>
                        </a:rPr>
                        <a:t></a:t>
                      </a: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  <a:sym typeface="Wingdings" pitchFamily="2" charset="2"/>
                      </a:endParaRP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  <a:sym typeface="Wingdings" pitchFamily="2" charset="2"/>
                        </a:rPr>
                        <a:t></a:t>
                      </a: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  <a:sym typeface="Wingdings" pitchFamily="2" charset="2"/>
                      </a:endParaRP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  <a:sym typeface="Wingdings" pitchFamily="2" charset="2"/>
                        </a:rPr>
                        <a:t></a:t>
                      </a: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  <a:sym typeface="Wingdings" pitchFamily="2" charset="2"/>
                      </a:endParaRP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8844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</a:t>
                      </a:r>
                    </a:p>
                  </a:txBody>
                  <a:tcPr marT="45711" marB="45711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Main Task 7</a:t>
                      </a: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  <a:sym typeface="Wingdings" pitchFamily="2" charset="2"/>
                        </a:rPr>
                        <a:t></a:t>
                      </a: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  <a:sym typeface="Wingdings" pitchFamily="2" charset="2"/>
                      </a:endParaRP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  <a:sym typeface="Wingdings" pitchFamily="2" charset="2"/>
                        </a:rPr>
                        <a:t></a:t>
                      </a: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  <a:sym typeface="Wingdings" pitchFamily="2" charset="2"/>
                      </a:endParaRP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  <a:sym typeface="Wingdings" pitchFamily="2" charset="2"/>
                        </a:rPr>
                        <a:t></a:t>
                      </a: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  <a:sym typeface="Wingdings" pitchFamily="2" charset="2"/>
                      </a:endParaRP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7" name="Text Box 92">
            <a:extLst>
              <a:ext uri="{FF2B5EF4-FFF2-40B4-BE49-F238E27FC236}">
                <a16:creationId xmlns:a16="http://schemas.microsoft.com/office/drawing/2014/main" id="{E16D1246-C12F-4442-AA7C-336AE926D03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83970" y="3895332"/>
            <a:ext cx="4781158" cy="1126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algn="r">
              <a:buNone/>
            </a:pPr>
            <a:r>
              <a:rPr lang="en-US" altLang="en-US" sz="1600" b="1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Please include the latest milestones table and state the progress for each </a:t>
            </a:r>
            <a:r>
              <a:rPr lang="en-US" altLang="en-US" sz="1600" b="1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work package.</a:t>
            </a:r>
          </a:p>
          <a:p>
            <a:pPr algn="r">
              <a:buNone/>
            </a:pPr>
            <a:r>
              <a:rPr lang="en-US" altLang="en-US" sz="1600" b="1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Please add more columns for Year 4 and Year 5 if applicable</a:t>
            </a:r>
          </a:p>
        </p:txBody>
      </p:sp>
      <p:sp>
        <p:nvSpPr>
          <p:cNvPr id="9" name="Text Box 92">
            <a:extLst>
              <a:ext uri="{FF2B5EF4-FFF2-40B4-BE49-F238E27FC236}">
                <a16:creationId xmlns:a16="http://schemas.microsoft.com/office/drawing/2014/main" id="{6F1890EA-63C3-43B4-91AA-C6AE2DF4181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425" y="3718574"/>
            <a:ext cx="3598544" cy="6340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eaLnBrk="1" hangingPunct="1">
              <a:buFontTx/>
              <a:buNone/>
            </a:pPr>
            <a:r>
              <a:rPr lang="en-US" altLang="en-US" sz="1600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: Planned</a:t>
            </a:r>
          </a:p>
          <a:p>
            <a:pPr eaLnBrk="1" hangingPunct="1">
              <a:buFontTx/>
              <a:buNone/>
            </a:pPr>
            <a:r>
              <a:rPr lang="en-US" altLang="en-US" sz="1600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: Completed</a:t>
            </a:r>
          </a:p>
        </p:txBody>
      </p:sp>
    </p:spTree>
    <p:extLst>
      <p:ext uri="{BB962C8B-B14F-4D97-AF65-F5344CB8AC3E}">
        <p14:creationId xmlns:p14="http://schemas.microsoft.com/office/powerpoint/2010/main" val="33602999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theme/theme1.xml><?xml version="1.0" encoding="utf-8"?>
<a:theme xmlns:a="http://schemas.openxmlformats.org/drawingml/2006/main" name="ASTAR PPT Template 10042012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4a88d1dd77d4cb8a736582c2d3c5e4a xmlns="8f380673-f5d0-4d30-88c7-34c2a6233ab8">
      <Terms xmlns="http://schemas.microsoft.com/office/infopath/2007/PartnerControls">
        <TermInfo xmlns="http://schemas.microsoft.com/office/infopath/2007/PartnerControls">
          <TermName xmlns="http://schemas.microsoft.com/office/infopath/2007/PartnerControls">Official Open</TermName>
          <TermId xmlns="http://schemas.microsoft.com/office/infopath/2007/PartnerControls">2bae7c29-0188-4e7d-8c62-1a438b954f8b</TermId>
        </TermInfo>
      </Terms>
    </p4a88d1dd77d4cb8a736582c2d3c5e4a>
    <cb38fe7aa1c5445ebcca08ecfde264dd xmlns="8f380673-f5d0-4d30-88c7-34c2a6233ab8">
      <Terms xmlns="http://schemas.microsoft.com/office/infopath/2007/PartnerControls">
        <TermInfo xmlns="http://schemas.microsoft.com/office/infopath/2007/PartnerControls">
          <TermName xmlns="http://schemas.microsoft.com/office/infopath/2007/PartnerControls">Non-Sensitive</TermName>
          <TermId xmlns="http://schemas.microsoft.com/office/infopath/2007/PartnerControls">a6c191f4-2dd3-46ec-8289-9409bff4fe86</TermId>
        </TermInfo>
      </Terms>
    </cb38fe7aa1c5445ebcca08ecfde264dd>
    <TaxCatchAll xmlns="29cd325b-2eee-4c5d-9db9-3a6710214490">
      <Value>2</Value>
      <Value>1</Value>
    </TaxCatchAll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A2DA73BAA8551419E77B640F39D3F5D" ma:contentTypeVersion="6" ma:contentTypeDescription="Create a new document." ma:contentTypeScope="" ma:versionID="21c58f6b325cf0e9268961e2972608ab">
  <xsd:schema xmlns:xsd="http://www.w3.org/2001/XMLSchema" xmlns:xs="http://www.w3.org/2001/XMLSchema" xmlns:p="http://schemas.microsoft.com/office/2006/metadata/properties" xmlns:ns2="29cd325b-2eee-4c5d-9db9-3a6710214490" xmlns:ns3="8f380673-f5d0-4d30-88c7-34c2a6233ab8" targetNamespace="http://schemas.microsoft.com/office/2006/metadata/properties" ma:root="true" ma:fieldsID="8b8e6628b342892ff5b2f6532106b444" ns2:_="" ns3:_="">
    <xsd:import namespace="29cd325b-2eee-4c5d-9db9-3a6710214490"/>
    <xsd:import namespace="8f380673-f5d0-4d30-88c7-34c2a6233ab8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3:p4a88d1dd77d4cb8a736582c2d3c5e4a" minOccurs="0"/>
                <xsd:element ref="ns2:TaxCatchAll" minOccurs="0"/>
                <xsd:element ref="ns3:cb38fe7aa1c5445ebcca08ecfde264d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9cd325b-2eee-4c5d-9db9-3a6710214490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TaxCatchAll" ma:index="11" nillable="true" ma:displayName="Taxonomy Catch All Column" ma:hidden="true" ma:list="{3f75ea47-4b25-40cf-90b4-58a1cc895f21}" ma:internalName="TaxCatchAll" ma:showField="CatchAllData" ma:web="29cd325b-2eee-4c5d-9db9-3a6710214490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f380673-f5d0-4d30-88c7-34c2a6233ab8" elementFormDefault="qualified">
    <xsd:import namespace="http://schemas.microsoft.com/office/2006/documentManagement/types"/>
    <xsd:import namespace="http://schemas.microsoft.com/office/infopath/2007/PartnerControls"/>
    <xsd:element name="p4a88d1dd77d4cb8a736582c2d3c5e4a" ma:index="10" ma:taxonomy="true" ma:internalName="p4a88d1dd77d4cb8a736582c2d3c5e4a" ma:taxonomyFieldName="Security_x0020_Classification" ma:displayName="Security Classification" ma:default="-1;#Official Open|2bae7c29-0188-4e7d-8c62-1a438b954f8b" ma:fieldId="{94a88d1d-d77d-4cb8-a736-582c2d3c5e4a}" ma:sspId="974cb554-9eb7-495d-b1d8-159d1abb80f5" ma:termSetId="b44889cd-d78c-4551-b063-7a7a1cb7edad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cb38fe7aa1c5445ebcca08ecfde264dd" ma:index="13" ma:taxonomy="true" ma:internalName="cb38fe7aa1c5445ebcca08ecfde264dd" ma:taxonomyFieldName="Sensitive_x0020_Category" ma:displayName="Sensitive Category" ma:default="-1;#Non-Sensitive|a6c191f4-2dd3-46ec-8289-9409bff4fe86" ma:fieldId="{cb38fe7a-a1c5-445e-bcca-08ecfde264dd}" ma:sspId="974cb554-9eb7-495d-b1d8-159d1abb80f5" ma:termSetId="557ecf87-9d5f-4a78-a4ea-1caff5fb2a63" ma:anchorId="00000000-0000-0000-0000-000000000000" ma:open="false" ma:isKeyword="false">
      <xsd:complexType>
        <xsd:sequence>
          <xsd:element ref="pc:Terms" minOccurs="0" maxOccurs="1"/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14217316-243D-43FC-8067-AD2F8B2B7203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A0493CE9-1D7C-4D79-916C-3386876BE1A7}">
  <ds:schemaRefs>
    <ds:schemaRef ds:uri="http://schemas.microsoft.com/office/2006/documentManagement/types"/>
    <ds:schemaRef ds:uri="http://purl.org/dc/elements/1.1/"/>
    <ds:schemaRef ds:uri="http://schemas.microsoft.com/office/infopath/2007/PartnerControls"/>
    <ds:schemaRef ds:uri="http://purl.org/dc/dcmitype/"/>
    <ds:schemaRef ds:uri="http://schemas.openxmlformats.org/package/2006/metadata/core-properties"/>
    <ds:schemaRef ds:uri="http://schemas.microsoft.com/office/2006/metadata/properties"/>
    <ds:schemaRef ds:uri="http://purl.org/dc/terms/"/>
    <ds:schemaRef ds:uri="8e5633f6-dc03-4192-9dd3-80edd9b4d150"/>
    <ds:schemaRef ds:uri="http://www.w3.org/XML/1998/namespace"/>
    <ds:schemaRef ds:uri="8f380673-f5d0-4d30-88c7-34c2a6233ab8"/>
    <ds:schemaRef ds:uri="29cd325b-2eee-4c5d-9db9-3a6710214490"/>
  </ds:schemaRefs>
</ds:datastoreItem>
</file>

<file path=customXml/itemProps3.xml><?xml version="1.0" encoding="utf-8"?>
<ds:datastoreItem xmlns:ds="http://schemas.openxmlformats.org/officeDocument/2006/customXml" ds:itemID="{B0DA6A45-2D52-4662-9515-0F96AE580D4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29cd325b-2eee-4c5d-9db9-3a6710214490"/>
    <ds:schemaRef ds:uri="8f380673-f5d0-4d30-88c7-34c2a6233ab8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A-STAR_PPT_Template_2020_(16.9)_200203.thmx</Template>
  <TotalTime>21557</TotalTime>
  <Words>636</Words>
  <Application>Microsoft Office PowerPoint</Application>
  <PresentationFormat>On-screen Show (16:9)</PresentationFormat>
  <Paragraphs>189</Paragraphs>
  <Slides>15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9" baseType="lpstr">
      <vt:lpstr>Arial</vt:lpstr>
      <vt:lpstr>Open Sans</vt:lpstr>
      <vt:lpstr>Wingdings</vt:lpstr>
      <vt:lpstr>ASTAR PPT Template 10042012</vt:lpstr>
      <vt:lpstr>HBMS/HHP IAF-PP  Mid Term Review (MTR)</vt:lpstr>
      <vt:lpstr>PowerPoint Presentation</vt:lpstr>
      <vt:lpstr>Programme Summary</vt:lpstr>
      <vt:lpstr>Programme Overview</vt:lpstr>
      <vt:lpstr>Programme Benchmarking</vt:lpstr>
      <vt:lpstr>Industry Engagements</vt:lpstr>
      <vt:lpstr>Programme Status – IRS Achievements</vt:lpstr>
      <vt:lpstr>IRS Pipeline </vt:lpstr>
      <vt:lpstr>Programme Status</vt:lpstr>
      <vt:lpstr>Programme Status</vt:lpstr>
      <vt:lpstr>Programme Status</vt:lpstr>
      <vt:lpstr>Research and Industry Engagement Plans</vt:lpstr>
      <vt:lpstr>Scientific Advisory Board (SAB) Report</vt:lpstr>
      <vt:lpstr> Additional Supporting Slides  (Up to 10 slides)</vt:lpstr>
      <vt:lpstr>PowerPoint Presentation</vt:lpstr>
    </vt:vector>
  </TitlesOfParts>
  <Company>Hewlett-Packard Company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ASTAR CORP COMMS</dc:creator>
  <cp:lastModifiedBy>Cindy Goh</cp:lastModifiedBy>
  <cp:revision>1582</cp:revision>
  <cp:lastPrinted>2020-03-09T03:14:02Z</cp:lastPrinted>
  <dcterms:created xsi:type="dcterms:W3CDTF">2014-03-27T05:25:01Z</dcterms:created>
  <dcterms:modified xsi:type="dcterms:W3CDTF">2024-10-18T07:09:45Z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0x0101008A2DA73BAA8551419E77B640F39D3F5D</vt:lpwstr>
  </property>
  <property fmtid="{D5CDD505-2E9C-101B-9397-08002B2CF9AE}" pid="3" name="MSIP_Label_3f9331f7-95a2-472a-92bc-d73219eb516b_Enabled">
    <vt:lpwstr>True</vt:lpwstr>
  </property>
  <property fmtid="{D5CDD505-2E9C-101B-9397-08002B2CF9AE}" pid="4" name="MSIP_Label_3f9331f7-95a2-472a-92bc-d73219eb516b_SiteId">
    <vt:lpwstr>0b11c524-9a1c-4e1b-84cb-6336aefc2243</vt:lpwstr>
  </property>
  <property fmtid="{D5CDD505-2E9C-101B-9397-08002B2CF9AE}" pid="5" name="MSIP_Label_3f9331f7-95a2-472a-92bc-d73219eb516b_Owner">
    <vt:lpwstr>GOH_Mien_Zo@a-star.edu.sg</vt:lpwstr>
  </property>
  <property fmtid="{D5CDD505-2E9C-101B-9397-08002B2CF9AE}" pid="6" name="MSIP_Label_3f9331f7-95a2-472a-92bc-d73219eb516b_SetDate">
    <vt:lpwstr>2020-02-22T05:02:31.2332598Z</vt:lpwstr>
  </property>
  <property fmtid="{D5CDD505-2E9C-101B-9397-08002B2CF9AE}" pid="7" name="MSIP_Label_3f9331f7-95a2-472a-92bc-d73219eb516b_Name">
    <vt:lpwstr>CONFIDENTIAL</vt:lpwstr>
  </property>
  <property fmtid="{D5CDD505-2E9C-101B-9397-08002B2CF9AE}" pid="8" name="MSIP_Label_3f9331f7-95a2-472a-92bc-d73219eb516b_Application">
    <vt:lpwstr>Microsoft Azure Information Protection</vt:lpwstr>
  </property>
  <property fmtid="{D5CDD505-2E9C-101B-9397-08002B2CF9AE}" pid="9" name="MSIP_Label_3f9331f7-95a2-472a-92bc-d73219eb516b_ActionId">
    <vt:lpwstr>079e5ffd-b793-4016-9d1d-217a1620b568</vt:lpwstr>
  </property>
  <property fmtid="{D5CDD505-2E9C-101B-9397-08002B2CF9AE}" pid="10" name="MSIP_Label_3f9331f7-95a2-472a-92bc-d73219eb516b_Extended_MSFT_Method">
    <vt:lpwstr>Automatic</vt:lpwstr>
  </property>
  <property fmtid="{D5CDD505-2E9C-101B-9397-08002B2CF9AE}" pid="11" name="MSIP_Label_4f288355-fb4c-44cd-b9ca-40cfc2aee5f8_Enabled">
    <vt:lpwstr>True</vt:lpwstr>
  </property>
  <property fmtid="{D5CDD505-2E9C-101B-9397-08002B2CF9AE}" pid="12" name="MSIP_Label_4f288355-fb4c-44cd-b9ca-40cfc2aee5f8_SiteId">
    <vt:lpwstr>0b11c524-9a1c-4e1b-84cb-6336aefc2243</vt:lpwstr>
  </property>
  <property fmtid="{D5CDD505-2E9C-101B-9397-08002B2CF9AE}" pid="13" name="MSIP_Label_4f288355-fb4c-44cd-b9ca-40cfc2aee5f8_Owner">
    <vt:lpwstr>GOH_Mien_Zo@a-star.edu.sg</vt:lpwstr>
  </property>
  <property fmtid="{D5CDD505-2E9C-101B-9397-08002B2CF9AE}" pid="14" name="MSIP_Label_4f288355-fb4c-44cd-b9ca-40cfc2aee5f8_SetDate">
    <vt:lpwstr>2020-02-22T05:02:31.2332598Z</vt:lpwstr>
  </property>
  <property fmtid="{D5CDD505-2E9C-101B-9397-08002B2CF9AE}" pid="15" name="MSIP_Label_4f288355-fb4c-44cd-b9ca-40cfc2aee5f8_Name">
    <vt:lpwstr>NON-SENSITIVE</vt:lpwstr>
  </property>
  <property fmtid="{D5CDD505-2E9C-101B-9397-08002B2CF9AE}" pid="16" name="MSIP_Label_4f288355-fb4c-44cd-b9ca-40cfc2aee5f8_Application">
    <vt:lpwstr>Microsoft Azure Information Protection</vt:lpwstr>
  </property>
  <property fmtid="{D5CDD505-2E9C-101B-9397-08002B2CF9AE}" pid="17" name="MSIP_Label_4f288355-fb4c-44cd-b9ca-40cfc2aee5f8_ActionId">
    <vt:lpwstr>079e5ffd-b793-4016-9d1d-217a1620b568</vt:lpwstr>
  </property>
  <property fmtid="{D5CDD505-2E9C-101B-9397-08002B2CF9AE}" pid="18" name="MSIP_Label_4f288355-fb4c-44cd-b9ca-40cfc2aee5f8_Parent">
    <vt:lpwstr>3f9331f7-95a2-472a-92bc-d73219eb516b</vt:lpwstr>
  </property>
  <property fmtid="{D5CDD505-2E9C-101B-9397-08002B2CF9AE}" pid="19" name="MSIP_Label_4f288355-fb4c-44cd-b9ca-40cfc2aee5f8_Extended_MSFT_Method">
    <vt:lpwstr>Automatic</vt:lpwstr>
  </property>
  <property fmtid="{D5CDD505-2E9C-101B-9397-08002B2CF9AE}" pid="20" name="Sensitive Category">
    <vt:lpwstr>2;#Non-Sensitive|a6c191f4-2dd3-46ec-8289-9409bff4fe86</vt:lpwstr>
  </property>
  <property fmtid="{D5CDD505-2E9C-101B-9397-08002B2CF9AE}" pid="21" name="Security Classification">
    <vt:lpwstr>1;#Official Open|2bae7c29-0188-4e7d-8c62-1a438b954f8b</vt:lpwstr>
  </property>
</Properties>
</file>