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76" r:id="rId5"/>
    <p:sldId id="508" r:id="rId6"/>
    <p:sldId id="509" r:id="rId7"/>
    <p:sldId id="511" r:id="rId8"/>
    <p:sldId id="512" r:id="rId9"/>
    <p:sldId id="513" r:id="rId10"/>
    <p:sldId id="514" r:id="rId11"/>
    <p:sldId id="515" r:id="rId12"/>
    <p:sldId id="516" r:id="rId13"/>
    <p:sldId id="517" r:id="rId14"/>
    <p:sldId id="518" r:id="rId15"/>
    <p:sldId id="520" r:id="rId16"/>
    <p:sldId id="466" r:id="rId17"/>
    <p:sldId id="316" r:id="rId18"/>
  </p:sldIdLst>
  <p:sldSz cx="9144000" cy="5143500" type="screen16x9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i Teng Neo" initials="WTN" lastIdx="5" clrIdx="0">
    <p:extLst>
      <p:ext uri="{19B8F6BF-5375-455C-9EA6-DF929625EA0E}">
        <p15:presenceInfo xmlns:p15="http://schemas.microsoft.com/office/powerpoint/2012/main" userId="S-1-5-21-4211029173-3255825636-1277964214-34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88"/>
    <a:srgbClr val="8BB2FF"/>
    <a:srgbClr val="004EEA"/>
    <a:srgbClr val="CAD0DD"/>
    <a:srgbClr val="F68D36"/>
    <a:srgbClr val="611985"/>
    <a:srgbClr val="003087"/>
    <a:srgbClr val="5A198B"/>
    <a:srgbClr val="0D227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3561CB-E697-4A5E-B510-332C03C1A4F0}" v="1" dt="2021-10-22T04:23:16.3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1" autoAdjust="0"/>
    <p:restoredTop sz="92857" autoAdjust="0"/>
  </p:normalViewPr>
  <p:slideViewPr>
    <p:cSldViewPr>
      <p:cViewPr varScale="1">
        <p:scale>
          <a:sx n="83" d="100"/>
          <a:sy n="83" d="100"/>
        </p:scale>
        <p:origin x="864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2220"/>
    </p:cViewPr>
  </p:sorterViewPr>
  <p:notesViewPr>
    <p:cSldViewPr>
      <p:cViewPr varScale="1">
        <p:scale>
          <a:sx n="152" d="100"/>
          <a:sy n="152" d="100"/>
        </p:scale>
        <p:origin x="6408" y="19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AF544-415A-0B49-A866-477D0136A5DE}" type="datetimeFigureOut">
              <a:rPr lang="en-US" smtClean="0">
                <a:latin typeface="Arial" panose="020B0604020202020204" pitchFamily="34" charset="0"/>
              </a:rPr>
              <a:t>11/2/2021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80BF5-F6DB-CF4F-BE0B-1271BAACCD62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9874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97F5787-4636-46B4-9F75-BD9318F6EA37}" type="datetimeFigureOut">
              <a:rPr lang="en-GB" smtClean="0"/>
              <a:pPr/>
              <a:t>02/11/2021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6AE423D-0B8E-479B-BD8E-453FB371F1F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599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Cover option 1 – Science and Tech (Default)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E423D-0B8E-479B-BD8E-453FB371F1F3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4274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divider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E423D-0B8E-479B-BD8E-453FB371F1F3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3734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- Generic (Default)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860032" y="1288841"/>
            <a:ext cx="4032449" cy="168353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900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TITLE IN OPEN SANS, BOLD, CAPS,</a:t>
            </a:r>
            <a:br>
              <a:rPr lang="en-US" dirty="0"/>
            </a:br>
            <a:r>
              <a:rPr lang="en-US" dirty="0"/>
              <a:t>SIZE 29,</a:t>
            </a:r>
            <a:br>
              <a:rPr lang="en-US" dirty="0"/>
            </a:br>
            <a:r>
              <a:rPr lang="en-US" dirty="0"/>
              <a:t>left ALIGN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515966"/>
            <a:ext cx="1751689" cy="288032"/>
          </a:xfrm>
        </p:spPr>
        <p:txBody>
          <a:bodyPr>
            <a:normAutofit/>
          </a:bodyPr>
          <a:lstStyle>
            <a:lvl1pPr marL="0" indent="0" algn="l">
              <a:buNone/>
              <a:defRPr sz="105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0033" y="3459891"/>
            <a:ext cx="4032448" cy="478800"/>
          </a:xfrm>
        </p:spPr>
        <p:txBody>
          <a:bodyPr>
            <a:normAutofit/>
          </a:bodyPr>
          <a:lstStyle>
            <a:lvl1pPr marL="0" indent="0" algn="l">
              <a:buNone/>
              <a:defRPr sz="140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Designation, Department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0033" y="3219822"/>
            <a:ext cx="4032448" cy="288701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33" y="3952693"/>
            <a:ext cx="4032448" cy="561947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RI / Entity / Programme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71714" y="616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15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76">
          <p15:clr>
            <a:srgbClr val="FBAE40"/>
          </p15:clr>
        </p15:guide>
        <p15:guide id="4" orient="horz" pos="3038">
          <p15:clr>
            <a:srgbClr val="FBAE40"/>
          </p15:clr>
        </p15:guide>
        <p15:guide id="5" pos="5534">
          <p15:clr>
            <a:srgbClr val="FBAE40"/>
          </p15:clr>
        </p15:guide>
        <p15:guide id="6" pos="2988">
          <p15:clr>
            <a:srgbClr val="FBAE40"/>
          </p15:clr>
        </p15:guide>
        <p15:guide id="10" orient="horz" pos="65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ack 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660760" y="1995686"/>
            <a:ext cx="2009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b="1" kern="1200" baseline="0" dirty="0">
                <a:solidFill>
                  <a:srgbClr val="003087"/>
                </a:solidFill>
                <a:latin typeface="Open Sans"/>
                <a:ea typeface="+mj-ea"/>
                <a:cs typeface="Open Sans"/>
              </a:rPr>
              <a:t>THANK YOU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075AD7-A0FE-C44E-AF02-9867EA4F9B5F}"/>
              </a:ext>
            </a:extLst>
          </p:cNvPr>
          <p:cNvSpPr/>
          <p:nvPr userDrawn="1"/>
        </p:nvSpPr>
        <p:spPr>
          <a:xfrm>
            <a:off x="4711579" y="2836934"/>
            <a:ext cx="14029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100" b="0" kern="1200" baseline="0" dirty="0">
                <a:solidFill>
                  <a:srgbClr val="003087"/>
                </a:solidFill>
                <a:latin typeface="Open Sans"/>
                <a:ea typeface="+mj-ea"/>
                <a:cs typeface="Open Sans"/>
              </a:rPr>
              <a:t>www.a-star.edu.sg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7ABC79-F056-DF4F-8786-B9175747C5D5}"/>
              </a:ext>
            </a:extLst>
          </p:cNvPr>
          <p:cNvCxnSpPr/>
          <p:nvPr userDrawn="1"/>
        </p:nvCxnSpPr>
        <p:spPr>
          <a:xfrm>
            <a:off x="4788024" y="2787774"/>
            <a:ext cx="1800200" cy="0"/>
          </a:xfrm>
          <a:prstGeom prst="line">
            <a:avLst/>
          </a:prstGeom>
          <a:ln w="3175">
            <a:solidFill>
              <a:srgbClr val="0030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Star_Logo_RGB_LowRe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7" y="407959"/>
            <a:ext cx="1728191" cy="54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1129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168006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860032" y="1288841"/>
            <a:ext cx="4032449" cy="168353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900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TITLE IN OPEN SANS, BOLD, CAPS,</a:t>
            </a:r>
            <a:br>
              <a:rPr lang="en-US" dirty="0"/>
            </a:br>
            <a:r>
              <a:rPr lang="en-US" dirty="0"/>
              <a:t>SIZE 29,</a:t>
            </a:r>
            <a:br>
              <a:rPr lang="en-US" dirty="0"/>
            </a:br>
            <a:r>
              <a:rPr lang="en-US" dirty="0"/>
              <a:t>left ALIGN</a:t>
            </a:r>
            <a:endParaRPr lang="en-GB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515966"/>
            <a:ext cx="1751689" cy="288032"/>
          </a:xfrm>
        </p:spPr>
        <p:txBody>
          <a:bodyPr>
            <a:normAutofit/>
          </a:bodyPr>
          <a:lstStyle>
            <a:lvl1pPr marL="0" indent="0" algn="l">
              <a:buNone/>
              <a:defRPr sz="105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0033" y="3459891"/>
            <a:ext cx="4032448" cy="478800"/>
          </a:xfrm>
        </p:spPr>
        <p:txBody>
          <a:bodyPr>
            <a:normAutofit/>
          </a:bodyPr>
          <a:lstStyle>
            <a:lvl1pPr marL="0" indent="0" algn="l">
              <a:buNone/>
              <a:defRPr sz="140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Designation, Department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0033" y="3219822"/>
            <a:ext cx="4032448" cy="288701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33" y="3952693"/>
            <a:ext cx="4032448" cy="561947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RI / Entity / Programme</a:t>
            </a:r>
          </a:p>
        </p:txBody>
      </p:sp>
    </p:spTree>
    <p:extLst>
      <p:ext uri="{BB962C8B-B14F-4D97-AF65-F5344CB8AC3E}">
        <p14:creationId xmlns:p14="http://schemas.microsoft.com/office/powerpoint/2010/main" val="391267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76">
          <p15:clr>
            <a:srgbClr val="FBAE40"/>
          </p15:clr>
        </p15:guide>
        <p15:guide id="4" orient="horz" pos="3038">
          <p15:clr>
            <a:srgbClr val="FBAE40"/>
          </p15:clr>
        </p15:guide>
        <p15:guide id="5" pos="5534">
          <p15:clr>
            <a:srgbClr val="FBAE40"/>
          </p15:clr>
        </p15:guide>
        <p15:guide id="6" pos="2988">
          <p15:clr>
            <a:srgbClr val="FBAE40"/>
          </p15:clr>
        </p15:guide>
        <p15:guide id="10" orient="horz" pos="65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860032" y="1288841"/>
            <a:ext cx="4032449" cy="168353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900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TITLE IN OPEN SANS, BOLD, CAPS,</a:t>
            </a:r>
            <a:br>
              <a:rPr lang="en-US" dirty="0"/>
            </a:br>
            <a:r>
              <a:rPr lang="en-US" dirty="0"/>
              <a:t>SIZE 29,</a:t>
            </a:r>
            <a:br>
              <a:rPr lang="en-US" dirty="0"/>
            </a:br>
            <a:r>
              <a:rPr lang="en-US" dirty="0"/>
              <a:t>left ALIGN</a:t>
            </a:r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515966"/>
            <a:ext cx="1751689" cy="288032"/>
          </a:xfrm>
        </p:spPr>
        <p:txBody>
          <a:bodyPr>
            <a:normAutofit/>
          </a:bodyPr>
          <a:lstStyle>
            <a:lvl1pPr marL="0" indent="0" algn="l">
              <a:buNone/>
              <a:defRPr sz="105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0033" y="3459891"/>
            <a:ext cx="4032448" cy="478800"/>
          </a:xfrm>
        </p:spPr>
        <p:txBody>
          <a:bodyPr>
            <a:normAutofit/>
          </a:bodyPr>
          <a:lstStyle>
            <a:lvl1pPr marL="0" indent="0" algn="l">
              <a:buNone/>
              <a:defRPr sz="140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Designation, Department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0033" y="3219822"/>
            <a:ext cx="4032448" cy="288701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33" y="3952693"/>
            <a:ext cx="4032448" cy="561947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RI / Entity / Programme</a:t>
            </a:r>
          </a:p>
        </p:txBody>
      </p:sp>
    </p:spTree>
    <p:extLst>
      <p:ext uri="{BB962C8B-B14F-4D97-AF65-F5344CB8AC3E}">
        <p14:creationId xmlns:p14="http://schemas.microsoft.com/office/powerpoint/2010/main" val="347202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76" userDrawn="1">
          <p15:clr>
            <a:srgbClr val="FBAE40"/>
          </p15:clr>
        </p15:guide>
        <p15:guide id="4" orient="horz" pos="3038">
          <p15:clr>
            <a:srgbClr val="FBAE40"/>
          </p15:clr>
        </p15:guide>
        <p15:guide id="5" pos="5534">
          <p15:clr>
            <a:srgbClr val="FBAE40"/>
          </p15:clr>
        </p15:guide>
        <p15:guide id="6" pos="2989" userDrawn="1">
          <p15:clr>
            <a:srgbClr val="FBAE40"/>
          </p15:clr>
        </p15:guide>
        <p15:guide id="10" orient="horz" pos="6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860032" y="1288841"/>
            <a:ext cx="4032449" cy="168353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900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TITLE IN OPEN SANS, BOLD, CAPS,</a:t>
            </a:r>
            <a:br>
              <a:rPr lang="en-US" dirty="0"/>
            </a:br>
            <a:r>
              <a:rPr lang="en-US" dirty="0"/>
              <a:t>SIZE 29,</a:t>
            </a:r>
            <a:br>
              <a:rPr lang="en-US" dirty="0"/>
            </a:br>
            <a:r>
              <a:rPr lang="en-US" dirty="0"/>
              <a:t>left ALIGN</a:t>
            </a:r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515966"/>
            <a:ext cx="1751689" cy="288032"/>
          </a:xfrm>
        </p:spPr>
        <p:txBody>
          <a:bodyPr>
            <a:normAutofit/>
          </a:bodyPr>
          <a:lstStyle>
            <a:lvl1pPr marL="0" indent="0" algn="l">
              <a:buNone/>
              <a:defRPr sz="105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0033" y="3459891"/>
            <a:ext cx="4032448" cy="478800"/>
          </a:xfrm>
        </p:spPr>
        <p:txBody>
          <a:bodyPr>
            <a:normAutofit/>
          </a:bodyPr>
          <a:lstStyle>
            <a:lvl1pPr marL="0" indent="0" algn="l">
              <a:buNone/>
              <a:defRPr sz="140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Designation, Department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0033" y="3219822"/>
            <a:ext cx="4032448" cy="288701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33" y="3952693"/>
            <a:ext cx="4032448" cy="561947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RI / Entity / Programme</a:t>
            </a:r>
          </a:p>
        </p:txBody>
      </p:sp>
    </p:spTree>
    <p:extLst>
      <p:ext uri="{BB962C8B-B14F-4D97-AF65-F5344CB8AC3E}">
        <p14:creationId xmlns:p14="http://schemas.microsoft.com/office/powerpoint/2010/main" val="136555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76" userDrawn="1">
          <p15:clr>
            <a:srgbClr val="FBAE40"/>
          </p15:clr>
        </p15:guide>
        <p15:guide id="4" orient="horz" pos="3038">
          <p15:clr>
            <a:srgbClr val="FBAE40"/>
          </p15:clr>
        </p15:guide>
        <p15:guide id="5" pos="5534">
          <p15:clr>
            <a:srgbClr val="FBAE40"/>
          </p15:clr>
        </p15:guide>
        <p15:guide id="6" pos="2988" userDrawn="1">
          <p15:clr>
            <a:srgbClr val="FBAE40"/>
          </p15:clr>
        </p15:guide>
        <p15:guide id="10" orient="horz" pos="6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03350" y="1178913"/>
            <a:ext cx="5029200" cy="274320"/>
          </a:xfrm>
        </p:spPr>
        <p:txBody>
          <a:bodyPr anchor="ctr">
            <a:normAutofit/>
          </a:bodyPr>
          <a:lstStyle>
            <a:lvl1pPr marL="0" indent="0">
              <a:buNone/>
              <a:defRPr sz="16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One Header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403350" y="1674491"/>
            <a:ext cx="5029200" cy="274320"/>
          </a:xfrm>
        </p:spPr>
        <p:txBody>
          <a:bodyPr anchor="ctr">
            <a:normAutofit/>
          </a:bodyPr>
          <a:lstStyle>
            <a:lvl1pPr marL="0" indent="0">
              <a:buNone/>
              <a:defRPr sz="16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Two Header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403350" y="2181686"/>
            <a:ext cx="5029200" cy="274320"/>
          </a:xfrm>
        </p:spPr>
        <p:txBody>
          <a:bodyPr anchor="ctr">
            <a:normAutofit/>
          </a:bodyPr>
          <a:lstStyle>
            <a:lvl1pPr marL="0" indent="0">
              <a:buNone/>
              <a:defRPr sz="16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Three Header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403350" y="2681555"/>
            <a:ext cx="50292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Four Header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6732588" y="1178912"/>
            <a:ext cx="1079772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732588" y="1674491"/>
            <a:ext cx="1079772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6732588" y="2181686"/>
            <a:ext cx="1079772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 i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6732588" y="2681555"/>
            <a:ext cx="1079772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1" hasCustomPrompt="1"/>
          </p:nvPr>
        </p:nvSpPr>
        <p:spPr>
          <a:xfrm>
            <a:off x="1403350" y="3161526"/>
            <a:ext cx="50292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Five Header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2" hasCustomPrompt="1"/>
          </p:nvPr>
        </p:nvSpPr>
        <p:spPr>
          <a:xfrm>
            <a:off x="6732588" y="3158084"/>
            <a:ext cx="1079772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2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99592" y="336411"/>
            <a:ext cx="7920880" cy="469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Content in Open Sans, bold, size 20, left align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86095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2" pos="38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99592" y="339502"/>
            <a:ext cx="7920880" cy="72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aseline="0"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Title in Open Sans, bold, size 20, left align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899592" y="1131590"/>
            <a:ext cx="7920880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input content (min. text size 16)</a:t>
            </a:r>
          </a:p>
        </p:txBody>
      </p:sp>
    </p:spTree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2" pos="39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D31065-48EE-3E44-8580-C08AEC29A78A}"/>
              </a:ext>
            </a:extLst>
          </p:cNvPr>
          <p:cNvSpPr/>
          <p:nvPr userDrawn="1"/>
        </p:nvSpPr>
        <p:spPr>
          <a:xfrm>
            <a:off x="0" y="0"/>
            <a:ext cx="82758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23528" y="339502"/>
            <a:ext cx="8496944" cy="72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Title in Open Sans, bold, size 20, left align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323528" y="1131590"/>
            <a:ext cx="8496944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input content (min. text size 16)</a:t>
            </a:r>
          </a:p>
        </p:txBody>
      </p:sp>
    </p:spTree>
    <p:extLst>
      <p:ext uri="{BB962C8B-B14F-4D97-AF65-F5344CB8AC3E}">
        <p14:creationId xmlns:p14="http://schemas.microsoft.com/office/powerpoint/2010/main" val="261513532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Divider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11560" y="1275606"/>
            <a:ext cx="5492700" cy="954107"/>
          </a:xfrm>
        </p:spPr>
        <p:txBody>
          <a:bodyPr wrap="square" anchor="t">
            <a:spAutoFit/>
          </a:bodyPr>
          <a:lstStyle>
            <a:lvl1pPr algn="l">
              <a:defRPr sz="2800" baseline="0">
                <a:solidFill>
                  <a:srgbClr val="003087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Section header in Open Sans, bold, size 28, left align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563817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44375" y="1530724"/>
            <a:ext cx="4114800" cy="205740"/>
          </a:xfrm>
        </p:spPr>
        <p:txBody>
          <a:bodyPr anchor="ctr"/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Research Institute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44375" y="1293100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44375" y="1768348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Tel: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044375" y="2005970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1044375" y="1055476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1043608" y="3191005"/>
            <a:ext cx="4114800" cy="205740"/>
          </a:xfrm>
        </p:spPr>
        <p:txBody>
          <a:bodyPr anchor="ctr"/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Research Institute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1043608" y="2953386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1043608" y="3428624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Tel: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1043608" y="3666243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1043608" y="2715767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9"/>
          <p:cNvSpPr>
            <a:spLocks noGrp="1"/>
          </p:cNvSpPr>
          <p:nvPr>
            <p:ph type="body" sz="quarter" idx="31" hasCustomPrompt="1"/>
          </p:nvPr>
        </p:nvSpPr>
        <p:spPr>
          <a:xfrm>
            <a:off x="5292080" y="1055494"/>
            <a:ext cx="2743200" cy="11562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aseline="0"/>
            </a:lvl1pPr>
          </a:lstStyle>
          <a:p>
            <a:pPr lvl="0"/>
            <a:r>
              <a:rPr lang="en-US" dirty="0"/>
              <a:t>Insert Research Institute logo here </a:t>
            </a:r>
          </a:p>
        </p:txBody>
      </p:sp>
      <p:sp>
        <p:nvSpPr>
          <p:cNvPr id="17" name="Text Placeholder 39"/>
          <p:cNvSpPr>
            <a:spLocks noGrp="1"/>
          </p:cNvSpPr>
          <p:nvPr>
            <p:ph type="body" sz="quarter" idx="32" hasCustomPrompt="1"/>
          </p:nvPr>
        </p:nvSpPr>
        <p:spPr>
          <a:xfrm>
            <a:off x="5292080" y="2715766"/>
            <a:ext cx="2743200" cy="11562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aseline="0"/>
            </a:lvl1pPr>
          </a:lstStyle>
          <a:p>
            <a:pPr lvl="0"/>
            <a:r>
              <a:rPr lang="en-US" dirty="0"/>
              <a:t>Insert Research Institute logo here 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71600" y="333465"/>
            <a:ext cx="188832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500" b="1" kern="1200" baseline="0" dirty="0">
                <a:solidFill>
                  <a:srgbClr val="003087"/>
                </a:solidFill>
                <a:latin typeface="Open Sans"/>
                <a:ea typeface="+mj-ea"/>
                <a:cs typeface="Open Sans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274294274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9592" y="339502"/>
            <a:ext cx="7920880" cy="72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Title in Open Sans, bold, size 20, left align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2" y="1131590"/>
            <a:ext cx="7920880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input content (min. text size 16)</a:t>
            </a:r>
          </a:p>
          <a:p>
            <a:pPr lvl="4"/>
            <a:endParaRPr lang="en-GB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830888" y="473199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78BDA8-D60F-4FDE-A05C-5882F3D646E1}" type="slidenum">
              <a:rPr lang="en-US" sz="7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Star_Powerpoint_Image Template05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2124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21240" y="4866501"/>
            <a:ext cx="852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OFFICIAL</a:t>
            </a:r>
            <a:r>
              <a:rPr lang="en-US" sz="1000" strike="noStrik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CLOSED / SENSITIVE HIGH (WHEN FILLED)</a:t>
            </a:r>
            <a:endParaRPr lang="en-US" sz="1000" strike="noStrik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8" r:id="rId2"/>
    <p:sldLayoutId id="2147483676" r:id="rId3"/>
    <p:sldLayoutId id="2147483677" r:id="rId4"/>
    <p:sldLayoutId id="2147483669" r:id="rId5"/>
    <p:sldLayoutId id="2147483650" r:id="rId6"/>
    <p:sldLayoutId id="2147483679" r:id="rId7"/>
    <p:sldLayoutId id="2147483672" r:id="rId8"/>
    <p:sldLayoutId id="2147483671" r:id="rId9"/>
    <p:sldLayoutId id="2147483674" r:id="rId10"/>
    <p:sldLayoutId id="2147483675" r:id="rId11"/>
  </p:sldLayoutIdLst>
  <p:transition spd="slow">
    <p:push dir="u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 baseline="0">
          <a:solidFill>
            <a:srgbClr val="003087"/>
          </a:solidFill>
          <a:latin typeface="Open Sans"/>
          <a:ea typeface="+mj-ea"/>
          <a:cs typeface="Open San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Open Sans"/>
          <a:ea typeface="+mn-ea"/>
          <a:cs typeface="Open Sans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860032" y="1288841"/>
            <a:ext cx="4032449" cy="168353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900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SG" sz="3000" dirty="0"/>
              <a:t>HBMS/HHP IAF-PP </a:t>
            </a:r>
            <a:br>
              <a:rPr lang="en-SG" sz="3000" dirty="0"/>
            </a:br>
            <a:r>
              <a:rPr lang="en-SG" sz="3000" dirty="0"/>
              <a:t>Final Review (FR)</a:t>
            </a:r>
            <a:endParaRPr lang="en-GB" sz="3000" dirty="0">
              <a:solidFill>
                <a:schemeClr val="bg1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60032" y="4515966"/>
            <a:ext cx="1751689" cy="288032"/>
          </a:xfrm>
        </p:spPr>
        <p:txBody>
          <a:bodyPr>
            <a:normAutofit/>
          </a:bodyPr>
          <a:lstStyle>
            <a:lvl1pPr marL="0" indent="0" algn="l">
              <a:buNone/>
              <a:defRPr sz="105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99B234-949B-4386-BC42-BA3B4C6C8B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8314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Status</a:t>
            </a:r>
            <a:endParaRPr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2D4784E-E3A9-44BE-9C53-B2BF56833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052943"/>
              </p:ext>
            </p:extLst>
          </p:nvPr>
        </p:nvGraphicFramePr>
        <p:xfrm>
          <a:off x="737320" y="627534"/>
          <a:ext cx="8299176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4317">
                  <a:extLst>
                    <a:ext uri="{9D8B030D-6E8A-4147-A177-3AD203B41FA5}">
                      <a16:colId xmlns:a16="http://schemas.microsoft.com/office/drawing/2014/main" val="3086607543"/>
                    </a:ext>
                  </a:extLst>
                </a:gridCol>
                <a:gridCol w="5434859">
                  <a:extLst>
                    <a:ext uri="{9D8B030D-6E8A-4147-A177-3AD203B41FA5}">
                      <a16:colId xmlns:a16="http://schemas.microsoft.com/office/drawing/2014/main" val="3586412023"/>
                    </a:ext>
                  </a:extLst>
                </a:gridCol>
              </a:tblGrid>
              <a:tr h="333922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Awarded Budget ($)</a:t>
                      </a:r>
                      <a:endParaRPr lang="en-SG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2690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Drawdown to date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($)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903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utilization</a:t>
                      </a:r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742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Explanation of low/high utilization status</a:t>
                      </a:r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835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05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/>
              <a:t>Future Research and Industry Engagement Plans</a:t>
            </a:r>
            <a:endParaRPr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DF858A5-485E-4B53-A831-AB0339198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131590"/>
            <a:ext cx="7920880" cy="3240360"/>
          </a:xfrm>
        </p:spPr>
        <p:txBody>
          <a:bodyPr>
            <a:normAutofit/>
          </a:bodyPr>
          <a:lstStyle/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Next stage of research and industry engagement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Licensing / </a:t>
            </a:r>
            <a:r>
              <a:rPr lang="en-US" altLang="en-US" sz="1400" dirty="0" err="1"/>
              <a:t>Commercialisation</a:t>
            </a:r>
            <a:r>
              <a:rPr lang="en-US" altLang="en-US" sz="1400" dirty="0"/>
              <a:t>?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What is the next step(s) after this </a:t>
            </a:r>
            <a:r>
              <a:rPr lang="en-US" altLang="en-US" sz="1400" dirty="0" err="1"/>
              <a:t>programme</a:t>
            </a:r>
            <a:r>
              <a:rPr lang="en-US" altLang="en-US" sz="1400" dirty="0"/>
              <a:t> has ended?</a:t>
            </a:r>
          </a:p>
          <a:p>
            <a:pPr defTabSz="914400"/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0847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D8108-01C7-40A7-A507-154677DE2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23478"/>
            <a:ext cx="7920880" cy="720080"/>
          </a:xfrm>
        </p:spPr>
        <p:txBody>
          <a:bodyPr/>
          <a:lstStyle/>
          <a:p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Scientific Advisory Board (SAB) 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EE4C3-0B27-4191-B98C-775B6A6C6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Applicable for programmes awarded ≥$10M inclusive overheads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SAB members and their credentials.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SAB re</a:t>
            </a:r>
            <a:r>
              <a:rPr lang="en-US" sz="1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 should review programme’s technical/scientific milestones and industry engagement</a:t>
            </a:r>
            <a:endParaRPr kumimoji="0" lang="en-SG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23456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55650" y="987425"/>
            <a:ext cx="5492750" cy="1815882"/>
          </a:xfrm>
        </p:spPr>
        <p:txBody>
          <a:bodyPr wrap="square" anchor="t">
            <a:spAutoFit/>
          </a:bodyPr>
          <a:lstStyle>
            <a:lvl1pPr algn="l">
              <a:defRPr sz="2800" baseline="0">
                <a:solidFill>
                  <a:srgbClr val="003087"/>
                </a:solidFill>
                <a:latin typeface="Open Sans"/>
                <a:cs typeface="Open Sans"/>
              </a:defRPr>
            </a:lvl1pPr>
          </a:lstStyle>
          <a:p>
            <a:br>
              <a:rPr lang="en-GB" dirty="0"/>
            </a:br>
            <a:r>
              <a:rPr lang="en-US" sz="2800" dirty="0"/>
              <a:t>Additional Supporting Slides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(Up to 10 slides)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046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93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B8AFABF-A804-4008-A192-430D24BA7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153918"/>
              </p:ext>
            </p:extLst>
          </p:nvPr>
        </p:nvGraphicFramePr>
        <p:xfrm>
          <a:off x="755576" y="183382"/>
          <a:ext cx="7992888" cy="4507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884827383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1691761954"/>
                    </a:ext>
                  </a:extLst>
                </a:gridCol>
              </a:tblGrid>
              <a:tr h="352733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Title: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463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Host Institution: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&lt;Name of Host Institution&gt;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937175"/>
                  </a:ext>
                </a:extLst>
              </a:tr>
              <a:tr h="559463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 PI(s):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&lt;Salutation, Name, Designation&gt;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0649584"/>
                  </a:ext>
                </a:extLst>
              </a:tr>
              <a:tr h="559463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Team PI(s):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&lt;Salutation, Name, Partner Institution&gt;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850149"/>
                  </a:ext>
                </a:extLst>
              </a:tr>
              <a:tr h="563203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Co-I(s):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&lt;Salutation, Name, Partner Institution&gt;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687942"/>
                  </a:ext>
                </a:extLst>
              </a:tr>
              <a:tr h="356752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Collaborator(s):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&lt;Salutation, Name,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0648951"/>
                  </a:ext>
                </a:extLst>
              </a:tr>
              <a:tr h="33946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Start – End Date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&lt;No.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months&gt;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654924"/>
                  </a:ext>
                </a:extLst>
              </a:tr>
              <a:tr h="37431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Awarded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S$ &lt; 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97585"/>
                  </a:ext>
                </a:extLst>
              </a:tr>
              <a:tr h="5594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Scientific Advisory Board (SAB) Members for programmes ≥ $10M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 SAB members and their affiliations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3445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25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Summary</a:t>
            </a:r>
            <a:endParaRPr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3FCB6E3-CACD-47F9-9C75-B02735CBC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450517"/>
            <a:ext cx="4191000" cy="44254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69863" indent="-169863">
              <a:spcBef>
                <a:spcPct val="20000"/>
              </a:spcBef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Objectives of Project:</a:t>
            </a: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List down major points</a:t>
            </a: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Bef>
                <a:spcPct val="20000"/>
              </a:spcBef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Novelty of Proposal:</a:t>
            </a:r>
          </a:p>
          <a:p>
            <a:pPr marL="174625" indent="-174625">
              <a:spcBef>
                <a:spcPct val="20000"/>
              </a:spcBef>
              <a:buFontTx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Summarized version please.</a:t>
            </a: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F49D8FB-7DB7-4251-9258-54E9C5B4D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106" y="450515"/>
            <a:ext cx="4052390" cy="22467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4625" indent="-17462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b="1" dirty="0"/>
              <a:t>Research Challenges:</a:t>
            </a:r>
          </a:p>
          <a:p>
            <a:pPr eaLnBrk="1" hangingPunct="1">
              <a:buFontTx/>
              <a:buChar char="•"/>
            </a:pPr>
            <a:r>
              <a:rPr lang="en-US" altLang="en-US" sz="1400" dirty="0"/>
              <a:t>List down the key challenges.</a:t>
            </a:r>
            <a:endParaRPr lang="en-US" altLang="en-US" sz="300" dirty="0"/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3C6FB426-2CDA-4288-A856-2A8C16A06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106" y="2701245"/>
            <a:ext cx="4052390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Final Deliverables for the </a:t>
            </a:r>
            <a:r>
              <a:rPr lang="en-US" altLang="en-US" sz="1400" b="1" dirty="0" err="1"/>
              <a:t>programme</a:t>
            </a:r>
            <a:r>
              <a:rPr lang="en-US" altLang="en-US" sz="1400" b="1" dirty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1.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2.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3.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4.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A35FEBAF-008C-469E-B772-78BD2484D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1034" y="4557076"/>
            <a:ext cx="35734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 b="1" i="1" dirty="0">
                <a:solidFill>
                  <a:srgbClr val="FF0000"/>
                </a:solidFill>
              </a:rPr>
              <a:t>Do not exceed 1 page for this slide</a:t>
            </a:r>
          </a:p>
        </p:txBody>
      </p:sp>
    </p:spTree>
    <p:extLst>
      <p:ext uri="{BB962C8B-B14F-4D97-AF65-F5344CB8AC3E}">
        <p14:creationId xmlns:p14="http://schemas.microsoft.com/office/powerpoint/2010/main" val="112005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Overview</a:t>
            </a:r>
            <a:endParaRPr dirty="0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DACC1D0C-5D08-49B4-AF8C-CC106E6F3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452388"/>
            <a:ext cx="4104456" cy="43516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Final Deliverables for the </a:t>
            </a:r>
            <a:r>
              <a:rPr lang="en-US" alt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DF76E402-8F3F-4AEB-9646-1A19F6F86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452386"/>
            <a:ext cx="4221059" cy="43516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4625" indent="-17462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Final Deliverables achieved:</a:t>
            </a: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1.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2.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3.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4.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5.</a:t>
            </a: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68400DDC-65A9-494B-A20D-3B86AC4EE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8234" y="4196984"/>
            <a:ext cx="31111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en-US" altLang="en-US" sz="1600" b="1" i="1" dirty="0">
                <a:solidFill>
                  <a:srgbClr val="FF0000"/>
                </a:solidFill>
              </a:rPr>
              <a:t>Do not exceed 1 page per work package for this slide</a:t>
            </a:r>
          </a:p>
        </p:txBody>
      </p:sp>
    </p:spTree>
    <p:extLst>
      <p:ext uri="{BB962C8B-B14F-4D97-AF65-F5344CB8AC3E}">
        <p14:creationId xmlns:p14="http://schemas.microsoft.com/office/powerpoint/2010/main" val="340236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Benchmarking</a:t>
            </a:r>
            <a:endParaRPr dirty="0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DACC1D0C-5D08-49B4-AF8C-CC106E6F3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452388"/>
            <a:ext cx="4104456" cy="43516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Final Deliverables for the </a:t>
            </a:r>
            <a:r>
              <a:rPr lang="en-US" alt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DF76E402-8F3F-4AEB-9646-1A19F6F86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452386"/>
            <a:ext cx="4221059" cy="43516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4625" indent="-17462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400" b="1" dirty="0">
                <a:solidFill>
                  <a:prstClr val="black"/>
                </a:solidFill>
              </a:rPr>
              <a:t>How achieved deliverables compare to state-of-the-art and what other groups have achieved, both locally and internationally.</a:t>
            </a:r>
            <a:endParaRPr lang="en-US" altLang="en-US" sz="1400" u="sng" dirty="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1.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2.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3.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4.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5.</a:t>
            </a: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68400DDC-65A9-494B-A20D-3B86AC4EE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8234" y="4196984"/>
            <a:ext cx="31111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en-US" altLang="en-US" sz="1600" b="1" i="1" dirty="0">
                <a:solidFill>
                  <a:srgbClr val="FF0000"/>
                </a:solidFill>
              </a:rPr>
              <a:t>Do not exceed 1 page per work package for this slide</a:t>
            </a:r>
          </a:p>
        </p:txBody>
      </p:sp>
    </p:spTree>
    <p:extLst>
      <p:ext uri="{BB962C8B-B14F-4D97-AF65-F5344CB8AC3E}">
        <p14:creationId xmlns:p14="http://schemas.microsoft.com/office/powerpoint/2010/main" val="28678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/>
              <a:t>Industry Engagements</a:t>
            </a:r>
            <a:endParaRPr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D69E13-234C-4C72-890A-A7A1C42B6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131590"/>
            <a:ext cx="7920880" cy="3240360"/>
          </a:xfrm>
        </p:spPr>
        <p:txBody>
          <a:bodyPr>
            <a:normAutofit/>
          </a:bodyPr>
          <a:lstStyle/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Provide brief descriptions of </a:t>
            </a:r>
            <a:r>
              <a:rPr lang="en-US" altLang="en-US" sz="1400" u="sng" dirty="0"/>
              <a:t>all</a:t>
            </a:r>
            <a:r>
              <a:rPr lang="en-US" altLang="en-US" sz="1400" dirty="0"/>
              <a:t> the industry engagements to date for this </a:t>
            </a:r>
            <a:r>
              <a:rPr lang="en-US" altLang="en-US" sz="1400" dirty="0" err="1"/>
              <a:t>programme</a:t>
            </a:r>
            <a:r>
              <a:rPr lang="en-US" altLang="en-US" sz="1400" dirty="0"/>
              <a:t>, clearly highlighting the local value capture.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The IRS (cash and in-kind) associated with each engagement must also be reported (see table on next slide).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For each industry engagement, provide a short summary of the </a:t>
            </a:r>
            <a:r>
              <a:rPr lang="en-US" altLang="en-US" sz="1400" u="sng" dirty="0"/>
              <a:t>outcomes</a:t>
            </a:r>
            <a:r>
              <a:rPr lang="en-US" altLang="en-US" sz="1400" dirty="0"/>
              <a:t>.  This should be in the form of a narrative, </a:t>
            </a:r>
            <a:r>
              <a:rPr lang="en-US" altLang="en-US" sz="1400" dirty="0" err="1"/>
              <a:t>eg</a:t>
            </a:r>
            <a:r>
              <a:rPr lang="en-US" altLang="en-US" sz="1400" dirty="0"/>
              <a:t> “</a:t>
            </a:r>
            <a:r>
              <a:rPr lang="en-US" altLang="en-US" sz="1400" i="1" dirty="0"/>
              <a:t>Using &lt;x&gt; tech, company &lt;y&gt; was able to improve process &lt;z&gt;, increasing the yield by &lt;%&gt;</a:t>
            </a:r>
            <a:r>
              <a:rPr lang="en-US" altLang="en-US" sz="14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475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Status - IRS</a:t>
            </a:r>
            <a:endParaRPr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00E6B51-1B23-4F9A-939D-F4BE5126BB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443341"/>
              </p:ext>
            </p:extLst>
          </p:nvPr>
        </p:nvGraphicFramePr>
        <p:xfrm>
          <a:off x="827584" y="627534"/>
          <a:ext cx="799288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3">
                  <a:extLst>
                    <a:ext uri="{9D8B030D-6E8A-4147-A177-3AD203B41FA5}">
                      <a16:colId xmlns:a16="http://schemas.microsoft.com/office/drawing/2014/main" val="27494076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086607543"/>
                    </a:ext>
                  </a:extLst>
                </a:gridCol>
                <a:gridCol w="1624294">
                  <a:extLst>
                    <a:ext uri="{9D8B030D-6E8A-4147-A177-3AD203B41FA5}">
                      <a16:colId xmlns:a16="http://schemas.microsoft.com/office/drawing/2014/main" val="3586412023"/>
                    </a:ext>
                  </a:extLst>
                </a:gridCol>
                <a:gridCol w="2912210">
                  <a:extLst>
                    <a:ext uri="{9D8B030D-6E8A-4147-A177-3AD203B41FA5}">
                      <a16:colId xmlns:a16="http://schemas.microsoft.com/office/drawing/2014/main" val="379486464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Industry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IRS Target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Remarks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6901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In-kind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595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903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742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835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22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Status</a:t>
            </a:r>
            <a:endParaRPr dirty="0"/>
          </a:p>
        </p:txBody>
      </p:sp>
      <p:graphicFrame>
        <p:nvGraphicFramePr>
          <p:cNvPr id="6" name="Group 138">
            <a:extLst>
              <a:ext uri="{FF2B5EF4-FFF2-40B4-BE49-F238E27FC236}">
                <a16:creationId xmlns:a16="http://schemas.microsoft.com/office/drawing/2014/main" id="{59C99FA1-7BCA-4A77-A0F9-73E57C44C7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935661"/>
              </p:ext>
            </p:extLst>
          </p:nvPr>
        </p:nvGraphicFramePr>
        <p:xfrm>
          <a:off x="683568" y="588268"/>
          <a:ext cx="8398410" cy="3130306"/>
        </p:xfrm>
        <a:graphic>
          <a:graphicData uri="http://schemas.openxmlformats.org/drawingml/2006/table">
            <a:tbl>
              <a:tblPr/>
              <a:tblGrid>
                <a:gridCol w="48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4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1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86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55752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No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Research Milestones / Deliverables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Year 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Garamond (W1)"/>
                        <a:cs typeface="Arial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Year 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Garamond (W1)"/>
                        <a:cs typeface="Arial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Year 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Garamond (W1)"/>
                        <a:cs typeface="Arial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9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Q4</a:t>
                      </a: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Q4</a:t>
                      </a: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Q4</a:t>
                      </a: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1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7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3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3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5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7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 Box 92">
            <a:extLst>
              <a:ext uri="{FF2B5EF4-FFF2-40B4-BE49-F238E27FC236}">
                <a16:creationId xmlns:a16="http://schemas.microsoft.com/office/drawing/2014/main" id="{E16D1246-C12F-4442-AA7C-336AE926D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960" y="3895332"/>
            <a:ext cx="4853167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>
              <a:buNone/>
            </a:pPr>
            <a:r>
              <a:rPr lang="en-US" alt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Please include the latest milestones table and state the progress for each work package.</a:t>
            </a:r>
          </a:p>
          <a:p>
            <a:pPr algn="r">
              <a:buNone/>
            </a:pPr>
            <a:r>
              <a:rPr lang="en-US" alt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Please add more columns for Year 4 and Year 5 if applicable </a:t>
            </a:r>
            <a:endParaRPr lang="en-US" altLang="en-US" sz="1600" b="1" i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9" name="Text Box 92">
            <a:extLst>
              <a:ext uri="{FF2B5EF4-FFF2-40B4-BE49-F238E27FC236}">
                <a16:creationId xmlns:a16="http://schemas.microsoft.com/office/drawing/2014/main" id="{6F1890EA-63C3-43B4-91AA-C6AE2DF41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425" y="3718574"/>
            <a:ext cx="2806456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: Planned</a:t>
            </a:r>
          </a:p>
          <a:p>
            <a:pPr eaLnBrk="1" hangingPunct="1"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: Completed</a:t>
            </a:r>
          </a:p>
        </p:txBody>
      </p:sp>
    </p:spTree>
    <p:extLst>
      <p:ext uri="{BB962C8B-B14F-4D97-AF65-F5344CB8AC3E}">
        <p14:creationId xmlns:p14="http://schemas.microsoft.com/office/powerpoint/2010/main" val="336029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Status</a:t>
            </a:r>
            <a:endParaRPr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40A60A4-42F3-48D6-B207-4184C363D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897702"/>
              </p:ext>
            </p:extLst>
          </p:nvPr>
        </p:nvGraphicFramePr>
        <p:xfrm>
          <a:off x="698687" y="794389"/>
          <a:ext cx="833781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0588">
                  <a:extLst>
                    <a:ext uri="{9D8B030D-6E8A-4147-A177-3AD203B41FA5}">
                      <a16:colId xmlns:a16="http://schemas.microsoft.com/office/drawing/2014/main" val="3086607543"/>
                    </a:ext>
                  </a:extLst>
                </a:gridCol>
                <a:gridCol w="1813202">
                  <a:extLst>
                    <a:ext uri="{9D8B030D-6E8A-4147-A177-3AD203B41FA5}">
                      <a16:colId xmlns:a16="http://schemas.microsoft.com/office/drawing/2014/main" val="3586412023"/>
                    </a:ext>
                  </a:extLst>
                </a:gridCol>
                <a:gridCol w="1882941">
                  <a:extLst>
                    <a:ext uri="{9D8B030D-6E8A-4147-A177-3AD203B41FA5}">
                      <a16:colId xmlns:a16="http://schemas.microsoft.com/office/drawing/2014/main" val="481918026"/>
                    </a:ext>
                  </a:extLst>
                </a:gridCol>
                <a:gridCol w="2131079">
                  <a:extLst>
                    <a:ext uri="{9D8B030D-6E8A-4147-A177-3AD203B41FA5}">
                      <a16:colId xmlns:a16="http://schemas.microsoft.com/office/drawing/2014/main" val="3794864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KPI / TI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 to date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Remarks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690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903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742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835313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FE60B1A-8D9F-4C53-85CE-E3921DC3E6AA}"/>
              </a:ext>
            </a:extLst>
          </p:cNvPr>
          <p:cNvSpPr/>
          <p:nvPr/>
        </p:nvSpPr>
        <p:spPr>
          <a:xfrm>
            <a:off x="827584" y="4022577"/>
            <a:ext cx="74245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Please include all KPIs &amp; TIs for the Programme and state the progress. </a:t>
            </a:r>
            <a:endParaRPr lang="en-US" altLang="en-US" sz="1600" b="1" i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8333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ASTAR PPT Template 1004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2DA73BAA8551419E77B640F39D3F5D" ma:contentTypeVersion="6" ma:contentTypeDescription="Create a new document." ma:contentTypeScope="" ma:versionID="21c58f6b325cf0e9268961e2972608ab">
  <xsd:schema xmlns:xsd="http://www.w3.org/2001/XMLSchema" xmlns:xs="http://www.w3.org/2001/XMLSchema" xmlns:p="http://schemas.microsoft.com/office/2006/metadata/properties" xmlns:ns2="29cd325b-2eee-4c5d-9db9-3a6710214490" xmlns:ns3="8f380673-f5d0-4d30-88c7-34c2a6233ab8" targetNamespace="http://schemas.microsoft.com/office/2006/metadata/properties" ma:root="true" ma:fieldsID="8b8e6628b342892ff5b2f6532106b444" ns2:_="" ns3:_="">
    <xsd:import namespace="29cd325b-2eee-4c5d-9db9-3a6710214490"/>
    <xsd:import namespace="8f380673-f5d0-4d30-88c7-34c2a6233ab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p4a88d1dd77d4cb8a736582c2d3c5e4a" minOccurs="0"/>
                <xsd:element ref="ns2:TaxCatchAll" minOccurs="0"/>
                <xsd:element ref="ns3:cb38fe7aa1c5445ebcca08ecfde264d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d325b-2eee-4c5d-9db9-3a67102144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11" nillable="true" ma:displayName="Taxonomy Catch All Column" ma:hidden="true" ma:list="{3f75ea47-4b25-40cf-90b4-58a1cc895f21}" ma:internalName="TaxCatchAll" ma:showField="CatchAllData" ma:web="29cd325b-2eee-4c5d-9db9-3a67102144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380673-f5d0-4d30-88c7-34c2a6233ab8" elementFormDefault="qualified">
    <xsd:import namespace="http://schemas.microsoft.com/office/2006/documentManagement/types"/>
    <xsd:import namespace="http://schemas.microsoft.com/office/infopath/2007/PartnerControls"/>
    <xsd:element name="p4a88d1dd77d4cb8a736582c2d3c5e4a" ma:index="10" ma:taxonomy="true" ma:internalName="p4a88d1dd77d4cb8a736582c2d3c5e4a" ma:taxonomyFieldName="Security_x0020_Classification" ma:displayName="Security Classification" ma:default="-1;#Official Open|2bae7c29-0188-4e7d-8c62-1a438b954f8b" ma:fieldId="{94a88d1d-d77d-4cb8-a736-582c2d3c5e4a}" ma:sspId="974cb554-9eb7-495d-b1d8-159d1abb80f5" ma:termSetId="b44889cd-d78c-4551-b063-7a7a1cb7ed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38fe7aa1c5445ebcca08ecfde264dd" ma:index="13" ma:taxonomy="true" ma:internalName="cb38fe7aa1c5445ebcca08ecfde264dd" ma:taxonomyFieldName="Sensitive_x0020_Category" ma:displayName="Sensitive Category" ma:default="-1;#Non-Sensitive|a6c191f4-2dd3-46ec-8289-9409bff4fe86" ma:fieldId="{cb38fe7a-a1c5-445e-bcca-08ecfde264dd}" ma:sspId="974cb554-9eb7-495d-b1d8-159d1abb80f5" ma:termSetId="557ecf87-9d5f-4a78-a4ea-1caff5fb2a6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4a88d1dd77d4cb8a736582c2d3c5e4a xmlns="8f380673-f5d0-4d30-88c7-34c2a6233ab8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 Open</TermName>
          <TermId xmlns="http://schemas.microsoft.com/office/infopath/2007/PartnerControls">2bae7c29-0188-4e7d-8c62-1a438b954f8b</TermId>
        </TermInfo>
      </Terms>
    </p4a88d1dd77d4cb8a736582c2d3c5e4a>
    <cb38fe7aa1c5445ebcca08ecfde264dd xmlns="8f380673-f5d0-4d30-88c7-34c2a6233ab8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Non-Sensitive</TermName>
          <TermId xmlns="http://schemas.microsoft.com/office/infopath/2007/PartnerControls">a6c191f4-2dd3-46ec-8289-9409bff4fe86</TermId>
        </TermInfo>
      </Terms>
    </cb38fe7aa1c5445ebcca08ecfde264dd>
    <TaxCatchAll xmlns="29cd325b-2eee-4c5d-9db9-3a6710214490">
      <Value>2</Value>
      <Value>1</Value>
    </TaxCatchAll>
  </documentManagement>
</p:properties>
</file>

<file path=customXml/itemProps1.xml><?xml version="1.0" encoding="utf-8"?>
<ds:datastoreItem xmlns:ds="http://schemas.openxmlformats.org/officeDocument/2006/customXml" ds:itemID="{14217316-243D-43FC-8067-AD2F8B2B72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010847-7A7E-486C-8A2D-B0700D9FD7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cd325b-2eee-4c5d-9db9-3a6710214490"/>
    <ds:schemaRef ds:uri="8f380673-f5d0-4d30-88c7-34c2a6233a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493CE9-1D7C-4D79-916C-3386876BE1A7}">
  <ds:schemaRefs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8e5633f6-dc03-4192-9dd3-80edd9b4d150"/>
    <ds:schemaRef ds:uri="http://purl.org/dc/dcmitype/"/>
    <ds:schemaRef ds:uri="8f380673-f5d0-4d30-88c7-34c2a6233ab8"/>
    <ds:schemaRef ds:uri="29cd325b-2eee-4c5d-9db9-3a671021449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A-STAR_PPT_Template_2020_(16.9)_200203.thmx</Template>
  <TotalTime>21561</TotalTime>
  <Words>605</Words>
  <Application>Microsoft Office PowerPoint</Application>
  <PresentationFormat>On-screen Show (16:9)</PresentationFormat>
  <Paragraphs>182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Open Sans</vt:lpstr>
      <vt:lpstr>Trebuchet MS</vt:lpstr>
      <vt:lpstr>Wingdings</vt:lpstr>
      <vt:lpstr>ASTAR PPT Template 10042012</vt:lpstr>
      <vt:lpstr>HBMS/HHP IAF-PP  Final Review (FR)</vt:lpstr>
      <vt:lpstr>PowerPoint Presentation</vt:lpstr>
      <vt:lpstr>Programme Summary</vt:lpstr>
      <vt:lpstr>Programme Overview</vt:lpstr>
      <vt:lpstr>Programme Benchmarking</vt:lpstr>
      <vt:lpstr>Industry Engagements</vt:lpstr>
      <vt:lpstr>Programme Status - IRS</vt:lpstr>
      <vt:lpstr>Programme Status</vt:lpstr>
      <vt:lpstr>Programme Status</vt:lpstr>
      <vt:lpstr>Programme Status</vt:lpstr>
      <vt:lpstr>Future Research and Industry Engagement Plans</vt:lpstr>
      <vt:lpstr>Scientific Advisory Board (SAB) </vt:lpstr>
      <vt:lpstr> Additional Supporting Slides  (Up to 10 slides)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ASTAR CORP COMMS</dc:creator>
  <cp:lastModifiedBy>Nidyah Sani</cp:lastModifiedBy>
  <cp:revision>1579</cp:revision>
  <cp:lastPrinted>2020-03-09T03:14:02Z</cp:lastPrinted>
  <dcterms:created xsi:type="dcterms:W3CDTF">2014-03-27T05:25:01Z</dcterms:created>
  <dcterms:modified xsi:type="dcterms:W3CDTF">2021-11-02T02:15:04Z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0x0101008A2DA73BAA8551419E77B640F39D3F5D</vt:lpwstr>
  </property>
  <property fmtid="{D5CDD505-2E9C-101B-9397-08002B2CF9AE}" pid="3" name="MSIP_Label_3f9331f7-95a2-472a-92bc-d73219eb516b_Enabled">
    <vt:lpwstr>True</vt:lpwstr>
  </property>
  <property fmtid="{D5CDD505-2E9C-101B-9397-08002B2CF9AE}" pid="4" name="MSIP_Label_3f9331f7-95a2-472a-92bc-d73219eb516b_SiteId">
    <vt:lpwstr>0b11c524-9a1c-4e1b-84cb-6336aefc2243</vt:lpwstr>
  </property>
  <property fmtid="{D5CDD505-2E9C-101B-9397-08002B2CF9AE}" pid="5" name="MSIP_Label_3f9331f7-95a2-472a-92bc-d73219eb516b_Owner">
    <vt:lpwstr>GOH_Mien_Zo@a-star.edu.sg</vt:lpwstr>
  </property>
  <property fmtid="{D5CDD505-2E9C-101B-9397-08002B2CF9AE}" pid="6" name="MSIP_Label_3f9331f7-95a2-472a-92bc-d73219eb516b_SetDate">
    <vt:lpwstr>2020-02-22T05:02:31.2332598Z</vt:lpwstr>
  </property>
  <property fmtid="{D5CDD505-2E9C-101B-9397-08002B2CF9AE}" pid="7" name="MSIP_Label_3f9331f7-95a2-472a-92bc-d73219eb516b_Name">
    <vt:lpwstr>CONFIDENTIAL</vt:lpwstr>
  </property>
  <property fmtid="{D5CDD505-2E9C-101B-9397-08002B2CF9AE}" pid="8" name="MSIP_Label_3f9331f7-95a2-472a-92bc-d73219eb516b_Application">
    <vt:lpwstr>Microsoft Azure Information Protection</vt:lpwstr>
  </property>
  <property fmtid="{D5CDD505-2E9C-101B-9397-08002B2CF9AE}" pid="9" name="MSIP_Label_3f9331f7-95a2-472a-92bc-d73219eb516b_ActionId">
    <vt:lpwstr>079e5ffd-b793-4016-9d1d-217a1620b568</vt:lpwstr>
  </property>
  <property fmtid="{D5CDD505-2E9C-101B-9397-08002B2CF9AE}" pid="10" name="MSIP_Label_3f9331f7-95a2-472a-92bc-d73219eb516b_Extended_MSFT_Method">
    <vt:lpwstr>Automatic</vt:lpwstr>
  </property>
  <property fmtid="{D5CDD505-2E9C-101B-9397-08002B2CF9AE}" pid="11" name="MSIP_Label_4f288355-fb4c-44cd-b9ca-40cfc2aee5f8_Enabled">
    <vt:lpwstr>True</vt:lpwstr>
  </property>
  <property fmtid="{D5CDD505-2E9C-101B-9397-08002B2CF9AE}" pid="12" name="MSIP_Label_4f288355-fb4c-44cd-b9ca-40cfc2aee5f8_SiteId">
    <vt:lpwstr>0b11c524-9a1c-4e1b-84cb-6336aefc2243</vt:lpwstr>
  </property>
  <property fmtid="{D5CDD505-2E9C-101B-9397-08002B2CF9AE}" pid="13" name="MSIP_Label_4f288355-fb4c-44cd-b9ca-40cfc2aee5f8_Owner">
    <vt:lpwstr>GOH_Mien_Zo@a-star.edu.sg</vt:lpwstr>
  </property>
  <property fmtid="{D5CDD505-2E9C-101B-9397-08002B2CF9AE}" pid="14" name="MSIP_Label_4f288355-fb4c-44cd-b9ca-40cfc2aee5f8_SetDate">
    <vt:lpwstr>2020-02-22T05:02:31.2332598Z</vt:lpwstr>
  </property>
  <property fmtid="{D5CDD505-2E9C-101B-9397-08002B2CF9AE}" pid="15" name="MSIP_Label_4f288355-fb4c-44cd-b9ca-40cfc2aee5f8_Name">
    <vt:lpwstr>NON-SENSITIVE</vt:lpwstr>
  </property>
  <property fmtid="{D5CDD505-2E9C-101B-9397-08002B2CF9AE}" pid="16" name="MSIP_Label_4f288355-fb4c-44cd-b9ca-40cfc2aee5f8_Application">
    <vt:lpwstr>Microsoft Azure Information Protection</vt:lpwstr>
  </property>
  <property fmtid="{D5CDD505-2E9C-101B-9397-08002B2CF9AE}" pid="17" name="MSIP_Label_4f288355-fb4c-44cd-b9ca-40cfc2aee5f8_ActionId">
    <vt:lpwstr>079e5ffd-b793-4016-9d1d-217a1620b568</vt:lpwstr>
  </property>
  <property fmtid="{D5CDD505-2E9C-101B-9397-08002B2CF9AE}" pid="18" name="MSIP_Label_4f288355-fb4c-44cd-b9ca-40cfc2aee5f8_Parent">
    <vt:lpwstr>3f9331f7-95a2-472a-92bc-d73219eb516b</vt:lpwstr>
  </property>
  <property fmtid="{D5CDD505-2E9C-101B-9397-08002B2CF9AE}" pid="19" name="MSIP_Label_4f288355-fb4c-44cd-b9ca-40cfc2aee5f8_Extended_MSFT_Method">
    <vt:lpwstr>Automatic</vt:lpwstr>
  </property>
  <property fmtid="{D5CDD505-2E9C-101B-9397-08002B2CF9AE}" pid="20" name="Sensitive Category">
    <vt:lpwstr>2;#Non-Sensitive|a6c191f4-2dd3-46ec-8289-9409bff4fe86</vt:lpwstr>
  </property>
  <property fmtid="{D5CDD505-2E9C-101B-9397-08002B2CF9AE}" pid="21" name="Security Classification">
    <vt:lpwstr>1;#Official Open|2bae7c29-0188-4e7d-8c62-1a438b954f8b</vt:lpwstr>
  </property>
</Properties>
</file>