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295" r:id="rId12"/>
    <p:sldId id="515" r:id="rId13"/>
    <p:sldId id="516" r:id="rId14"/>
    <p:sldId id="517" r:id="rId15"/>
    <p:sldId id="518" r:id="rId16"/>
    <p:sldId id="466" r:id="rId17"/>
    <p:sldId id="316" r:id="rId18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2857" autoAdjust="0"/>
  </p:normalViewPr>
  <p:slideViewPr>
    <p:cSldViewPr>
      <p:cViewPr varScale="1">
        <p:scale>
          <a:sx n="82" d="100"/>
          <a:sy n="82" d="100"/>
        </p:scale>
        <p:origin x="7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11/30/2023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30/11/2023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1 – Science and Tech (Default)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US" sz="1000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CLOSED / SENSITIVE HIGH (WHEN FILLED)</a:t>
            </a:r>
            <a:endParaRPr lang="en-US" sz="1000" strike="no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8023" y="1059582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MTC IAF-PP food manufacturing grant (</a:t>
            </a:r>
            <a:r>
              <a:rPr lang="en-SG" sz="3000" dirty="0" err="1"/>
              <a:t>fmg</a:t>
            </a:r>
            <a:r>
              <a:rPr lang="en-SG" sz="3000" dirty="0"/>
              <a:t>)</a:t>
            </a:r>
            <a:br>
              <a:rPr lang="en-SG" sz="3000" dirty="0"/>
            </a:br>
            <a:r>
              <a:rPr lang="en-SG" sz="3000" dirty="0"/>
              <a:t>Final Review (FR)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99B234-949B-4386-BC42-BA3B4C6C8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7702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827584" y="4022577"/>
            <a:ext cx="742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52943"/>
              </p:ext>
            </p:extLst>
          </p:nvPr>
        </p:nvGraphicFramePr>
        <p:xfrm>
          <a:off x="737320" y="627534"/>
          <a:ext cx="829917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Research, Industry Engagement and Funding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programme has ended?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400" dirty="0"/>
              <a:t>How is the team going to sustain the programme post IAF-PP? </a:t>
            </a:r>
            <a:r>
              <a:rPr lang="en-US" altLang="en-US" sz="1400" i="1" dirty="0"/>
              <a:t>e.g. will the institution be funding the next steps or what grant types will the team be applying to?</a:t>
            </a:r>
          </a:p>
          <a:p>
            <a:pPr defTabSz="914400"/>
            <a:endParaRPr lang="en-US" altLang="en-US" sz="1400" dirty="0"/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6274"/>
              </p:ext>
            </p:extLst>
          </p:nvPr>
        </p:nvGraphicFramePr>
        <p:xfrm>
          <a:off x="755576" y="123478"/>
          <a:ext cx="7992888" cy="446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7411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50149"/>
                  </a:ext>
                </a:extLst>
              </a:tr>
              <a:tr h="3660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447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994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82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Summarized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- IRS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– IRS (in the Pipeline)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932C75-C6FA-B3B3-5CC8-6D992EF8AC0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555526"/>
          <a:ext cx="7776864" cy="4112459"/>
        </p:xfrm>
        <a:graphic>
          <a:graphicData uri="http://schemas.openxmlformats.org/drawingml/2006/table">
            <a:tbl>
              <a:tblPr firstRow="1" firstCol="1" bandRow="1"/>
              <a:tblGrid>
                <a:gridCol w="1856017">
                  <a:extLst>
                    <a:ext uri="{9D8B030D-6E8A-4147-A177-3AD203B41FA5}">
                      <a16:colId xmlns:a16="http://schemas.microsoft.com/office/drawing/2014/main" val="3381026581"/>
                    </a:ext>
                  </a:extLst>
                </a:gridCol>
                <a:gridCol w="1119746">
                  <a:extLst>
                    <a:ext uri="{9D8B030D-6E8A-4147-A177-3AD203B41FA5}">
                      <a16:colId xmlns:a16="http://schemas.microsoft.com/office/drawing/2014/main" val="1534737123"/>
                    </a:ext>
                  </a:extLst>
                </a:gridCol>
                <a:gridCol w="1303813">
                  <a:extLst>
                    <a:ext uri="{9D8B030D-6E8A-4147-A177-3AD203B41FA5}">
                      <a16:colId xmlns:a16="http://schemas.microsoft.com/office/drawing/2014/main" val="4217759701"/>
                    </a:ext>
                  </a:extLst>
                </a:gridCol>
                <a:gridCol w="3497288">
                  <a:extLst>
                    <a:ext uri="{9D8B030D-6E8A-4147-A177-3AD203B41FA5}">
                      <a16:colId xmlns:a16="http://schemas.microsoft.com/office/drawing/2014/main" val="1462746857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Pipeline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Cash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In-Kind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Remarks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89505"/>
                  </a:ext>
                </a:extLst>
              </a:tr>
              <a:tr h="976108">
                <a:tc>
                  <a:txBody>
                    <a:bodyPr/>
                    <a:lstStyle/>
                    <a:p>
                      <a:r>
                        <a:rPr lang="en-SG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Company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i="1" dirty="0">
                          <a:solidFill>
                            <a:srgbClr val="A6A6A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e.g. RCA under discussion/ RCA ready for signing / Negotiation in progress; numbers are estimates by research team</a:t>
                      </a:r>
                      <a:endParaRPr lang="en-SG" sz="140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r>
                        <a:rPr lang="en-SG" sz="1400" i="1" dirty="0">
                          <a:solidFill>
                            <a:srgbClr val="A6A6A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Estimated date of execution of agreement</a:t>
                      </a:r>
                      <a:endParaRPr lang="en-SG" sz="140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332697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en-SG" sz="1400" i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Company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227168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en-SG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Company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5716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72914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5942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26361"/>
                  </a:ext>
                </a:extLst>
              </a:tr>
              <a:tr h="784087"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 IRS in the pipeline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6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3895332"/>
            <a:ext cx="485316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280645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CA97974BB144A8E483D5ADD928CBE" ma:contentTypeVersion="10" ma:contentTypeDescription="Create a new document." ma:contentTypeScope="" ma:versionID="929fbafd0317ca70bd2abd079bcbff47">
  <xsd:schema xmlns:xsd="http://www.w3.org/2001/XMLSchema" xmlns:xs="http://www.w3.org/2001/XMLSchema" xmlns:p="http://schemas.microsoft.com/office/2006/metadata/properties" xmlns:ns2="e227b73b-7c94-4c09-bdec-c652c304ff98" xmlns:ns3="0e8ebf5d-6642-437c-8854-b40ea43ad6ae" targetNamespace="http://schemas.microsoft.com/office/2006/metadata/properties" ma:root="true" ma:fieldsID="d8f85ad013ee88ec54a56c2e9e8bb9dc" ns2:_="" ns3:_="">
    <xsd:import namespace="e227b73b-7c94-4c09-bdec-c652c304ff98"/>
    <xsd:import namespace="0e8ebf5d-6642-437c-8854-b40ea43ad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7b73b-7c94-4c09-bdec-c652c304f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ebf5d-6642-437c-8854-b40ea43ad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49171B-9174-450A-93AA-83695D9E1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7b73b-7c94-4c09-bdec-c652c304ff98"/>
    <ds:schemaRef ds:uri="0e8ebf5d-6642-437c-8854-b40ea43ad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493CE9-1D7C-4D79-916C-3386876BE1A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e5633f6-dc03-4192-9dd3-80edd9b4d150"/>
    <ds:schemaRef ds:uri="http://purl.org/dc/dcmitype/"/>
    <ds:schemaRef ds:uri="8f380673-f5d0-4d30-88c7-34c2a6233ab8"/>
    <ds:schemaRef ds:uri="29cd325b-2eee-4c5d-9db9-3a6710214490"/>
  </ds:schemaRefs>
</ds:datastoreItem>
</file>

<file path=customXml/itemProps3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21570</TotalTime>
  <Words>676</Words>
  <Application>Microsoft Office PowerPoint</Application>
  <PresentationFormat>On-screen Show (16:9)</PresentationFormat>
  <Paragraphs>201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Trebuchet MS</vt:lpstr>
      <vt:lpstr>Wingdings</vt:lpstr>
      <vt:lpstr>ASTAR PPT Template 10042012</vt:lpstr>
      <vt:lpstr>MTC IAF-PP food manufacturing grant (fmg) Final Review (FR)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- IRS</vt:lpstr>
      <vt:lpstr>Programme Status – IRS (in the Pipeline)</vt:lpstr>
      <vt:lpstr>Programme Status</vt:lpstr>
      <vt:lpstr>Programme Status</vt:lpstr>
      <vt:lpstr>Programme Status</vt:lpstr>
      <vt:lpstr>Future Research, Industry Engagement and Funding Plans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Joanna Goh</cp:lastModifiedBy>
  <cp:revision>1585</cp:revision>
  <cp:lastPrinted>2020-03-09T03:14:02Z</cp:lastPrinted>
  <dcterms:created xsi:type="dcterms:W3CDTF">2014-03-27T05:25:01Z</dcterms:created>
  <dcterms:modified xsi:type="dcterms:W3CDTF">2023-11-30T08:19:42Z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0x01010067ACA97974BB144A8E483D5ADD928CBE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