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3" r:id="rId5"/>
    <p:sldId id="285" r:id="rId6"/>
    <p:sldId id="286" r:id="rId7"/>
    <p:sldId id="287" r:id="rId8"/>
    <p:sldId id="288" r:id="rId9"/>
    <p:sldId id="289" r:id="rId10"/>
    <p:sldId id="290" r:id="rId11"/>
    <p:sldId id="295" r:id="rId12"/>
    <p:sldId id="291" r:id="rId13"/>
    <p:sldId id="292" r:id="rId14"/>
    <p:sldId id="293" r:id="rId15"/>
    <p:sldId id="294" r:id="rId16"/>
    <p:sldId id="284" r:id="rId17"/>
    <p:sldId id="26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0D2270"/>
    <a:srgbClr val="0030A7"/>
    <a:srgbClr val="2708A7"/>
    <a:srgbClr val="10069F"/>
    <a:srgbClr val="000FA5"/>
    <a:srgbClr val="A37219"/>
    <a:srgbClr val="007528"/>
    <a:srgbClr val="298358"/>
    <a:srgbClr val="32B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1" autoAdjust="0"/>
    <p:restoredTop sz="93792" autoAdjust="0"/>
  </p:normalViewPr>
  <p:slideViewPr>
    <p:cSldViewPr>
      <p:cViewPr varScale="1">
        <p:scale>
          <a:sx n="83" d="100"/>
          <a:sy n="83" d="100"/>
        </p:scale>
        <p:origin x="62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11/30/2023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30/11/2023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7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5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9CF07-6D7D-4B2F-9B1B-6F8D38EA9CA4}"/>
              </a:ext>
            </a:extLst>
          </p:cNvPr>
          <p:cNvSpPr txBox="1"/>
          <p:nvPr userDrawn="1"/>
        </p:nvSpPr>
        <p:spPr>
          <a:xfrm>
            <a:off x="7343800" y="62503"/>
            <a:ext cx="18002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AME/MTC IAF-PP MTR</a:t>
            </a:r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4788023" y="1032233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2800" dirty="0"/>
              <a:t>MTC IAF-PP food manufacturing grant (</a:t>
            </a:r>
            <a:r>
              <a:rPr lang="en-SG" sz="2800" dirty="0" err="1"/>
              <a:t>fmg</a:t>
            </a:r>
            <a:r>
              <a:rPr lang="en-SG" sz="2800" dirty="0"/>
              <a:t>) </a:t>
            </a:r>
            <a:br>
              <a:rPr lang="en-SG" sz="2800" dirty="0"/>
            </a:br>
            <a:r>
              <a:rPr lang="en-SG" sz="2800" dirty="0"/>
              <a:t>Mid Term Review (MTR)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033" y="3219822"/>
            <a:ext cx="4032448" cy="288701"/>
          </a:xfrm>
        </p:spPr>
        <p:txBody>
          <a:bodyPr>
            <a:normAutofit fontScale="92500" lnSpcReduction="20000"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[Name of Presenter]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6770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56655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971600" y="4022577"/>
            <a:ext cx="7280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6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/>
        </p:nvGraphicFramePr>
        <p:xfrm>
          <a:off x="737320" y="627534"/>
          <a:ext cx="829917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if % utilization is outside of 40 – 60%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Future Research and Industry Engagement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What is the next step(s) after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 has ended?</a:t>
            </a:r>
          </a:p>
          <a:p>
            <a:pPr defTabSz="914400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182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53285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85715"/>
              </p:ext>
            </p:extLst>
          </p:nvPr>
        </p:nvGraphicFramePr>
        <p:xfrm>
          <a:off x="755576" y="195486"/>
          <a:ext cx="7992888" cy="44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3969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713207"/>
                  </a:ext>
                </a:extLst>
              </a:tr>
              <a:tr h="5423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27514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848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27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1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Summarised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9687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Mid-Term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1351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2396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0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- IRS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– IRS (in the Pipeline)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932C75-C6FA-B3B3-5CC8-6D992EF8A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423964"/>
              </p:ext>
            </p:extLst>
          </p:nvPr>
        </p:nvGraphicFramePr>
        <p:xfrm>
          <a:off x="827584" y="555526"/>
          <a:ext cx="7776864" cy="4112459"/>
        </p:xfrm>
        <a:graphic>
          <a:graphicData uri="http://schemas.openxmlformats.org/drawingml/2006/table">
            <a:tbl>
              <a:tblPr firstRow="1" firstCol="1" bandRow="1"/>
              <a:tblGrid>
                <a:gridCol w="1856017">
                  <a:extLst>
                    <a:ext uri="{9D8B030D-6E8A-4147-A177-3AD203B41FA5}">
                      <a16:colId xmlns:a16="http://schemas.microsoft.com/office/drawing/2014/main" val="3381026581"/>
                    </a:ext>
                  </a:extLst>
                </a:gridCol>
                <a:gridCol w="1119746">
                  <a:extLst>
                    <a:ext uri="{9D8B030D-6E8A-4147-A177-3AD203B41FA5}">
                      <a16:colId xmlns:a16="http://schemas.microsoft.com/office/drawing/2014/main" val="1534737123"/>
                    </a:ext>
                  </a:extLst>
                </a:gridCol>
                <a:gridCol w="1303813">
                  <a:extLst>
                    <a:ext uri="{9D8B030D-6E8A-4147-A177-3AD203B41FA5}">
                      <a16:colId xmlns:a16="http://schemas.microsoft.com/office/drawing/2014/main" val="4217759701"/>
                    </a:ext>
                  </a:extLst>
                </a:gridCol>
                <a:gridCol w="3497288">
                  <a:extLst>
                    <a:ext uri="{9D8B030D-6E8A-4147-A177-3AD203B41FA5}">
                      <a16:colId xmlns:a16="http://schemas.microsoft.com/office/drawing/2014/main" val="1462746857"/>
                    </a:ext>
                  </a:extLst>
                </a:gridCol>
              </a:tblGrid>
              <a:tr h="392044">
                <a:tc>
                  <a:txBody>
                    <a:bodyPr/>
                    <a:lstStyle/>
                    <a:p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Pipeline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Cash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In-Kind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Remarks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89505"/>
                  </a:ext>
                </a:extLst>
              </a:tr>
              <a:tr h="976108">
                <a:tc>
                  <a:txBody>
                    <a:bodyPr/>
                    <a:lstStyle/>
                    <a:p>
                      <a:r>
                        <a:rPr lang="en-SG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Company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i="1" dirty="0">
                          <a:solidFill>
                            <a:srgbClr val="A6A6A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e.g. RCA under discussion/ RCA ready for signing / Negotiation in progress; numbers are estimates by research team</a:t>
                      </a:r>
                      <a:endParaRPr lang="en-SG" sz="140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r>
                        <a:rPr lang="en-SG" sz="1400" i="1" dirty="0">
                          <a:solidFill>
                            <a:srgbClr val="A6A6A6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Estimated date of execution of agreement</a:t>
                      </a:r>
                      <a:endParaRPr lang="en-SG" sz="140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332697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en-SG" sz="1400" i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Company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227168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en-SG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Company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85716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72914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5942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26361"/>
                  </a:ext>
                </a:extLst>
              </a:tr>
              <a:tr h="784087">
                <a:tc>
                  <a:txBody>
                    <a:bodyPr/>
                    <a:lstStyle/>
                    <a:p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Total IRS in the pipeline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13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6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895332"/>
            <a:ext cx="6077303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Work Package.</a:t>
            </a:r>
          </a:p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4" y="3718574"/>
            <a:ext cx="878139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4733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CA97974BB144A8E483D5ADD928CBE" ma:contentTypeVersion="10" ma:contentTypeDescription="Create a new document." ma:contentTypeScope="" ma:versionID="929fbafd0317ca70bd2abd079bcbff47">
  <xsd:schema xmlns:xsd="http://www.w3.org/2001/XMLSchema" xmlns:xs="http://www.w3.org/2001/XMLSchema" xmlns:p="http://schemas.microsoft.com/office/2006/metadata/properties" xmlns:ns2="e227b73b-7c94-4c09-bdec-c652c304ff98" xmlns:ns3="0e8ebf5d-6642-437c-8854-b40ea43ad6ae" targetNamespace="http://schemas.microsoft.com/office/2006/metadata/properties" ma:root="true" ma:fieldsID="d8f85ad013ee88ec54a56c2e9e8bb9dc" ns2:_="" ns3:_="">
    <xsd:import namespace="e227b73b-7c94-4c09-bdec-c652c304ff98"/>
    <xsd:import namespace="0e8ebf5d-6642-437c-8854-b40ea43ad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7b73b-7c94-4c09-bdec-c652c304f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ebf5d-6642-437c-8854-b40ea43ad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23A66F-ABE2-4212-B2D7-D8D8FDC90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36A48B-3153-41AC-9542-25F2819C4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7b73b-7c94-4c09-bdec-c652c304ff98"/>
    <ds:schemaRef ds:uri="0e8ebf5d-6642-437c-8854-b40ea43ad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843B3C-A803-46BC-BCE2-98FF69ACC738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1dae8f49-adc9-49d5-972e-23bee5c00cb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8f380673-f5d0-4d30-88c7-34c2a6233ab8"/>
    <ds:schemaRef ds:uri="29cd325b-2eee-4c5d-9db9-3a67102144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9324</TotalTime>
  <Words>653</Words>
  <Application>Microsoft Office PowerPoint</Application>
  <PresentationFormat>On-screen Show (16:9)</PresentationFormat>
  <Paragraphs>202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Trebuchet MS</vt:lpstr>
      <vt:lpstr>Wingdings</vt:lpstr>
      <vt:lpstr>ASTAR PPT Template 10042012</vt:lpstr>
      <vt:lpstr>MTC IAF-PP food manufacturing grant (fmg)  Mid Term Review (MTR)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- IRS</vt:lpstr>
      <vt:lpstr>Programme Status – IRS (in the Pipeline)</vt:lpstr>
      <vt:lpstr>Programme Status</vt:lpstr>
      <vt:lpstr>Programme Status</vt:lpstr>
      <vt:lpstr>Programme Status</vt:lpstr>
      <vt:lpstr>Future Research and Industry Engagement Plans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Joanna Goh</cp:lastModifiedBy>
  <cp:revision>628</cp:revision>
  <dcterms:created xsi:type="dcterms:W3CDTF">2014-03-27T05:25:01Z</dcterms:created>
  <dcterms:modified xsi:type="dcterms:W3CDTF">2023-11-30T08:23:44Z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0x01010067ACA97974BB144A8E483D5ADD928CBE</vt:lpwstr>
  </property>
  <property fmtid="{D5CDD505-2E9C-101B-9397-08002B2CF9AE}" pid="3" name="Sensitive Category">
    <vt:lpwstr>2;#Non-Sensitive|a6c191f4-2dd3-46ec-8289-9409bff4fe86</vt:lpwstr>
  </property>
  <property fmtid="{D5CDD505-2E9C-101B-9397-08002B2CF9AE}" pid="4" name="Security Classification">
    <vt:lpwstr>1;#Official Open|2bae7c29-0188-4e7d-8c62-1a438b954f8b</vt:lpwstr>
  </property>
</Properties>
</file>