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76" r:id="rId6"/>
    <p:sldId id="275" r:id="rId7"/>
    <p:sldId id="260" r:id="rId8"/>
    <p:sldId id="261" r:id="rId9"/>
    <p:sldId id="271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 Soo" initials="ES" lastIdx="3" clrIdx="0">
    <p:extLst>
      <p:ext uri="{19B8F6BF-5375-455C-9EA6-DF929625EA0E}">
        <p15:presenceInfo xmlns:p15="http://schemas.microsoft.com/office/powerpoint/2012/main" userId="S-1-5-21-4211029173-3255825636-1277964214-14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53" autoAdjust="0"/>
  </p:normalViewPr>
  <p:slideViewPr>
    <p:cSldViewPr>
      <p:cViewPr varScale="1">
        <p:scale>
          <a:sx n="72" d="100"/>
          <a:sy n="72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Option - Generic (Default)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28954" y="82247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575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ck 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14347" y="2660917"/>
            <a:ext cx="1552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00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75AD7-A0FE-C44E-AF02-9867EA4F9B5F}"/>
              </a:ext>
            </a:extLst>
          </p:cNvPr>
          <p:cNvSpPr/>
          <p:nvPr userDrawn="1"/>
        </p:nvSpPr>
        <p:spPr>
          <a:xfrm>
            <a:off x="6282106" y="3782579"/>
            <a:ext cx="1095172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825" b="0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www.a-star.edu.sg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7ABC79-F056-DF4F-8786-B9175747C5D5}"/>
              </a:ext>
            </a:extLst>
          </p:cNvPr>
          <p:cNvCxnSpPr/>
          <p:nvPr userDrawn="1"/>
        </p:nvCxnSpPr>
        <p:spPr>
          <a:xfrm>
            <a:off x="6384033" y="3717032"/>
            <a:ext cx="2400267" cy="0"/>
          </a:xfrm>
          <a:prstGeom prst="line">
            <a:avLst/>
          </a:prstGeom>
          <a:ln w="3175">
            <a:solidFill>
              <a:srgbClr val="003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Star_Logo_RGB_LowR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026" y="543946"/>
            <a:ext cx="2304255" cy="72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085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93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46FD-3777-4A69-A2B0-3ADF4B3E454E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7/10/2021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67547-7B0C-4E55-AE46-8B4D62E8AA32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580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4664"/>
            <a:ext cx="10972800" cy="864000"/>
          </a:xfrm>
        </p:spPr>
        <p:txBody>
          <a:bodyPr>
            <a:normAutofit/>
          </a:bodyPr>
          <a:lstStyle>
            <a:lvl1pPr algn="l">
              <a:defRPr sz="2100" baseline="0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Content in Arial bold </a:t>
            </a:r>
            <a:r>
              <a:rPr lang="en-US"/>
              <a:t>size 28, </a:t>
            </a:r>
            <a:r>
              <a:rPr lang="en-US" dirty="0"/>
              <a:t>left aligned</a:t>
            </a:r>
            <a:endParaRPr lang="en-GB" dirty="0"/>
          </a:p>
        </p:txBody>
      </p:sp>
      <p:pic>
        <p:nvPicPr>
          <p:cNvPr id="11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8" y="4509120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evonne-lim\Desktop\graphic elem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9405" y="1337707"/>
            <a:ext cx="1609855" cy="12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988841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64961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3325872"/>
            <a:ext cx="6705600" cy="365760"/>
          </a:xfrm>
        </p:spPr>
        <p:txBody>
          <a:bodyPr>
            <a:norm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992364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988840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64961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3325872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 i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992364"/>
            <a:ext cx="975360" cy="365760"/>
          </a:xfrm>
        </p:spPr>
        <p:txBody>
          <a:bodyPr>
            <a:no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632325"/>
            <a:ext cx="6705600" cy="365760"/>
          </a:xfrm>
        </p:spPr>
        <p:txBody>
          <a:bodyPr>
            <a:noAutofit/>
          </a:bodyPr>
          <a:lstStyle>
            <a:lvl1pPr marL="0" indent="0">
              <a:buNone/>
              <a:defRPr sz="1350" b="1" baseline="0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627736"/>
            <a:ext cx="975360" cy="365760"/>
          </a:xfrm>
        </p:spPr>
        <p:txBody>
          <a:bodyPr>
            <a:normAutofit/>
          </a:bodyPr>
          <a:lstStyle>
            <a:lvl1pPr marL="0" indent="0">
              <a:buNone/>
              <a:defRPr sz="1350" b="1">
                <a:solidFill>
                  <a:srgbClr val="000FA5"/>
                </a:solidFill>
              </a:defRPr>
            </a:lvl1pPr>
          </a:lstStyle>
          <a:p>
            <a:pPr lvl="0"/>
            <a:r>
              <a:rPr lang="en-US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2514254572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667" y="115200"/>
            <a:ext cx="10972800" cy="864000"/>
          </a:xfrm>
        </p:spPr>
        <p:txBody>
          <a:bodyPr lIns="91440"/>
          <a:lstStyle>
            <a:lvl1pPr algn="l"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in Arial bold size 25, left aligned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08" y="1124744"/>
            <a:ext cx="10972800" cy="4612438"/>
          </a:xfrm>
        </p:spPr>
        <p:txBody>
          <a:bodyPr lIns="9144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11968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5" y="1560202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415" y="1851668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24415" y="214313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624415" y="243460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624415" y="1268736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623392" y="3288418"/>
            <a:ext cx="5486400" cy="274320"/>
          </a:xfrm>
        </p:spPr>
        <p:txBody>
          <a:bodyPr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623392" y="3579884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392" y="3871350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623392" y="4162816"/>
            <a:ext cx="5486400" cy="274320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en-US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623392" y="2996952"/>
            <a:ext cx="5486400" cy="274320"/>
          </a:xfrm>
        </p:spPr>
        <p:txBody>
          <a:bodyPr/>
          <a:lstStyle>
            <a:lvl1pPr marL="0" indent="0">
              <a:buNone/>
              <a:defRPr sz="1050" b="1" baseline="0"/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6288021" y="1268761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6288021" y="2996952"/>
            <a:ext cx="3657600" cy="1371600"/>
          </a:xfr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518285" y="404666"/>
            <a:ext cx="1426994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75" b="1">
                <a:solidFill>
                  <a:srgbClr val="1E00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68942005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30873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139402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3" userDrawn="1">
          <p15:clr>
            <a:srgbClr val="FBAE40"/>
          </p15:clr>
        </p15:guide>
        <p15:guide id="10" orient="horz" pos="6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480046" y="1718458"/>
            <a:ext cx="5376599" cy="2244711"/>
          </a:xfrm>
        </p:spPr>
        <p:txBody>
          <a:bodyPr anchor="t">
            <a:noAutofit/>
          </a:bodyPr>
          <a:lstStyle>
            <a:lvl1pPr algn="l">
              <a:lnSpc>
                <a:spcPct val="90000"/>
              </a:lnSpc>
              <a:defRPr sz="2175" b="1" cap="all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TITLE IN OPEN SANS, BOLD, CAPS,</a:t>
            </a:r>
            <a:br>
              <a:rPr lang="en-US" dirty="0"/>
            </a:br>
            <a:r>
              <a:rPr lang="en-US" dirty="0"/>
              <a:t>SIZE 29,</a:t>
            </a:r>
            <a:br>
              <a:rPr lang="en-US" dirty="0"/>
            </a:br>
            <a:r>
              <a:rPr lang="en-US" dirty="0"/>
              <a:t>left ALIGN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3CA90A6-A426-EA4C-9C16-C8BD80098F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0046" y="6021291"/>
            <a:ext cx="2335585" cy="384043"/>
          </a:xfrm>
        </p:spPr>
        <p:txBody>
          <a:bodyPr>
            <a:normAutofit/>
          </a:bodyPr>
          <a:lstStyle>
            <a:lvl1pPr marL="0" indent="0" algn="l">
              <a:buNone/>
              <a:defRPr sz="788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CE97A19-E0D7-CD47-9414-E73C0F164E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80044" y="4613188"/>
            <a:ext cx="5376597" cy="638400"/>
          </a:xfrm>
        </p:spPr>
        <p:txBody>
          <a:bodyPr>
            <a:normAutofit/>
          </a:bodyPr>
          <a:lstStyle>
            <a:lvl1pPr marL="0" indent="0" algn="l">
              <a:buNone/>
              <a:defRPr sz="1050" b="0" baseline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Designation, Department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85EE222-D0FA-3B43-9135-02B23C7407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0044" y="4293100"/>
            <a:ext cx="5376597" cy="384935"/>
          </a:xfrm>
        </p:spPr>
        <p:txBody>
          <a:bodyPr>
            <a:normAutofit/>
          </a:bodyPr>
          <a:lstStyle>
            <a:lvl1pPr marL="0" indent="0" algn="l">
              <a:buNone/>
              <a:defRPr sz="1200" b="1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CB518A3-39CE-3A43-91A3-E855A204ED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44" y="5270261"/>
            <a:ext cx="5376597" cy="749263"/>
          </a:xfrm>
        </p:spPr>
        <p:txBody>
          <a:bodyPr>
            <a:normAutofit/>
          </a:bodyPr>
          <a:lstStyle>
            <a:lvl1pPr marL="0" indent="0" algn="l">
              <a:buNone/>
              <a:defRPr sz="1050" b="0">
                <a:solidFill>
                  <a:srgbClr val="FFFFFF"/>
                </a:solidFill>
                <a:latin typeface="Open Sans"/>
                <a:cs typeface="Open Sans"/>
              </a:defRPr>
            </a:lvl1pPr>
          </a:lstStyle>
          <a:p>
            <a:pPr lvl="0"/>
            <a:r>
              <a:rPr lang="en-US" dirty="0"/>
              <a:t>RI / Entity / Programme</a:t>
            </a:r>
          </a:p>
        </p:txBody>
      </p:sp>
    </p:spTree>
    <p:extLst>
      <p:ext uri="{BB962C8B-B14F-4D97-AF65-F5344CB8AC3E}">
        <p14:creationId xmlns:p14="http://schemas.microsoft.com/office/powerpoint/2010/main" val="2913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76" userDrawn="1">
          <p15:clr>
            <a:srgbClr val="FBAE40"/>
          </p15:clr>
        </p15:guide>
        <p15:guide id="4" orient="horz" pos="3038" userDrawn="1">
          <p15:clr>
            <a:srgbClr val="FBAE40"/>
          </p15:clr>
        </p15:guide>
        <p15:guide id="5" pos="9839" userDrawn="1">
          <p15:clr>
            <a:srgbClr val="FBAE40"/>
          </p15:clr>
        </p15:guide>
        <p15:guide id="6" pos="5312" userDrawn="1">
          <p15:clr>
            <a:srgbClr val="FBAE40"/>
          </p15:clr>
        </p15:guide>
        <p15:guide id="10" orient="horz" pos="6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71133" y="1571884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One Header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871133" y="223265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Two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871133" y="2908915"/>
            <a:ext cx="6705600" cy="365760"/>
          </a:xfrm>
        </p:spPr>
        <p:txBody>
          <a:bodyPr anchor="ctr">
            <a:norm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Three Header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1871133" y="3575407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Four Header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8976784" y="1571883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976784" y="223265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8976784" y="2908915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i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8976784" y="3575407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1871133" y="4215368"/>
            <a:ext cx="6705600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 baseline="0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Section Five Header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22" hasCustomPrompt="1"/>
          </p:nvPr>
        </p:nvSpPr>
        <p:spPr>
          <a:xfrm>
            <a:off x="8976784" y="4210779"/>
            <a:ext cx="1439696" cy="365760"/>
          </a:xfrm>
        </p:spPr>
        <p:txBody>
          <a:bodyPr anchor="ctr">
            <a:noAutofit/>
          </a:bodyPr>
          <a:lstStyle>
            <a:lvl1pPr marL="0" indent="0">
              <a:buNone/>
              <a:defRPr sz="1200" b="1">
                <a:solidFill>
                  <a:srgbClr val="003087"/>
                </a:solidFill>
              </a:defRPr>
            </a:lvl1pPr>
          </a:lstStyle>
          <a:p>
            <a:pPr lvl="0"/>
            <a:r>
              <a:rPr lang="en-US" dirty="0"/>
              <a:t>Page</a:t>
            </a:r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48551"/>
            <a:ext cx="10561173" cy="62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Content in Open Sans, bold, size 20,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05739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8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baseline="0"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184978897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2" pos="69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D31065-48EE-3E44-8580-C08AEC29A78A}"/>
              </a:ext>
            </a:extLst>
          </p:cNvPr>
          <p:cNvSpPr/>
          <p:nvPr userDrawn="1"/>
        </p:nvSpPr>
        <p:spPr>
          <a:xfrm>
            <a:off x="0" y="0"/>
            <a:ext cx="11034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1372" y="452672"/>
            <a:ext cx="11329259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003087"/>
                </a:solidFill>
              </a:defRPr>
            </a:lvl1pPr>
          </a:lstStyle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31372" y="1508787"/>
            <a:ext cx="11329259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</p:txBody>
      </p:sp>
    </p:spTree>
    <p:extLst>
      <p:ext uri="{BB962C8B-B14F-4D97-AF65-F5344CB8AC3E}">
        <p14:creationId xmlns:p14="http://schemas.microsoft.com/office/powerpoint/2010/main" val="2231977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15413" y="1700811"/>
            <a:ext cx="7323600" cy="415498"/>
          </a:xfrm>
        </p:spPr>
        <p:txBody>
          <a:bodyPr wrap="square" anchor="t">
            <a:spAutoFit/>
          </a:bodyPr>
          <a:lstStyle>
            <a:lvl1pPr algn="l">
              <a:defRPr sz="2100" baseline="0">
                <a:solidFill>
                  <a:srgbClr val="003087"/>
                </a:solidFill>
                <a:latin typeface="Open Sans"/>
                <a:cs typeface="Open Sans"/>
              </a:defRPr>
            </a:lvl1pPr>
          </a:lstStyle>
          <a:p>
            <a:r>
              <a:rPr lang="en-US" dirty="0"/>
              <a:t>Section header in Open Sans, bold, size 28, left align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030738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2500" y="2040965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92500" y="172413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92500" y="235779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1392500" y="2674627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5" hasCustomPrompt="1"/>
          </p:nvPr>
        </p:nvSpPr>
        <p:spPr>
          <a:xfrm>
            <a:off x="1392500" y="1407301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1391477" y="4254673"/>
            <a:ext cx="5486400" cy="274320"/>
          </a:xfrm>
        </p:spPr>
        <p:txBody>
          <a:bodyPr anchor="ctr"/>
          <a:lstStyle>
            <a:lvl1pPr marL="0" indent="0">
              <a:buNone/>
              <a:defRPr sz="1125" baseline="0"/>
            </a:lvl1pPr>
          </a:lstStyle>
          <a:p>
            <a:pPr lvl="0"/>
            <a:r>
              <a:rPr lang="en-US" dirty="0"/>
              <a:t>Research Institute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1391477" y="3937848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Designation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391477" y="4571499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Tel: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1391477" y="4888324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/>
            </a:lvl1pPr>
          </a:lstStyle>
          <a:p>
            <a:pPr lvl="0"/>
            <a:r>
              <a:rPr lang="en-US" dirty="0"/>
              <a:t>Email: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30" hasCustomPrompt="1"/>
          </p:nvPr>
        </p:nvSpPr>
        <p:spPr>
          <a:xfrm>
            <a:off x="1391477" y="3621023"/>
            <a:ext cx="54864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125" b="1" baseline="0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7056107" y="1407329"/>
            <a:ext cx="3657600" cy="154162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7056107" y="3621025"/>
            <a:ext cx="3657600" cy="154162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25" baseline="0"/>
            </a:lvl1pPr>
          </a:lstStyle>
          <a:p>
            <a:pPr lvl="0"/>
            <a:r>
              <a:rPr lang="en-US" dirty="0"/>
              <a:t>Insert Research Institute logo here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295468" y="444622"/>
            <a:ext cx="146546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875" b="1" kern="1200" baseline="0" dirty="0">
                <a:solidFill>
                  <a:srgbClr val="003087"/>
                </a:solidFill>
                <a:latin typeface="Open Sans"/>
                <a:ea typeface="+mj-ea"/>
                <a:cs typeface="Open Sans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2069649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9456" y="452672"/>
            <a:ext cx="10561173" cy="96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in Open Sans, bold, size 20, left align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456" y="1508787"/>
            <a:ext cx="1056117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input content (min. text size 16)</a:t>
            </a:r>
          </a:p>
          <a:p>
            <a:pPr lvl="4"/>
            <a:endParaRPr lang="en-GB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9107851" y="6309323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78BDA8-D60F-4FDE-A05C-5882F3D646E1}" type="slidenum">
              <a:rPr lang="en-US" sz="525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Star_Powerpoint_Image Template05.jpg"/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28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8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3" r:id="rId11"/>
    <p:sldLayoutId id="2147483674" r:id="rId12"/>
    <p:sldLayoutId id="2147483675" r:id="rId13"/>
    <p:sldLayoutId id="2147483676" r:id="rId14"/>
    <p:sldLayoutId id="2147483678" r:id="rId15"/>
  </p:sldLayoutIdLst>
  <p:transition spd="slow">
    <p:push dir="u"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1500" b="1" kern="1200" baseline="0">
          <a:solidFill>
            <a:srgbClr val="003087"/>
          </a:solidFill>
          <a:latin typeface="Open Sans"/>
          <a:ea typeface="+mj-ea"/>
          <a:cs typeface="Open Sans"/>
        </a:defRPr>
      </a:lvl1pPr>
    </p:titleStyle>
    <p:bodyStyle>
      <a:lvl1pPr marL="0" marR="0" indent="0" algn="l" defTabSz="6858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sz="1200" kern="1200">
          <a:solidFill>
            <a:schemeClr val="tx1"/>
          </a:solidFill>
          <a:latin typeface="Open Sans"/>
          <a:ea typeface="+mn-ea"/>
          <a:cs typeface="Open Sans"/>
        </a:defRPr>
      </a:lvl1pPr>
      <a:lvl2pPr marL="3429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143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580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8572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0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6198512"/>
              </p:ext>
            </p:extLst>
          </p:nvPr>
        </p:nvGraphicFramePr>
        <p:xfrm>
          <a:off x="1252116" y="631507"/>
          <a:ext cx="10561173" cy="1529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3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589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Cycle</a:t>
                      </a:r>
                      <a:r>
                        <a:rPr lang="en-GB" sz="1200" b="1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No. 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SG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Grant Call Category</a:t>
                      </a: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(Select 1)</a:t>
                      </a:r>
                      <a:endParaRPr lang="en-SG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Investigator Research Grant or</a:t>
                      </a:r>
                    </a:p>
                    <a:p>
                      <a:r>
                        <a:rPr lang="en-US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Collaborative POC/Pilot</a:t>
                      </a:r>
                      <a:endParaRPr lang="en-SG" sz="1000" b="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Title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SG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932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GB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months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SG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Proposed Funding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_________ (direct cost)</a:t>
                      </a:r>
                    </a:p>
                    <a:p>
                      <a:r>
                        <a:rPr lang="en-US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S$ _________ (including 30% overheads)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7448" y="6417622"/>
            <a:ext cx="878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 dirty="0">
                <a:latin typeface="Arial" panose="020B0604020202020204" pitchFamily="34" charset="0"/>
                <a:cs typeface="Arial" panose="020B0604020202020204" pitchFamily="34" charset="0"/>
              </a:rPr>
              <a:t>Please keep to a maximum of </a:t>
            </a:r>
            <a:r>
              <a:rPr lang="en-SG" sz="900" u="sng" dirty="0">
                <a:latin typeface="Arial" panose="020B0604020202020204" pitchFamily="34" charset="0"/>
                <a:cs typeface="Arial" panose="020B0604020202020204" pitchFamily="34" charset="0"/>
              </a:rPr>
              <a:t>six</a:t>
            </a:r>
            <a:r>
              <a:rPr lang="en-SG" sz="900" dirty="0">
                <a:latin typeface="Arial" panose="020B0604020202020204" pitchFamily="34" charset="0"/>
                <a:cs typeface="Arial" panose="020B0604020202020204" pitchFamily="34" charset="0"/>
              </a:rPr>
              <a:t> slides for this LOI. Use Arial font size 10.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sz="900" dirty="0">
                <a:latin typeface="Arial" panose="020B0604020202020204" pitchFamily="34" charset="0"/>
                <a:cs typeface="Arial" panose="020B0604020202020204" pitchFamily="34" charset="0"/>
              </a:rPr>
              <a:t>Please append email(s) documenting </a:t>
            </a:r>
            <a:r>
              <a:rPr lang="en-SG" sz="900" b="1" dirty="0">
                <a:latin typeface="Arial" panose="020B0604020202020204" pitchFamily="34" charset="0"/>
                <a:cs typeface="Arial" panose="020B0604020202020204" pitchFamily="34" charset="0"/>
              </a:rPr>
              <a:t>endorsement</a:t>
            </a:r>
            <a:r>
              <a:rPr lang="en-SG" sz="900" dirty="0">
                <a:latin typeface="Arial" panose="020B0604020202020204" pitchFamily="34" charset="0"/>
                <a:cs typeface="Arial" panose="020B0604020202020204" pitchFamily="34" charset="0"/>
              </a:rPr>
              <a:t> from Research Office of </a:t>
            </a:r>
            <a:r>
              <a:rPr lang="en-SG" sz="900" u="sng" dirty="0">
                <a:latin typeface="Arial" panose="020B0604020202020204" pitchFamily="34" charset="0"/>
                <a:cs typeface="Arial" panose="020B0604020202020204" pitchFamily="34" charset="0"/>
              </a:rPr>
              <a:t>Corresponding PI’s</a:t>
            </a:r>
            <a:r>
              <a:rPr lang="en-SG" sz="900" dirty="0">
                <a:latin typeface="Arial" panose="020B0604020202020204" pitchFamily="34" charset="0"/>
                <a:cs typeface="Arial" panose="020B0604020202020204" pitchFamily="34" charset="0"/>
              </a:rPr>
              <a:t> institution in your submission. </a:t>
            </a:r>
            <a:r>
              <a:rPr lang="en-SG" sz="900" b="1" dirty="0">
                <a:latin typeface="Arial" panose="020B0604020202020204" pitchFamily="34" charset="0"/>
                <a:cs typeface="Arial" panose="020B0604020202020204" pitchFamily="34" charset="0"/>
              </a:rPr>
              <a:t>(mandatory)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FE3EC-D672-4BD5-9832-998B27CCAF99}"/>
              </a:ext>
            </a:extLst>
          </p:cNvPr>
          <p:cNvSpPr txBox="1"/>
          <p:nvPr/>
        </p:nvSpPr>
        <p:spPr>
          <a:xfrm>
            <a:off x="1261026" y="5309344"/>
            <a:ext cx="10560046" cy="10772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SzPts val="900"/>
              <a:tabLst>
                <a:tab pos="457200" algn="l"/>
                <a:tab pos="914400" algn="l"/>
              </a:tabLst>
            </a:pPr>
            <a:r>
              <a:rPr lang="en-US" sz="900" b="1" u="sng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Definitions of roles</a:t>
            </a:r>
            <a:endParaRPr lang="en-US" sz="900" b="1" i="0" u="sng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Lead PI’s</a:t>
            </a: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role will be to coordinate research activities carried by research team. He/ She will be responsible for all progress reporting of the platform, on behalf of the research team.</a:t>
            </a:r>
            <a:endParaRPr lang="en-SG" sz="10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Team PI(s)</a:t>
            </a: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will be the representative leading the research at the Partner Institution. </a:t>
            </a:r>
            <a:r>
              <a:rPr lang="en-US" sz="900" i="1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(For Collaborative POC/Pilot Grant Category)</a:t>
            </a:r>
            <a:endParaRPr lang="en-SG" sz="10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lang="en-US" sz="900" i="0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Co-I</a:t>
            </a: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will be the person(s) leading and managing a particular aspect of the collaborative effort.</a:t>
            </a:r>
            <a:endParaRPr lang="en-SG" sz="10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u="sng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Collaborator</a:t>
            </a: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(s) refers to any company, institution, incorporated body or other public sector, industry or academic collaborator, who are engaged in the research in collaboration with Lead PI, Team PIs or Co-Is and their institutions. </a:t>
            </a:r>
            <a:endParaRPr lang="en-SG" sz="10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SzPts val="900"/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900" i="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Please note that grant funding will be awarded to Singapore public sector research performers only. Collaborators do not receive grant funding. </a:t>
            </a:r>
            <a:endParaRPr lang="en-SG" sz="1000" i="1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26114F32-BE98-4B51-8CBF-107D460325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593667"/>
              </p:ext>
            </p:extLst>
          </p:nvPr>
        </p:nvGraphicFramePr>
        <p:xfrm>
          <a:off x="1261026" y="2644967"/>
          <a:ext cx="10560046" cy="22962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42486">
                  <a:extLst>
                    <a:ext uri="{9D8B030D-6E8A-4147-A177-3AD203B41FA5}">
                      <a16:colId xmlns:a16="http://schemas.microsoft.com/office/drawing/2014/main" val="208666133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2039842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9194686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69402234"/>
                    </a:ext>
                  </a:extLst>
                </a:gridCol>
                <a:gridCol w="2138208">
                  <a:extLst>
                    <a:ext uri="{9D8B030D-6E8A-4147-A177-3AD203B41FA5}">
                      <a16:colId xmlns:a16="http://schemas.microsoft.com/office/drawing/2014/main" val="2492693960"/>
                    </a:ext>
                  </a:extLst>
                </a:gridCol>
                <a:gridCol w="3946904">
                  <a:extLst>
                    <a:ext uri="{9D8B030D-6E8A-4147-A177-3AD203B41FA5}">
                      <a16:colId xmlns:a16="http://schemas.microsoft.com/office/drawing/2014/main" val="2820039499"/>
                    </a:ext>
                  </a:extLst>
                </a:gridCol>
              </a:tblGrid>
              <a:tr h="338708"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S/N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Salutation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Name &amp; Designation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Role*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Department &amp; Institution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>
                          <a:effectLst/>
                        </a:rPr>
                        <a:t>Experience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90369134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Lead PI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003383238"/>
                  </a:ext>
                </a:extLst>
              </a:tr>
              <a:tr h="410633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829431647"/>
                  </a:ext>
                </a:extLst>
              </a:tr>
              <a:tr h="356447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928127067"/>
                  </a:ext>
                </a:extLst>
              </a:tr>
              <a:tr h="369993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43864478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algn="l"/>
                      <a:r>
                        <a:rPr lang="en-GB" sz="1000" dirty="0">
                          <a:effectLst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l"/>
                      <a:endParaRPr lang="en-GB" sz="1000" dirty="0">
                        <a:effectLst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63363127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2C4A94E-5CD3-4B7B-AD3D-AC2B54874443}"/>
              </a:ext>
            </a:extLst>
          </p:cNvPr>
          <p:cNvSpPr txBox="1"/>
          <p:nvPr/>
        </p:nvSpPr>
        <p:spPr>
          <a:xfrm>
            <a:off x="1261026" y="4995120"/>
            <a:ext cx="52950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 Lead PI/ Team PI/ Co-I/ Collaborator (</a:t>
            </a:r>
            <a:r>
              <a:rPr lang="en-SG" sz="105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should only be 1 lead PI for each project)</a:t>
            </a:r>
            <a:endParaRPr lang="en-SG" sz="105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D8B64A-86A7-4064-BFBB-AE32CA64964F}"/>
              </a:ext>
            </a:extLst>
          </p:cNvPr>
          <p:cNvSpPr txBox="1">
            <a:spLocks/>
          </p:cNvSpPr>
          <p:nvPr/>
        </p:nvSpPr>
        <p:spPr>
          <a:xfrm>
            <a:off x="1272712" y="2270098"/>
            <a:ext cx="10561173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 dirty="0">
                <a:latin typeface="+mj-lt"/>
                <a:ea typeface="Open Sans"/>
              </a:rPr>
              <a:t>Investigator/Project Team (Please provide details in the attached CV template)</a:t>
            </a:r>
            <a:endParaRPr lang="en-US" sz="18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F87B8-CE20-48BB-8A15-EE63D04E014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1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A0462-BC3D-4B52-9746-2CE9721A94C5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7652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 : Letter-of-Intent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971432F-64A5-4E14-A5C8-B0D4104B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037439"/>
              </p:ext>
            </p:extLst>
          </p:nvPr>
        </p:nvGraphicFramePr>
        <p:xfrm>
          <a:off x="1286286" y="1281894"/>
          <a:ext cx="10384512" cy="318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3549">
                  <a:extLst>
                    <a:ext uri="{9D8B030D-6E8A-4147-A177-3AD203B41FA5}">
                      <a16:colId xmlns:a16="http://schemas.microsoft.com/office/drawing/2014/main" val="658098195"/>
                    </a:ext>
                  </a:extLst>
                </a:gridCol>
                <a:gridCol w="6100963">
                  <a:extLst>
                    <a:ext uri="{9D8B030D-6E8A-4147-A177-3AD203B41FA5}">
                      <a16:colId xmlns:a16="http://schemas.microsoft.com/office/drawing/2014/main" val="681978842"/>
                    </a:ext>
                  </a:extLst>
                </a:gridCol>
              </a:tblGrid>
              <a:tr h="5978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This research proposal is related to: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Please put a ‘X’ in the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appropriate box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(Please tick more than one box if applicable)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03595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Child Health, Learning &amp; Well-being: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j-lt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Physical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995227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Child Health, Learning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Cognitive &amp; intellectual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8188259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Child Health, Learning &amp; Well-being</a:t>
                      </a: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: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Socio-emotional development and mental wellness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834781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Maternal Health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Metabolic health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490400"/>
                  </a:ext>
                </a:extLst>
              </a:tr>
              <a:tr h="46827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Maternal Health &amp; Well-being: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Mental wellness</a:t>
                      </a:r>
                      <a:endParaRPr lang="en-GB" sz="1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0401767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13498DC6-847D-4CEF-AE1F-527E9C6FCCB6}"/>
              </a:ext>
            </a:extLst>
          </p:cNvPr>
          <p:cNvSpPr txBox="1">
            <a:spLocks/>
          </p:cNvSpPr>
          <p:nvPr/>
        </p:nvSpPr>
        <p:spPr>
          <a:xfrm>
            <a:off x="1197955" y="827889"/>
            <a:ext cx="3313869" cy="374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500" b="1" kern="1200" baseline="0">
                <a:solidFill>
                  <a:srgbClr val="003087"/>
                </a:solidFill>
                <a:latin typeface="Open Sans"/>
                <a:ea typeface="+mj-ea"/>
                <a:cs typeface="Open Sans"/>
              </a:defRPr>
            </a:lvl1pPr>
          </a:lstStyle>
          <a:p>
            <a:r>
              <a:rPr lang="en-SG" sz="1800" dirty="0">
                <a:latin typeface="+mj-lt"/>
                <a:ea typeface="Open Sans"/>
              </a:rPr>
              <a:t>Themes</a:t>
            </a:r>
            <a:endParaRPr lang="en-US" sz="18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F500A2-1B56-4FC7-9D26-0D189E52E761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2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45DE1-1830-49E8-A8C0-842D0AEE4F5B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279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 : Letter-of-Intent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773430"/>
              </p:ext>
            </p:extLst>
          </p:nvPr>
        </p:nvGraphicFramePr>
        <p:xfrm>
          <a:off x="1271464" y="548679"/>
          <a:ext cx="10384512" cy="581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6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9384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 and Deliverables</a:t>
                      </a:r>
                      <a:endParaRPr lang="en-GB" sz="1200" b="1" baseline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brief background on the research proposal, including the current problem(s)/ challenge(s) that the proposed research intends to address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objectives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of outcome and deliverables (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eg.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your proof-of-concept, platform demonstration, or working prototype deliverable)</a:t>
                      </a:r>
                      <a:endParaRPr lang="en-GB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6486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Sector or Private/industry Partners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List the name</a:t>
                      </a:r>
                      <a:r>
                        <a:rPr lang="en-SG" sz="10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public sector/industry partners. Indicate if they are confirmed or potential partners</a:t>
                      </a:r>
                      <a:endParaRPr lang="en-SG" sz="1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48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Competitive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Landscape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Provide an assessment of the local landscape in Singapore (e.g. other groups in Singapore performing related/similar research).</a:t>
                      </a:r>
                    </a:p>
                    <a:p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Address the global competitive landscape, and explain how the 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will set Singapore apart from competitors. </a:t>
                      </a:r>
                      <a:endParaRPr lang="en-SG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SG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Describe 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baseline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synergizes and brings together similar capabilities and/or develop new capabilities. Any engagement/collaboration plans with local/overseas groups?</a:t>
                      </a: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6B51FB-A123-44D6-BBBF-73F2846B72A6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3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DDB98-6B5C-4E3C-85C3-1E8AA7361376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05448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79251"/>
              </p:ext>
            </p:extLst>
          </p:nvPr>
        </p:nvGraphicFramePr>
        <p:xfrm>
          <a:off x="1271464" y="548681"/>
          <a:ext cx="10384512" cy="5949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7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1000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Relevance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</a:t>
                      </a:r>
                    </a:p>
                    <a:p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 and Maternal Health and potential for translation into implementable projects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Deepen knowledge/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catalyse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development of leading edge technologies/solutions to improve maternal and child outcomes;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the potential for implementation and scaling (outline clear pathway for translation and evidenced-based interventions to bring about impact);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Generate health, societal and/or economic impact in 2-5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895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Potential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Value Capture and/or economic benefit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Indicate how the proposed </a:t>
                      </a:r>
                      <a:r>
                        <a:rPr lang="en-US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</a:t>
                      </a: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could:</a:t>
                      </a:r>
                      <a:endParaRPr lang="en-SG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novel products/services/interventions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 to shape public policies/ practices to impact lives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new good jobs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3916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Existing Funding Sources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(if any) for this proposed programme</a:t>
                      </a:r>
                      <a:endParaRPr lang="en-GB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funding source(s)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quantum 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Funding duration</a:t>
                      </a:r>
                      <a:endParaRPr lang="en-US" sz="10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82487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C0B3AE-DF29-486F-800A-49F2CDF7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 : Letter-of-Intent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991CD6-7BA0-4543-87FF-CF36F41DC3DE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9BBF25-4172-4782-B528-8198B37DE9D9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4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7303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149239"/>
              </p:ext>
            </p:extLst>
          </p:nvPr>
        </p:nvGraphicFramePr>
        <p:xfrm>
          <a:off x="1343472" y="548680"/>
          <a:ext cx="10236366" cy="590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3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r>
                        <a:rPr lang="en-GB" sz="1200" b="1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Methodology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brief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outline of project methodology and plans. Section should include: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technical approach to be undertaken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challenges your approach will address</a:t>
                      </a:r>
                    </a:p>
                    <a:p>
                      <a:endParaRPr lang="en-US" sz="1000" b="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more space is needed for elaboration, please detail in supplementary slides (up to </a:t>
                      </a:r>
                      <a:r>
                        <a:rPr lang="en-US" sz="1000" b="0" u="sng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five</a:t>
                      </a:r>
                      <a:r>
                        <a:rPr lang="en-US" sz="10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additional slides allowed)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F51725-C248-40C3-B39D-9D2462E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244" y="71046"/>
            <a:ext cx="8784976" cy="548680"/>
          </a:xfrm>
        </p:spPr>
        <p:txBody>
          <a:bodyPr anchor="t">
            <a:noAutofit/>
          </a:bodyPr>
          <a:lstStyle/>
          <a:p>
            <a:pPr algn="l"/>
            <a:r>
              <a:rPr lang="en-SG" sz="2000" dirty="0"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 : Letter-of-Intent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F0BDD-15B9-412B-968F-FAB68A51A61B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5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BF245B-5D90-4093-856A-1DE215B53069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395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88" y="171523"/>
            <a:ext cx="10154344" cy="68020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Proposed Budget Plan</a:t>
            </a:r>
            <a:endParaRPr lang="en-SG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054" y="955964"/>
            <a:ext cx="10515600" cy="695877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Proposed duration of the project: &lt;no. of months&gt;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Total budget requested: S$</a:t>
            </a:r>
            <a:endParaRPr lang="en-SG" sz="1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7195"/>
              </p:ext>
            </p:extLst>
          </p:nvPr>
        </p:nvGraphicFramePr>
        <p:xfrm>
          <a:off x="1271464" y="1844824"/>
          <a:ext cx="10515600" cy="4463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536">
                  <a:extLst>
                    <a:ext uri="{9D8B030D-6E8A-4147-A177-3AD203B41FA5}">
                      <a16:colId xmlns:a16="http://schemas.microsoft.com/office/drawing/2014/main" val="1927986982"/>
                    </a:ext>
                  </a:extLst>
                </a:gridCol>
                <a:gridCol w="2523744">
                  <a:extLst>
                    <a:ext uri="{9D8B030D-6E8A-4147-A177-3AD203B41FA5}">
                      <a16:colId xmlns:a16="http://schemas.microsoft.com/office/drawing/2014/main" val="3528743617"/>
                    </a:ext>
                  </a:extLst>
                </a:gridCol>
                <a:gridCol w="2616280">
                  <a:extLst>
                    <a:ext uri="{9D8B030D-6E8A-4147-A177-3AD203B41FA5}">
                      <a16:colId xmlns:a16="http://schemas.microsoft.com/office/drawing/2014/main" val="1480887552"/>
                    </a:ext>
                  </a:extLst>
                </a:gridCol>
                <a:gridCol w="2992040">
                  <a:extLst>
                    <a:ext uri="{9D8B030D-6E8A-4147-A177-3AD203B41FA5}">
                      <a16:colId xmlns:a16="http://schemas.microsoft.com/office/drawing/2014/main" val="3789924626"/>
                    </a:ext>
                  </a:extLst>
                </a:gridCol>
              </a:tblGrid>
              <a:tr h="96069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Category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Requested Budget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GB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In-kind Contribution </a:t>
                      </a:r>
                    </a:p>
                    <a:p>
                      <a:pPr algn="ctr"/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 HI, if applicable</a:t>
                      </a:r>
                    </a:p>
                    <a:p>
                      <a:pPr algn="ctr"/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Projected Public sector/Industry R&amp;D Spending in SG by Partner(s), if applicable</a:t>
                      </a:r>
                    </a:p>
                    <a:p>
                      <a:pPr algn="ctr"/>
                      <a:r>
                        <a:rPr lang="en-GB" sz="1400" baseline="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(S$)</a:t>
                      </a:r>
                      <a:endParaRPr lang="en-SG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7552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676557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Equipment: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538970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OOE: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92928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Overseas Travel: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267672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Direct Cost (TDC):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0818821"/>
                  </a:ext>
                </a:extLst>
              </a:tr>
              <a:tr h="55299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Overheads (30% of TDC):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596314"/>
                  </a:ext>
                </a:extLst>
              </a:tr>
              <a:tr h="46096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Total: </a:t>
                      </a:r>
                      <a:endParaRPr lang="en-SG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SG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3216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BAC34B-F9BA-4D24-8834-870C90CF2464}"/>
              </a:ext>
            </a:extLst>
          </p:cNvPr>
          <p:cNvSpPr txBox="1"/>
          <p:nvPr/>
        </p:nvSpPr>
        <p:spPr>
          <a:xfrm>
            <a:off x="5375920" y="6525344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CONFIDENTIAL</a:t>
            </a:r>
            <a:endParaRPr lang="en-SG" sz="105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D6CD49-EBF3-4BFC-933E-6C341E348365}"/>
              </a:ext>
            </a:extLst>
          </p:cNvPr>
          <p:cNvSpPr txBox="1"/>
          <p:nvPr/>
        </p:nvSpPr>
        <p:spPr>
          <a:xfrm>
            <a:off x="10632504" y="6488907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 6 of 6</a:t>
            </a:r>
            <a:endParaRPr lang="en-SG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BA94FC-B1FC-4901-9FEA-0BBF73554ACB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1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F4915-4313-4FEE-AC6A-70A0F293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64704"/>
            <a:ext cx="7323600" cy="523220"/>
          </a:xfrm>
        </p:spPr>
        <p:txBody>
          <a:bodyPr/>
          <a:lstStyle/>
          <a:p>
            <a:r>
              <a:rPr lang="en-SG" sz="2800" dirty="0"/>
              <a:t>Supplementary information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BC6515-8A40-4E37-A668-E6B5AFC49162}"/>
              </a:ext>
            </a:extLst>
          </p:cNvPr>
          <p:cNvSpPr/>
          <p:nvPr/>
        </p:nvSpPr>
        <p:spPr>
          <a:xfrm>
            <a:off x="714217" y="1628800"/>
            <a:ext cx="7443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Supplementary information (e.g. background on landscape and technology, project plans) may be appended as slides where necessary, but </a:t>
            </a:r>
            <a:r>
              <a:rPr lang="en-SG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 </a:t>
            </a: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SG" b="1" u="sng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SG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slides only.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Additional information submitted beyond the slide count and beyond the information requested may be disregarded from the LOI assessment.</a:t>
            </a:r>
            <a:endParaRPr lang="en-S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232483-819B-44E0-A5A0-AC289F6AB58A}"/>
              </a:ext>
            </a:extLst>
          </p:cNvPr>
          <p:cNvSpPr txBox="1"/>
          <p:nvPr/>
        </p:nvSpPr>
        <p:spPr>
          <a:xfrm>
            <a:off x="9696400" y="752"/>
            <a:ext cx="24956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Potential – Prenatal/ Early Childhood</a:t>
            </a:r>
            <a:endParaRPr lang="en-SG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19708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ASTAR PPT Template 1004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3dcd12-df69-4f05-b122-f59b377bc001">
      <Value>2</Value>
      <Value>1</Value>
    </TaxCatchAll>
    <k061a73b5d304923a74f5bca6b3f79f8 xmlns="080658bc-d8b0-40f7-acdd-8629143811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Non-Sensitive</TermName>
          <TermId xmlns="http://schemas.microsoft.com/office/infopath/2007/PartnerControls">a6c191f4-2dd3-46ec-8289-9409bff4fe86</TermId>
        </TermInfo>
      </Terms>
    </k061a73b5d304923a74f5bca6b3f79f8>
    <n46282c163e04900b07662080d4e9dbd xmlns="080658bc-d8b0-40f7-acdd-8629143811fc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 Open</TermName>
          <TermId xmlns="http://schemas.microsoft.com/office/infopath/2007/PartnerControls">2bae7c29-0188-4e7d-8c62-1a438b954f8b</TermId>
        </TermInfo>
      </Terms>
    </n46282c163e04900b07662080d4e9db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CFBDE8B06FD4C9FCC44DEED5C7E6D" ma:contentTypeVersion="5" ma:contentTypeDescription="Create a new document." ma:contentTypeScope="" ma:versionID="5049b0710d3e70511301f4a513f54602">
  <xsd:schema xmlns:xsd="http://www.w3.org/2001/XMLSchema" xmlns:xs="http://www.w3.org/2001/XMLSchema" xmlns:p="http://schemas.microsoft.com/office/2006/metadata/properties" xmlns:ns2="080658bc-d8b0-40f7-acdd-8629143811fc" xmlns:ns3="6f3dcd12-df69-4f05-b122-f59b377bc001" targetNamespace="http://schemas.microsoft.com/office/2006/metadata/properties" ma:root="true" ma:fieldsID="18466d4bbf5841897b0da1d3ec4d94f9" ns2:_="" ns3:_="">
    <xsd:import namespace="080658bc-d8b0-40f7-acdd-8629143811fc"/>
    <xsd:import namespace="6f3dcd12-df69-4f05-b122-f59b377bc001"/>
    <xsd:element name="properties">
      <xsd:complexType>
        <xsd:sequence>
          <xsd:element name="documentManagement">
            <xsd:complexType>
              <xsd:all>
                <xsd:element ref="ns2:n46282c163e04900b07662080d4e9dbd" minOccurs="0"/>
                <xsd:element ref="ns3:TaxCatchAll" minOccurs="0"/>
                <xsd:element ref="ns2:k061a73b5d304923a74f5bca6b3f79f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658bc-d8b0-40f7-acdd-8629143811fc" elementFormDefault="qualified">
    <xsd:import namespace="http://schemas.microsoft.com/office/2006/documentManagement/types"/>
    <xsd:import namespace="http://schemas.microsoft.com/office/infopath/2007/PartnerControls"/>
    <xsd:element name="n46282c163e04900b07662080d4e9dbd" ma:index="9" ma:taxonomy="true" ma:internalName="n46282c163e04900b07662080d4e9dbd" ma:taxonomyFieldName="Security_x0020_Classification" ma:displayName="Security Classification" ma:default="-1;#Official Open|2bae7c29-0188-4e7d-8c62-1a438b954f8b" ma:fieldId="{746282c1-63e0-4900-b076-62080d4e9dbd}" ma:sspId="974cb554-9eb7-495d-b1d8-159d1abb80f5" ma:termSetId="b44889cd-d78c-4551-b063-7a7a1cb7ed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061a73b5d304923a74f5bca6b3f79f8" ma:index="12" ma:taxonomy="true" ma:internalName="k061a73b5d304923a74f5bca6b3f79f8" ma:taxonomyFieldName="Sensitive_x0020_Category" ma:displayName="Sensitive Category" ma:default="-1;#Non-Sensitive|a6c191f4-2dd3-46ec-8289-9409bff4fe86" ma:fieldId="{4061a73b-5d30-4923-a74f-5bca6b3f79f8}" ma:sspId="974cb554-9eb7-495d-b1d8-159d1abb80f5" ma:termSetId="557ecf87-9d5f-4a78-a4ea-1caff5fb2a6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dcd12-df69-4f05-b122-f59b377bc00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f6c3da0-961a-4f37-b5bf-6f0816835e01}" ma:internalName="TaxCatchAll" ma:showField="CatchAllData" ma:web="6f3dcd12-df69-4f05-b122-f59b377bc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B2FEED-AD43-47D5-B550-6F6E6A5486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A3489-DE54-4A8B-B2FD-09D801009A91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080658bc-d8b0-40f7-acdd-8629143811fc"/>
    <ds:schemaRef ds:uri="6f3dcd12-df69-4f05-b122-f59b377bc00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5FF773-426B-4840-9864-7E63BC759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0658bc-d8b0-40f7-acdd-8629143811fc"/>
    <ds:schemaRef ds:uri="6f3dcd12-df69-4f05-b122-f59b377bc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25561</TotalTime>
  <Words>964</Words>
  <Application>Microsoft Office PowerPoint</Application>
  <PresentationFormat>Widescreen</PresentationFormat>
  <Paragraphs>124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Open Sans</vt:lpstr>
      <vt:lpstr>Symbol</vt:lpstr>
      <vt:lpstr>Times New Roman</vt:lpstr>
      <vt:lpstr>ASTAR PPT Template 10042012</vt:lpstr>
      <vt:lpstr>Human Potential – Prenatal/ Early Childhood : Letter-of-Intent</vt:lpstr>
      <vt:lpstr>Human Potential – Prenatal/ Early Childhood : Letter-of-Intent</vt:lpstr>
      <vt:lpstr>Human Potential – Prenatal/ Early Childhood : Letter-of-Intent</vt:lpstr>
      <vt:lpstr>Human Potential – Prenatal/ Early Childhood : Letter-of-Intent</vt:lpstr>
      <vt:lpstr>Human Potential – Prenatal/ Early Childhood : Letter-of-Intent</vt:lpstr>
      <vt:lpstr>Proposed Budget Plan</vt:lpstr>
      <vt:lpstr>Supplementary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Yip Lian Yee</dc:creator>
  <cp:lastModifiedBy>Ang Soon-Meng</cp:lastModifiedBy>
  <cp:revision>83</cp:revision>
  <dcterms:created xsi:type="dcterms:W3CDTF">2016-05-26T14:23:25Z</dcterms:created>
  <dcterms:modified xsi:type="dcterms:W3CDTF">2021-10-07T02:05:03Z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0x010100386CFBDE8B06FD4C9FCC44DEED5C7E6D</vt:lpwstr>
  </property>
  <property fmtid="{D5CDD505-2E9C-101B-9397-08002B2CF9AE}" pid="3" name="Sensitive Category">
    <vt:lpwstr>2;#Non-Sensitive|a6c191f4-2dd3-46ec-8289-9409bff4fe86</vt:lpwstr>
  </property>
  <property fmtid="{D5CDD505-2E9C-101B-9397-08002B2CF9AE}" pid="4" name="Security Classification">
    <vt:lpwstr>1;#Official Open|2bae7c29-0188-4e7d-8c62-1a438b954f8b</vt:lpwstr>
  </property>
</Properties>
</file>