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62" r:id="rId5"/>
    <p:sldId id="263" r:id="rId6"/>
    <p:sldId id="264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iza Soo" initials="ES" lastIdx="3" clrIdx="0">
    <p:extLst>
      <p:ext uri="{19B8F6BF-5375-455C-9EA6-DF929625EA0E}">
        <p15:presenceInfo xmlns:p15="http://schemas.microsoft.com/office/powerpoint/2012/main" userId="S-1-5-21-4211029173-3255825636-1277964214-144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625" autoAdjust="0"/>
  </p:normalViewPr>
  <p:slideViewPr>
    <p:cSldViewPr>
      <p:cViewPr varScale="1">
        <p:scale>
          <a:sx n="107" d="100"/>
          <a:sy n="107" d="100"/>
        </p:scale>
        <p:origin x="63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Option - Generic (Default)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480046" y="1718458"/>
            <a:ext cx="5376599" cy="2244711"/>
          </a:xfrm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2175" b="1" cap="all" baseline="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TITLE IN OPEN SANS, BOLD, CAPS,</a:t>
            </a:r>
            <a:br>
              <a:rPr lang="en-US" dirty="0" smtClean="0"/>
            </a:br>
            <a:r>
              <a:rPr lang="en-US" dirty="0" smtClean="0"/>
              <a:t>SIZE 29,</a:t>
            </a:r>
            <a:br>
              <a:rPr lang="en-US" dirty="0" smtClean="0"/>
            </a:br>
            <a:r>
              <a:rPr lang="en-US" dirty="0" smtClean="0"/>
              <a:t>left ALIGN</a:t>
            </a:r>
            <a:endParaRPr lang="en-GB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03CA90A6-A426-EA4C-9C16-C8BD80098F5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80046" y="6021291"/>
            <a:ext cx="2335585" cy="384043"/>
          </a:xfrm>
        </p:spPr>
        <p:txBody>
          <a:bodyPr>
            <a:normAutofit/>
          </a:bodyPr>
          <a:lstStyle>
            <a:lvl1pPr marL="0" indent="0" algn="l">
              <a:buNone/>
              <a:defRPr sz="788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7CE97A19-E0D7-CD47-9414-E73C0F164E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80044" y="4613188"/>
            <a:ext cx="5376597" cy="638400"/>
          </a:xfrm>
        </p:spPr>
        <p:txBody>
          <a:bodyPr>
            <a:normAutofit/>
          </a:bodyPr>
          <a:lstStyle>
            <a:lvl1pPr marL="0" indent="0" algn="l">
              <a:buNone/>
              <a:defRPr sz="1050" b="0" baseline="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Designation, </a:t>
            </a:r>
            <a:r>
              <a:rPr lang="en-US" dirty="0" smtClean="0"/>
              <a:t>Department</a:t>
            </a:r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385EE222-D0FA-3B43-9135-02B23C74073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80044" y="4293100"/>
            <a:ext cx="5376597" cy="384935"/>
          </a:xfrm>
        </p:spPr>
        <p:txBody>
          <a:bodyPr>
            <a:normAutofit/>
          </a:bodyPr>
          <a:lstStyle>
            <a:lvl1pPr marL="0" indent="0" algn="l">
              <a:buNone/>
              <a:defRPr sz="1200" b="1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7CB518A3-39CE-3A43-91A3-E855A204ED7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80044" y="5270261"/>
            <a:ext cx="5376597" cy="749263"/>
          </a:xfrm>
        </p:spPr>
        <p:txBody>
          <a:bodyPr>
            <a:normAutofit/>
          </a:bodyPr>
          <a:lstStyle>
            <a:lvl1pPr marL="0" indent="0" algn="l">
              <a:buNone/>
              <a:defRPr sz="1050" b="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RI / Entity / Programme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628954" y="822476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05759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>
        <p15:guide id="1" orient="horz" pos="276" userDrawn="1">
          <p15:clr>
            <a:srgbClr val="FBAE40"/>
          </p15:clr>
        </p15:guide>
        <p15:guide id="4" orient="horz" pos="3038" userDrawn="1">
          <p15:clr>
            <a:srgbClr val="FBAE40"/>
          </p15:clr>
        </p15:guide>
        <p15:guide id="5" pos="9839" userDrawn="1">
          <p15:clr>
            <a:srgbClr val="FBAE40"/>
          </p15:clr>
        </p15:guide>
        <p15:guide id="6" pos="5312" userDrawn="1">
          <p15:clr>
            <a:srgbClr val="FBAE40"/>
          </p15:clr>
        </p15:guide>
        <p15:guide id="10" orient="horz" pos="65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Back Cover"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6214347" y="2660917"/>
            <a:ext cx="15522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800" b="1" kern="1200" baseline="0" dirty="0">
                <a:solidFill>
                  <a:srgbClr val="003087"/>
                </a:solidFill>
                <a:latin typeface="Open Sans"/>
                <a:ea typeface="+mj-ea"/>
                <a:cs typeface="Open Sans"/>
              </a:rPr>
              <a:t>THANK YOU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4075AD7-A0FE-C44E-AF02-9867EA4F9B5F}"/>
              </a:ext>
            </a:extLst>
          </p:cNvPr>
          <p:cNvSpPr/>
          <p:nvPr userDrawn="1"/>
        </p:nvSpPr>
        <p:spPr>
          <a:xfrm>
            <a:off x="6282106" y="3782579"/>
            <a:ext cx="1095172" cy="2192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825" b="0" kern="1200" baseline="0" dirty="0">
                <a:solidFill>
                  <a:srgbClr val="003087"/>
                </a:solidFill>
                <a:latin typeface="Open Sans"/>
                <a:ea typeface="+mj-ea"/>
                <a:cs typeface="Open Sans"/>
              </a:rPr>
              <a:t>www.a-star.edu.sg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B7ABC79-F056-DF4F-8786-B9175747C5D5}"/>
              </a:ext>
            </a:extLst>
          </p:cNvPr>
          <p:cNvCxnSpPr/>
          <p:nvPr userDrawn="1"/>
        </p:nvCxnSpPr>
        <p:spPr>
          <a:xfrm>
            <a:off x="6384033" y="3717032"/>
            <a:ext cx="2400267" cy="0"/>
          </a:xfrm>
          <a:prstGeom prst="line">
            <a:avLst/>
          </a:prstGeom>
          <a:ln w="3175">
            <a:solidFill>
              <a:srgbClr val="0030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Star_Logo_RGB_LowRes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8026" y="543946"/>
            <a:ext cx="2304255" cy="72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060858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546FD-3777-4A69-A2B0-3ADF4B3E454E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30/11/2020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67547-7B0C-4E55-AE46-8B4D62E8AA32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8934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546FD-3777-4A69-A2B0-3ADF4B3E454E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30/11/2020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67547-7B0C-4E55-AE46-8B4D62E8AA32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5808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404664"/>
            <a:ext cx="10972800" cy="864000"/>
          </a:xfrm>
        </p:spPr>
        <p:txBody>
          <a:bodyPr>
            <a:normAutofit/>
          </a:bodyPr>
          <a:lstStyle>
            <a:lvl1pPr algn="l">
              <a:defRPr sz="2100" baseline="0">
                <a:solidFill>
                  <a:srgbClr val="1E00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Content in Arial bold </a:t>
            </a:r>
            <a:r>
              <a:rPr lang="en-US" smtClean="0"/>
              <a:t>size 28, </a:t>
            </a:r>
            <a:r>
              <a:rPr lang="en-US" dirty="0" smtClean="0"/>
              <a:t>left aligned</a:t>
            </a:r>
            <a:endParaRPr lang="en-GB" dirty="0"/>
          </a:p>
        </p:txBody>
      </p:sp>
      <p:pic>
        <p:nvPicPr>
          <p:cNvPr id="11" name="Picture 2" descr="C:\Users\evonne-lim\Desktop\graphic element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0418" y="4509120"/>
            <a:ext cx="1609855" cy="1255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evonne-lim\Desktop\graphic element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19405" y="1337707"/>
            <a:ext cx="1609855" cy="1255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871133" y="1988841"/>
            <a:ext cx="6705600" cy="365760"/>
          </a:xfrm>
        </p:spPr>
        <p:txBody>
          <a:bodyPr>
            <a:normAutofit/>
          </a:bodyPr>
          <a:lstStyle>
            <a:lvl1pPr marL="0" indent="0">
              <a:buNone/>
              <a:defRPr sz="1350" b="1" baseline="0">
                <a:solidFill>
                  <a:srgbClr val="000FA5"/>
                </a:solidFill>
              </a:defRPr>
            </a:lvl1pPr>
          </a:lstStyle>
          <a:p>
            <a:pPr lvl="0"/>
            <a:r>
              <a:rPr lang="en-US" smtClean="0"/>
              <a:t>Section One Header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871133" y="2649612"/>
            <a:ext cx="6705600" cy="365760"/>
          </a:xfrm>
        </p:spPr>
        <p:txBody>
          <a:bodyPr>
            <a:normAutofit/>
          </a:bodyPr>
          <a:lstStyle>
            <a:lvl1pPr marL="0" indent="0">
              <a:buNone/>
              <a:defRPr sz="1350" b="1" baseline="0">
                <a:solidFill>
                  <a:srgbClr val="000FA5"/>
                </a:solidFill>
              </a:defRPr>
            </a:lvl1pPr>
          </a:lstStyle>
          <a:p>
            <a:pPr lvl="0"/>
            <a:r>
              <a:rPr lang="en-US" smtClean="0"/>
              <a:t>Section Two Header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1871133" y="3325872"/>
            <a:ext cx="6705600" cy="365760"/>
          </a:xfrm>
        </p:spPr>
        <p:txBody>
          <a:bodyPr>
            <a:normAutofit/>
          </a:bodyPr>
          <a:lstStyle>
            <a:lvl1pPr marL="0" indent="0">
              <a:buNone/>
              <a:defRPr sz="1350" b="1" baseline="0">
                <a:solidFill>
                  <a:srgbClr val="000FA5"/>
                </a:solidFill>
              </a:defRPr>
            </a:lvl1pPr>
          </a:lstStyle>
          <a:p>
            <a:pPr lvl="0"/>
            <a:r>
              <a:rPr lang="en-US" smtClean="0"/>
              <a:t>Section Three Header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1871133" y="3992364"/>
            <a:ext cx="6705600" cy="365760"/>
          </a:xfrm>
        </p:spPr>
        <p:txBody>
          <a:bodyPr>
            <a:noAutofit/>
          </a:bodyPr>
          <a:lstStyle>
            <a:lvl1pPr marL="0" indent="0">
              <a:buNone/>
              <a:defRPr sz="1350" b="1" baseline="0">
                <a:solidFill>
                  <a:srgbClr val="000FA5"/>
                </a:solidFill>
              </a:defRPr>
            </a:lvl1pPr>
          </a:lstStyle>
          <a:p>
            <a:pPr lvl="0"/>
            <a:r>
              <a:rPr lang="en-US" smtClean="0"/>
              <a:t>Section Four Header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8976784" y="1988840"/>
            <a:ext cx="975360" cy="365760"/>
          </a:xfrm>
        </p:spPr>
        <p:txBody>
          <a:bodyPr>
            <a:noAutofit/>
          </a:bodyPr>
          <a:lstStyle>
            <a:lvl1pPr marL="0" indent="0">
              <a:buNone/>
              <a:defRPr sz="1350" b="1">
                <a:solidFill>
                  <a:srgbClr val="000FA5"/>
                </a:solidFill>
              </a:defRPr>
            </a:lvl1pPr>
          </a:lstStyle>
          <a:p>
            <a:pPr lvl="0"/>
            <a:r>
              <a:rPr lang="en-US" smtClean="0"/>
              <a:t>Page</a:t>
            </a:r>
            <a:endParaRPr lang="en-US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8976784" y="2649612"/>
            <a:ext cx="975360" cy="365760"/>
          </a:xfrm>
        </p:spPr>
        <p:txBody>
          <a:bodyPr>
            <a:noAutofit/>
          </a:bodyPr>
          <a:lstStyle>
            <a:lvl1pPr marL="0" indent="0">
              <a:buNone/>
              <a:defRPr sz="1350" b="1">
                <a:solidFill>
                  <a:srgbClr val="000FA5"/>
                </a:solidFill>
              </a:defRPr>
            </a:lvl1pPr>
          </a:lstStyle>
          <a:p>
            <a:pPr lvl="0"/>
            <a:r>
              <a:rPr lang="en-US" smtClean="0"/>
              <a:t>Page</a:t>
            </a:r>
            <a:endParaRPr lang="en-US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9" hasCustomPrompt="1"/>
          </p:nvPr>
        </p:nvSpPr>
        <p:spPr>
          <a:xfrm>
            <a:off x="8976784" y="3325872"/>
            <a:ext cx="975360" cy="365760"/>
          </a:xfrm>
        </p:spPr>
        <p:txBody>
          <a:bodyPr>
            <a:noAutofit/>
          </a:bodyPr>
          <a:lstStyle>
            <a:lvl1pPr marL="0" indent="0">
              <a:buNone/>
              <a:defRPr sz="1350" b="1" i="0">
                <a:solidFill>
                  <a:srgbClr val="000FA5"/>
                </a:solidFill>
              </a:defRPr>
            </a:lvl1pPr>
          </a:lstStyle>
          <a:p>
            <a:pPr lvl="0"/>
            <a:r>
              <a:rPr lang="en-US" smtClean="0"/>
              <a:t>Page</a:t>
            </a:r>
            <a:endParaRPr lang="en-US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20" hasCustomPrompt="1"/>
          </p:nvPr>
        </p:nvSpPr>
        <p:spPr>
          <a:xfrm>
            <a:off x="8976784" y="3992364"/>
            <a:ext cx="975360" cy="365760"/>
          </a:xfrm>
        </p:spPr>
        <p:txBody>
          <a:bodyPr>
            <a:noAutofit/>
          </a:bodyPr>
          <a:lstStyle>
            <a:lvl1pPr marL="0" indent="0">
              <a:buNone/>
              <a:defRPr sz="1350" b="1">
                <a:solidFill>
                  <a:srgbClr val="000FA5"/>
                </a:solidFill>
              </a:defRPr>
            </a:lvl1pPr>
          </a:lstStyle>
          <a:p>
            <a:pPr lvl="0"/>
            <a:r>
              <a:rPr lang="en-US" smtClean="0"/>
              <a:t>Page</a:t>
            </a:r>
            <a:endParaRPr lang="en-US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21" hasCustomPrompt="1"/>
          </p:nvPr>
        </p:nvSpPr>
        <p:spPr>
          <a:xfrm>
            <a:off x="1871133" y="4632325"/>
            <a:ext cx="6705600" cy="365760"/>
          </a:xfrm>
        </p:spPr>
        <p:txBody>
          <a:bodyPr>
            <a:noAutofit/>
          </a:bodyPr>
          <a:lstStyle>
            <a:lvl1pPr marL="0" indent="0">
              <a:buNone/>
              <a:defRPr sz="1350" b="1" baseline="0">
                <a:solidFill>
                  <a:srgbClr val="000FA5"/>
                </a:solidFill>
              </a:defRPr>
            </a:lvl1pPr>
          </a:lstStyle>
          <a:p>
            <a:pPr lvl="0"/>
            <a:r>
              <a:rPr lang="en-US" smtClean="0"/>
              <a:t>Section Five Header</a:t>
            </a:r>
            <a:endParaRPr lang="en-US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22" hasCustomPrompt="1"/>
          </p:nvPr>
        </p:nvSpPr>
        <p:spPr>
          <a:xfrm>
            <a:off x="8976784" y="4627736"/>
            <a:ext cx="975360" cy="365760"/>
          </a:xfrm>
        </p:spPr>
        <p:txBody>
          <a:bodyPr>
            <a:normAutofit/>
          </a:bodyPr>
          <a:lstStyle>
            <a:lvl1pPr marL="0" indent="0">
              <a:buNone/>
              <a:defRPr sz="1350" b="1">
                <a:solidFill>
                  <a:srgbClr val="000FA5"/>
                </a:solidFill>
              </a:defRPr>
            </a:lvl1pPr>
          </a:lstStyle>
          <a:p>
            <a:pPr lvl="0"/>
            <a:r>
              <a:rPr lang="en-US" smtClean="0"/>
              <a:t>Page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2545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2667" y="115200"/>
            <a:ext cx="10972800" cy="864000"/>
          </a:xfrm>
        </p:spPr>
        <p:txBody>
          <a:bodyPr lIns="91440"/>
          <a:lstStyle>
            <a:lvl1pPr algn="l"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Title in Arial bold size 25, left aligned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3708" y="1124744"/>
            <a:ext cx="10972800" cy="4612438"/>
          </a:xfrm>
        </p:spPr>
        <p:txBody>
          <a:bodyPr lIns="91440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51196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24415" y="1560202"/>
            <a:ext cx="5486400" cy="274320"/>
          </a:xfrm>
        </p:spPr>
        <p:txBody>
          <a:bodyPr/>
          <a:lstStyle>
            <a:lvl1pPr marL="0" indent="0">
              <a:buNone/>
              <a:defRPr sz="1050" baseline="0"/>
            </a:lvl1pPr>
          </a:lstStyle>
          <a:p>
            <a:pPr lvl="0"/>
            <a:r>
              <a:rPr lang="en-US" smtClean="0"/>
              <a:t>Research Institute</a:t>
            </a:r>
            <a:endParaRPr lang="en-US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624415" y="1851668"/>
            <a:ext cx="5486400" cy="274320"/>
          </a:xfrm>
        </p:spPr>
        <p:txBody>
          <a:bodyPr/>
          <a:lstStyle>
            <a:lvl1pPr marL="0" indent="0">
              <a:buNone/>
              <a:defRPr sz="1050"/>
            </a:lvl1pPr>
          </a:lstStyle>
          <a:p>
            <a:pPr lvl="0"/>
            <a:r>
              <a:rPr lang="en-US" smtClean="0"/>
              <a:t>Designation</a:t>
            </a:r>
            <a:endParaRPr lang="en-US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624415" y="2143134"/>
            <a:ext cx="5486400" cy="274320"/>
          </a:xfrm>
        </p:spPr>
        <p:txBody>
          <a:bodyPr/>
          <a:lstStyle>
            <a:lvl1pPr marL="0" indent="0">
              <a:buNone/>
              <a:defRPr sz="1050"/>
            </a:lvl1pPr>
          </a:lstStyle>
          <a:p>
            <a:pPr lvl="0"/>
            <a:r>
              <a:rPr lang="en-US" smtClean="0"/>
              <a:t>Tel:</a:t>
            </a:r>
            <a:endParaRPr lang="en-US"/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624415" y="2434600"/>
            <a:ext cx="5486400" cy="274320"/>
          </a:xfrm>
        </p:spPr>
        <p:txBody>
          <a:bodyPr/>
          <a:lstStyle>
            <a:lvl1pPr marL="0" indent="0">
              <a:buNone/>
              <a:defRPr sz="1050"/>
            </a:lvl1pPr>
          </a:lstStyle>
          <a:p>
            <a:pPr lvl="0"/>
            <a:r>
              <a:rPr lang="en-US" smtClean="0"/>
              <a:t>Email:</a:t>
            </a:r>
            <a:endParaRPr lang="en-US"/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25" hasCustomPrompt="1"/>
          </p:nvPr>
        </p:nvSpPr>
        <p:spPr>
          <a:xfrm>
            <a:off x="624415" y="1268736"/>
            <a:ext cx="5486400" cy="274320"/>
          </a:xfrm>
        </p:spPr>
        <p:txBody>
          <a:bodyPr/>
          <a:lstStyle>
            <a:lvl1pPr marL="0" indent="0">
              <a:buNone/>
              <a:defRPr sz="1050" b="1" baseline="0"/>
            </a:lvl1pPr>
          </a:lstStyle>
          <a:p>
            <a:pPr lvl="0"/>
            <a:r>
              <a:rPr lang="en-US" smtClean="0"/>
              <a:t>Name</a:t>
            </a:r>
            <a:endParaRPr lang="en-US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26" hasCustomPrompt="1"/>
          </p:nvPr>
        </p:nvSpPr>
        <p:spPr>
          <a:xfrm>
            <a:off x="623392" y="3288418"/>
            <a:ext cx="5486400" cy="274320"/>
          </a:xfrm>
        </p:spPr>
        <p:txBody>
          <a:bodyPr/>
          <a:lstStyle>
            <a:lvl1pPr marL="0" indent="0">
              <a:buNone/>
              <a:defRPr sz="1050" baseline="0"/>
            </a:lvl1pPr>
          </a:lstStyle>
          <a:p>
            <a:pPr lvl="0"/>
            <a:r>
              <a:rPr lang="en-US" smtClean="0"/>
              <a:t>Research Institute</a:t>
            </a:r>
            <a:endParaRPr lang="en-US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27" hasCustomPrompt="1"/>
          </p:nvPr>
        </p:nvSpPr>
        <p:spPr>
          <a:xfrm>
            <a:off x="623392" y="3579884"/>
            <a:ext cx="5486400" cy="274320"/>
          </a:xfrm>
        </p:spPr>
        <p:txBody>
          <a:bodyPr/>
          <a:lstStyle>
            <a:lvl1pPr marL="0" indent="0">
              <a:buNone/>
              <a:defRPr sz="1050"/>
            </a:lvl1pPr>
          </a:lstStyle>
          <a:p>
            <a:pPr lvl="0"/>
            <a:r>
              <a:rPr lang="en-US" smtClean="0"/>
              <a:t>Designation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8" hasCustomPrompt="1"/>
          </p:nvPr>
        </p:nvSpPr>
        <p:spPr>
          <a:xfrm>
            <a:off x="623392" y="3871350"/>
            <a:ext cx="5486400" cy="274320"/>
          </a:xfrm>
        </p:spPr>
        <p:txBody>
          <a:bodyPr/>
          <a:lstStyle>
            <a:lvl1pPr marL="0" indent="0">
              <a:buNone/>
              <a:defRPr sz="1050"/>
            </a:lvl1pPr>
          </a:lstStyle>
          <a:p>
            <a:pPr lvl="0"/>
            <a:r>
              <a:rPr lang="en-US" smtClean="0"/>
              <a:t>Tel:</a:t>
            </a:r>
            <a:endParaRPr lang="en-US"/>
          </a:p>
        </p:txBody>
      </p:sp>
      <p:sp>
        <p:nvSpPr>
          <p:cNvPr id="14" name="Text Placeholder 14"/>
          <p:cNvSpPr>
            <a:spLocks noGrp="1"/>
          </p:cNvSpPr>
          <p:nvPr>
            <p:ph type="body" sz="quarter" idx="29" hasCustomPrompt="1"/>
          </p:nvPr>
        </p:nvSpPr>
        <p:spPr>
          <a:xfrm>
            <a:off x="623392" y="4162816"/>
            <a:ext cx="5486400" cy="274320"/>
          </a:xfrm>
        </p:spPr>
        <p:txBody>
          <a:bodyPr/>
          <a:lstStyle>
            <a:lvl1pPr marL="0" indent="0">
              <a:buNone/>
              <a:defRPr sz="1050"/>
            </a:lvl1pPr>
          </a:lstStyle>
          <a:p>
            <a:pPr lvl="0"/>
            <a:r>
              <a:rPr lang="en-US" smtClean="0"/>
              <a:t>Email:</a:t>
            </a:r>
            <a:endParaRPr lang="en-US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30" hasCustomPrompt="1"/>
          </p:nvPr>
        </p:nvSpPr>
        <p:spPr>
          <a:xfrm>
            <a:off x="623392" y="2996952"/>
            <a:ext cx="5486400" cy="274320"/>
          </a:xfrm>
        </p:spPr>
        <p:txBody>
          <a:bodyPr/>
          <a:lstStyle>
            <a:lvl1pPr marL="0" indent="0">
              <a:buNone/>
              <a:defRPr sz="1050" b="1" baseline="0"/>
            </a:lvl1pPr>
          </a:lstStyle>
          <a:p>
            <a:pPr lvl="0"/>
            <a:r>
              <a:rPr lang="en-US" smtClean="0"/>
              <a:t>Name</a:t>
            </a:r>
            <a:endParaRPr lang="en-US"/>
          </a:p>
        </p:txBody>
      </p:sp>
      <p:sp>
        <p:nvSpPr>
          <p:cNvPr id="16" name="Text Placeholder 39"/>
          <p:cNvSpPr>
            <a:spLocks noGrp="1"/>
          </p:cNvSpPr>
          <p:nvPr>
            <p:ph type="body" sz="quarter" idx="31" hasCustomPrompt="1"/>
          </p:nvPr>
        </p:nvSpPr>
        <p:spPr>
          <a:xfrm>
            <a:off x="6288021" y="1268761"/>
            <a:ext cx="3657600" cy="1371600"/>
          </a:xfrm>
        </p:spPr>
        <p:txBody>
          <a:bodyPr>
            <a:normAutofit/>
          </a:bodyPr>
          <a:lstStyle>
            <a:lvl1pPr marL="0" indent="0">
              <a:buNone/>
              <a:defRPr sz="900" baseline="0"/>
            </a:lvl1pPr>
          </a:lstStyle>
          <a:p>
            <a:pPr lvl="0"/>
            <a:r>
              <a:rPr lang="en-US" smtClean="0"/>
              <a:t>Insert Research Institute logo here </a:t>
            </a:r>
            <a:endParaRPr lang="en-US"/>
          </a:p>
        </p:txBody>
      </p:sp>
      <p:sp>
        <p:nvSpPr>
          <p:cNvPr id="17" name="Text Placeholder 39"/>
          <p:cNvSpPr>
            <a:spLocks noGrp="1"/>
          </p:cNvSpPr>
          <p:nvPr>
            <p:ph type="body" sz="quarter" idx="32" hasCustomPrompt="1"/>
          </p:nvPr>
        </p:nvSpPr>
        <p:spPr>
          <a:xfrm>
            <a:off x="6288021" y="2996952"/>
            <a:ext cx="3657600" cy="1371600"/>
          </a:xfrm>
        </p:spPr>
        <p:txBody>
          <a:bodyPr>
            <a:normAutofit/>
          </a:bodyPr>
          <a:lstStyle>
            <a:lvl1pPr marL="0" indent="0">
              <a:buNone/>
              <a:defRPr sz="900" baseline="0"/>
            </a:lvl1pPr>
          </a:lstStyle>
          <a:p>
            <a:pPr lvl="0"/>
            <a:r>
              <a:rPr lang="en-US" smtClean="0"/>
              <a:t>Insert Research Institute logo here </a:t>
            </a:r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518285" y="404666"/>
            <a:ext cx="1426994" cy="3808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75" b="1" smtClean="0">
                <a:solidFill>
                  <a:srgbClr val="1E00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us</a:t>
            </a:r>
            <a:endParaRPr lang="en-US" sz="1875" b="1">
              <a:solidFill>
                <a:srgbClr val="1E00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4200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ver"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6480046" y="1718458"/>
            <a:ext cx="5376599" cy="2244711"/>
          </a:xfrm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2175" b="1" cap="all" baseline="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TITLE IN OPEN SANS, BOLD, CAPS,</a:t>
            </a:r>
            <a:br>
              <a:rPr lang="en-US" dirty="0" smtClean="0"/>
            </a:br>
            <a:r>
              <a:rPr lang="en-US" dirty="0" smtClean="0"/>
              <a:t>SIZE 29,</a:t>
            </a:r>
            <a:br>
              <a:rPr lang="en-US" dirty="0" smtClean="0"/>
            </a:br>
            <a:r>
              <a:rPr lang="en-US" dirty="0" smtClean="0"/>
              <a:t>left ALIGN</a:t>
            </a:r>
            <a:endParaRPr lang="en-GB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03CA90A6-A426-EA4C-9C16-C8BD80098F5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80046" y="6021291"/>
            <a:ext cx="2335585" cy="384043"/>
          </a:xfrm>
        </p:spPr>
        <p:txBody>
          <a:bodyPr>
            <a:normAutofit/>
          </a:bodyPr>
          <a:lstStyle>
            <a:lvl1pPr marL="0" indent="0" algn="l">
              <a:buNone/>
              <a:defRPr sz="788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7CE97A19-E0D7-CD47-9414-E73C0F164E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80044" y="4613188"/>
            <a:ext cx="5376597" cy="638400"/>
          </a:xfrm>
        </p:spPr>
        <p:txBody>
          <a:bodyPr>
            <a:normAutofit/>
          </a:bodyPr>
          <a:lstStyle>
            <a:lvl1pPr marL="0" indent="0" algn="l">
              <a:buNone/>
              <a:defRPr sz="1050" b="0" baseline="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Designation, </a:t>
            </a:r>
            <a:r>
              <a:rPr lang="en-US" dirty="0" smtClean="0"/>
              <a:t>Department</a:t>
            </a:r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85EE222-D0FA-3B43-9135-02B23C74073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80044" y="4293100"/>
            <a:ext cx="5376597" cy="384935"/>
          </a:xfrm>
        </p:spPr>
        <p:txBody>
          <a:bodyPr>
            <a:normAutofit/>
          </a:bodyPr>
          <a:lstStyle>
            <a:lvl1pPr marL="0" indent="0" algn="l">
              <a:buNone/>
              <a:defRPr sz="1200" b="1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7CB518A3-39CE-3A43-91A3-E855A204ED7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80044" y="5270261"/>
            <a:ext cx="5376597" cy="749263"/>
          </a:xfrm>
        </p:spPr>
        <p:txBody>
          <a:bodyPr>
            <a:normAutofit/>
          </a:bodyPr>
          <a:lstStyle>
            <a:lvl1pPr marL="0" indent="0" algn="l">
              <a:buNone/>
              <a:defRPr sz="1050" b="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RI / Entity / Programme</a:t>
            </a:r>
          </a:p>
        </p:txBody>
      </p:sp>
    </p:spTree>
    <p:extLst>
      <p:ext uri="{BB962C8B-B14F-4D97-AF65-F5344CB8AC3E}">
        <p14:creationId xmlns:p14="http://schemas.microsoft.com/office/powerpoint/2010/main" val="3087306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>
        <p15:guide id="1" orient="horz" pos="276" userDrawn="1">
          <p15:clr>
            <a:srgbClr val="FBAE40"/>
          </p15:clr>
        </p15:guide>
        <p15:guide id="4" orient="horz" pos="3038" userDrawn="1">
          <p15:clr>
            <a:srgbClr val="FBAE40"/>
          </p15:clr>
        </p15:guide>
        <p15:guide id="5" pos="9839" userDrawn="1">
          <p15:clr>
            <a:srgbClr val="FBAE40"/>
          </p15:clr>
        </p15:guide>
        <p15:guide id="6" pos="5312" userDrawn="1">
          <p15:clr>
            <a:srgbClr val="FBAE40"/>
          </p15:clr>
        </p15:guide>
        <p15:guide id="10" orient="horz" pos="656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ver"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480046" y="1718458"/>
            <a:ext cx="5376599" cy="2244711"/>
          </a:xfrm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2175" b="1" cap="all" baseline="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TITLE IN OPEN SANS, BOLD, CAPS,</a:t>
            </a:r>
            <a:br>
              <a:rPr lang="en-US" dirty="0" smtClean="0"/>
            </a:br>
            <a:r>
              <a:rPr lang="en-US" dirty="0" smtClean="0"/>
              <a:t>SIZE 29,</a:t>
            </a:r>
            <a:br>
              <a:rPr lang="en-US" dirty="0" smtClean="0"/>
            </a:br>
            <a:r>
              <a:rPr lang="en-US" dirty="0" smtClean="0"/>
              <a:t>left ALIGN</a:t>
            </a:r>
            <a:endParaRPr lang="en-GB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03CA90A6-A426-EA4C-9C16-C8BD80098F5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80046" y="6021291"/>
            <a:ext cx="2335585" cy="384043"/>
          </a:xfrm>
        </p:spPr>
        <p:txBody>
          <a:bodyPr>
            <a:normAutofit/>
          </a:bodyPr>
          <a:lstStyle>
            <a:lvl1pPr marL="0" indent="0" algn="l">
              <a:buNone/>
              <a:defRPr sz="788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7CE97A19-E0D7-CD47-9414-E73C0F164E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80044" y="4613188"/>
            <a:ext cx="5376597" cy="638400"/>
          </a:xfrm>
        </p:spPr>
        <p:txBody>
          <a:bodyPr>
            <a:normAutofit/>
          </a:bodyPr>
          <a:lstStyle>
            <a:lvl1pPr marL="0" indent="0" algn="l">
              <a:buNone/>
              <a:defRPr sz="1050" b="0" baseline="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Designation, </a:t>
            </a:r>
            <a:r>
              <a:rPr lang="en-US" dirty="0" smtClean="0"/>
              <a:t>Department</a:t>
            </a:r>
            <a:endParaRPr lang="en-US" dirty="0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385EE222-D0FA-3B43-9135-02B23C74073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80044" y="4293100"/>
            <a:ext cx="5376597" cy="384935"/>
          </a:xfrm>
        </p:spPr>
        <p:txBody>
          <a:bodyPr>
            <a:normAutofit/>
          </a:bodyPr>
          <a:lstStyle>
            <a:lvl1pPr marL="0" indent="0" algn="l">
              <a:buNone/>
              <a:defRPr sz="1200" b="1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7CB518A3-39CE-3A43-91A3-E855A204ED7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80044" y="5270261"/>
            <a:ext cx="5376597" cy="749263"/>
          </a:xfrm>
        </p:spPr>
        <p:txBody>
          <a:bodyPr>
            <a:normAutofit/>
          </a:bodyPr>
          <a:lstStyle>
            <a:lvl1pPr marL="0" indent="0" algn="l">
              <a:buNone/>
              <a:defRPr sz="1050" b="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RI / Entity / Programme</a:t>
            </a:r>
          </a:p>
        </p:txBody>
      </p:sp>
    </p:spTree>
    <p:extLst>
      <p:ext uri="{BB962C8B-B14F-4D97-AF65-F5344CB8AC3E}">
        <p14:creationId xmlns:p14="http://schemas.microsoft.com/office/powerpoint/2010/main" val="1394022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>
        <p15:guide id="1" orient="horz" pos="276" userDrawn="1">
          <p15:clr>
            <a:srgbClr val="FBAE40"/>
          </p15:clr>
        </p15:guide>
        <p15:guide id="4" orient="horz" pos="3038" userDrawn="1">
          <p15:clr>
            <a:srgbClr val="FBAE40"/>
          </p15:clr>
        </p15:guide>
        <p15:guide id="5" pos="9839" userDrawn="1">
          <p15:clr>
            <a:srgbClr val="FBAE40"/>
          </p15:clr>
        </p15:guide>
        <p15:guide id="6" pos="5313" userDrawn="1">
          <p15:clr>
            <a:srgbClr val="FBAE40"/>
          </p15:clr>
        </p15:guide>
        <p15:guide id="10" orient="horz" pos="656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ver"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480046" y="1718458"/>
            <a:ext cx="5376599" cy="2244711"/>
          </a:xfrm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2175" b="1" cap="all" baseline="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TITLE IN OPEN SANS, BOLD, CAPS,</a:t>
            </a:r>
            <a:br>
              <a:rPr lang="en-US" dirty="0" smtClean="0"/>
            </a:br>
            <a:r>
              <a:rPr lang="en-US" dirty="0" smtClean="0"/>
              <a:t>SIZE 29,</a:t>
            </a:r>
            <a:br>
              <a:rPr lang="en-US" dirty="0" smtClean="0"/>
            </a:br>
            <a:r>
              <a:rPr lang="en-US" dirty="0" smtClean="0"/>
              <a:t>left ALIGN</a:t>
            </a:r>
            <a:endParaRPr lang="en-GB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03CA90A6-A426-EA4C-9C16-C8BD80098F5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80046" y="6021291"/>
            <a:ext cx="2335585" cy="384043"/>
          </a:xfrm>
        </p:spPr>
        <p:txBody>
          <a:bodyPr>
            <a:normAutofit/>
          </a:bodyPr>
          <a:lstStyle>
            <a:lvl1pPr marL="0" indent="0" algn="l">
              <a:buNone/>
              <a:defRPr sz="788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7CE97A19-E0D7-CD47-9414-E73C0F164E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80044" y="4613188"/>
            <a:ext cx="5376597" cy="638400"/>
          </a:xfrm>
        </p:spPr>
        <p:txBody>
          <a:bodyPr>
            <a:normAutofit/>
          </a:bodyPr>
          <a:lstStyle>
            <a:lvl1pPr marL="0" indent="0" algn="l">
              <a:buNone/>
              <a:defRPr sz="1050" b="0" baseline="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Designation, </a:t>
            </a:r>
            <a:r>
              <a:rPr lang="en-US" dirty="0" smtClean="0"/>
              <a:t>Department</a:t>
            </a:r>
            <a:endParaRPr lang="en-US" dirty="0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385EE222-D0FA-3B43-9135-02B23C74073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80044" y="4293100"/>
            <a:ext cx="5376597" cy="384935"/>
          </a:xfrm>
        </p:spPr>
        <p:txBody>
          <a:bodyPr>
            <a:normAutofit/>
          </a:bodyPr>
          <a:lstStyle>
            <a:lvl1pPr marL="0" indent="0" algn="l">
              <a:buNone/>
              <a:defRPr sz="1200" b="1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7CB518A3-39CE-3A43-91A3-E855A204ED7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80044" y="5270261"/>
            <a:ext cx="5376597" cy="749263"/>
          </a:xfrm>
        </p:spPr>
        <p:txBody>
          <a:bodyPr>
            <a:normAutofit/>
          </a:bodyPr>
          <a:lstStyle>
            <a:lvl1pPr marL="0" indent="0" algn="l">
              <a:buNone/>
              <a:defRPr sz="1050" b="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RI / Entity / Programme</a:t>
            </a:r>
          </a:p>
        </p:txBody>
      </p:sp>
    </p:spTree>
    <p:extLst>
      <p:ext uri="{BB962C8B-B14F-4D97-AF65-F5344CB8AC3E}">
        <p14:creationId xmlns:p14="http://schemas.microsoft.com/office/powerpoint/2010/main" val="2913505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>
        <p15:guide id="1" orient="horz" pos="276" userDrawn="1">
          <p15:clr>
            <a:srgbClr val="FBAE40"/>
          </p15:clr>
        </p15:guide>
        <p15:guide id="4" orient="horz" pos="3038" userDrawn="1">
          <p15:clr>
            <a:srgbClr val="FBAE40"/>
          </p15:clr>
        </p15:guide>
        <p15:guide id="5" pos="9839" userDrawn="1">
          <p15:clr>
            <a:srgbClr val="FBAE40"/>
          </p15:clr>
        </p15:guide>
        <p15:guide id="6" pos="5312" userDrawn="1">
          <p15:clr>
            <a:srgbClr val="FBAE40"/>
          </p15:clr>
        </p15:guide>
        <p15:guide id="10" orient="horz" pos="66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871133" y="1571884"/>
            <a:ext cx="6705600" cy="365760"/>
          </a:xfrm>
        </p:spPr>
        <p:txBody>
          <a:bodyPr anchor="ctr">
            <a:normAutofit/>
          </a:bodyPr>
          <a:lstStyle>
            <a:lvl1pPr marL="0" indent="0">
              <a:buNone/>
              <a:defRPr sz="1200" b="1" baseline="0">
                <a:solidFill>
                  <a:srgbClr val="003087"/>
                </a:solidFill>
              </a:defRPr>
            </a:lvl1pPr>
          </a:lstStyle>
          <a:p>
            <a:pPr lvl="0"/>
            <a:r>
              <a:rPr lang="en-US" dirty="0"/>
              <a:t>Section One Header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871133" y="2232655"/>
            <a:ext cx="6705600" cy="365760"/>
          </a:xfrm>
        </p:spPr>
        <p:txBody>
          <a:bodyPr anchor="ctr">
            <a:normAutofit/>
          </a:bodyPr>
          <a:lstStyle>
            <a:lvl1pPr marL="0" indent="0">
              <a:buNone/>
              <a:defRPr sz="1200" b="1" baseline="0">
                <a:solidFill>
                  <a:srgbClr val="003087"/>
                </a:solidFill>
              </a:defRPr>
            </a:lvl1pPr>
          </a:lstStyle>
          <a:p>
            <a:pPr lvl="0"/>
            <a:r>
              <a:rPr lang="en-US" dirty="0"/>
              <a:t>Section Two Header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1871133" y="2908915"/>
            <a:ext cx="6705600" cy="365760"/>
          </a:xfrm>
        </p:spPr>
        <p:txBody>
          <a:bodyPr anchor="ctr">
            <a:normAutofit/>
          </a:bodyPr>
          <a:lstStyle>
            <a:lvl1pPr marL="0" indent="0">
              <a:buNone/>
              <a:defRPr sz="1200" b="1" baseline="0">
                <a:solidFill>
                  <a:srgbClr val="003087"/>
                </a:solidFill>
              </a:defRPr>
            </a:lvl1pPr>
          </a:lstStyle>
          <a:p>
            <a:pPr lvl="0"/>
            <a:r>
              <a:rPr lang="en-US" dirty="0"/>
              <a:t>Section Three Header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1871133" y="3575407"/>
            <a:ext cx="6705600" cy="365760"/>
          </a:xfrm>
        </p:spPr>
        <p:txBody>
          <a:bodyPr anchor="ctr">
            <a:noAutofit/>
          </a:bodyPr>
          <a:lstStyle>
            <a:lvl1pPr marL="0" indent="0">
              <a:buNone/>
              <a:defRPr sz="1200" b="1" baseline="0">
                <a:solidFill>
                  <a:srgbClr val="003087"/>
                </a:solidFill>
              </a:defRPr>
            </a:lvl1pPr>
          </a:lstStyle>
          <a:p>
            <a:pPr lvl="0"/>
            <a:r>
              <a:rPr lang="en-US" dirty="0"/>
              <a:t>Section Four Header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8976784" y="1571883"/>
            <a:ext cx="1439696" cy="365760"/>
          </a:xfrm>
        </p:spPr>
        <p:txBody>
          <a:bodyPr anchor="ctr">
            <a:noAutofit/>
          </a:bodyPr>
          <a:lstStyle>
            <a:lvl1pPr marL="0" indent="0">
              <a:buNone/>
              <a:defRPr sz="1200" b="1">
                <a:solidFill>
                  <a:srgbClr val="003087"/>
                </a:solidFill>
              </a:defRPr>
            </a:lvl1pPr>
          </a:lstStyle>
          <a:p>
            <a:pPr lvl="0"/>
            <a:r>
              <a:rPr lang="en-US" dirty="0"/>
              <a:t>Page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8976784" y="2232655"/>
            <a:ext cx="1439696" cy="365760"/>
          </a:xfrm>
        </p:spPr>
        <p:txBody>
          <a:bodyPr anchor="ctr">
            <a:noAutofit/>
          </a:bodyPr>
          <a:lstStyle>
            <a:lvl1pPr marL="0" indent="0">
              <a:buNone/>
              <a:defRPr sz="1200" b="1">
                <a:solidFill>
                  <a:srgbClr val="003087"/>
                </a:solidFill>
              </a:defRPr>
            </a:lvl1pPr>
          </a:lstStyle>
          <a:p>
            <a:pPr lvl="0"/>
            <a:r>
              <a:rPr lang="en-US" dirty="0"/>
              <a:t>Page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9" hasCustomPrompt="1"/>
          </p:nvPr>
        </p:nvSpPr>
        <p:spPr>
          <a:xfrm>
            <a:off x="8976784" y="2908915"/>
            <a:ext cx="1439696" cy="365760"/>
          </a:xfrm>
        </p:spPr>
        <p:txBody>
          <a:bodyPr anchor="ctr">
            <a:noAutofit/>
          </a:bodyPr>
          <a:lstStyle>
            <a:lvl1pPr marL="0" indent="0">
              <a:buNone/>
              <a:defRPr sz="1200" b="1" i="0">
                <a:solidFill>
                  <a:srgbClr val="003087"/>
                </a:solidFill>
              </a:defRPr>
            </a:lvl1pPr>
          </a:lstStyle>
          <a:p>
            <a:pPr lvl="0"/>
            <a:r>
              <a:rPr lang="en-US" dirty="0"/>
              <a:t>Page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20" hasCustomPrompt="1"/>
          </p:nvPr>
        </p:nvSpPr>
        <p:spPr>
          <a:xfrm>
            <a:off x="8976784" y="3575407"/>
            <a:ext cx="1439696" cy="365760"/>
          </a:xfrm>
        </p:spPr>
        <p:txBody>
          <a:bodyPr anchor="ctr">
            <a:noAutofit/>
          </a:bodyPr>
          <a:lstStyle>
            <a:lvl1pPr marL="0" indent="0">
              <a:buNone/>
              <a:defRPr sz="1200" b="1">
                <a:solidFill>
                  <a:srgbClr val="003087"/>
                </a:solidFill>
              </a:defRPr>
            </a:lvl1pPr>
          </a:lstStyle>
          <a:p>
            <a:pPr lvl="0"/>
            <a:r>
              <a:rPr lang="en-US" dirty="0"/>
              <a:t>Page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21" hasCustomPrompt="1"/>
          </p:nvPr>
        </p:nvSpPr>
        <p:spPr>
          <a:xfrm>
            <a:off x="1871133" y="4215368"/>
            <a:ext cx="6705600" cy="365760"/>
          </a:xfrm>
        </p:spPr>
        <p:txBody>
          <a:bodyPr anchor="ctr">
            <a:noAutofit/>
          </a:bodyPr>
          <a:lstStyle>
            <a:lvl1pPr marL="0" indent="0">
              <a:buNone/>
              <a:defRPr sz="1200" b="1" baseline="0">
                <a:solidFill>
                  <a:srgbClr val="003087"/>
                </a:solidFill>
              </a:defRPr>
            </a:lvl1pPr>
          </a:lstStyle>
          <a:p>
            <a:pPr lvl="0"/>
            <a:r>
              <a:rPr lang="en-US" dirty="0"/>
              <a:t>Section Five Header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22" hasCustomPrompt="1"/>
          </p:nvPr>
        </p:nvSpPr>
        <p:spPr>
          <a:xfrm>
            <a:off x="8976784" y="4210779"/>
            <a:ext cx="1439696" cy="365760"/>
          </a:xfrm>
        </p:spPr>
        <p:txBody>
          <a:bodyPr anchor="ctr">
            <a:noAutofit/>
          </a:bodyPr>
          <a:lstStyle>
            <a:lvl1pPr marL="0" indent="0">
              <a:buNone/>
              <a:defRPr sz="1200" b="1">
                <a:solidFill>
                  <a:srgbClr val="003087"/>
                </a:solidFill>
              </a:defRPr>
            </a:lvl1pPr>
          </a:lstStyle>
          <a:p>
            <a:pPr lvl="0"/>
            <a:r>
              <a:rPr lang="en-US" dirty="0"/>
              <a:t>Page</a:t>
            </a:r>
          </a:p>
        </p:txBody>
      </p:sp>
      <p:sp>
        <p:nvSpPr>
          <p:cNvPr id="2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199456" y="448551"/>
            <a:ext cx="10561173" cy="6255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>
                <a:solidFill>
                  <a:srgbClr val="003087"/>
                </a:solidFill>
              </a:defRPr>
            </a:lvl1pPr>
          </a:lstStyle>
          <a:p>
            <a:r>
              <a:rPr lang="en-US" dirty="0"/>
              <a:t>Content in </a:t>
            </a:r>
            <a:r>
              <a:rPr lang="en-US" dirty="0" smtClean="0"/>
              <a:t>Open Sans, </a:t>
            </a:r>
            <a:r>
              <a:rPr lang="en-US" dirty="0"/>
              <a:t>bold, size 20, left align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6057398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2" pos="687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199456" y="452672"/>
            <a:ext cx="10561173" cy="9601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baseline="0">
                <a:solidFill>
                  <a:srgbClr val="003087"/>
                </a:solidFill>
              </a:defRPr>
            </a:lvl1pPr>
          </a:lstStyle>
          <a:p>
            <a:r>
              <a:rPr lang="en-US" dirty="0"/>
              <a:t>Title in </a:t>
            </a:r>
            <a:r>
              <a:rPr lang="en-US" dirty="0" smtClean="0"/>
              <a:t>Open Sans, </a:t>
            </a:r>
            <a:r>
              <a:rPr lang="en-US" dirty="0"/>
              <a:t>bold, size 20, left align</a:t>
            </a:r>
            <a:endParaRPr lang="en-GB" dirty="0"/>
          </a:p>
        </p:txBody>
      </p:sp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1199456" y="1508787"/>
            <a:ext cx="10561173" cy="432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Click to input content (min. text size 16)</a:t>
            </a:r>
          </a:p>
        </p:txBody>
      </p:sp>
    </p:spTree>
    <p:extLst>
      <p:ext uri="{BB962C8B-B14F-4D97-AF65-F5344CB8AC3E}">
        <p14:creationId xmlns:p14="http://schemas.microsoft.com/office/powerpoint/2010/main" val="1849788978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2" pos="697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BD31065-48EE-3E44-8580-C08AEC29A78A}"/>
              </a:ext>
            </a:extLst>
          </p:cNvPr>
          <p:cNvSpPr/>
          <p:nvPr userDrawn="1"/>
        </p:nvSpPr>
        <p:spPr>
          <a:xfrm>
            <a:off x="0" y="0"/>
            <a:ext cx="110344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31372" y="452672"/>
            <a:ext cx="11329259" cy="9601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>
                <a:solidFill>
                  <a:srgbClr val="003087"/>
                </a:solidFill>
              </a:defRPr>
            </a:lvl1pPr>
          </a:lstStyle>
          <a:p>
            <a:r>
              <a:rPr lang="en-US" dirty="0"/>
              <a:t>Title in </a:t>
            </a:r>
            <a:r>
              <a:rPr lang="en-US" dirty="0" smtClean="0"/>
              <a:t>Open Sans, </a:t>
            </a:r>
            <a:r>
              <a:rPr lang="en-US" dirty="0"/>
              <a:t>bold, size 20, left align</a:t>
            </a:r>
            <a:endParaRPr lang="en-GB" dirty="0"/>
          </a:p>
        </p:txBody>
      </p:sp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431372" y="1508787"/>
            <a:ext cx="11329259" cy="432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Click to input content (min. text size 16)</a:t>
            </a:r>
          </a:p>
        </p:txBody>
      </p:sp>
    </p:spTree>
    <p:extLst>
      <p:ext uri="{BB962C8B-B14F-4D97-AF65-F5344CB8AC3E}">
        <p14:creationId xmlns:p14="http://schemas.microsoft.com/office/powerpoint/2010/main" val="22319778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Section Divider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815413" y="1700811"/>
            <a:ext cx="7323600" cy="415498"/>
          </a:xfrm>
        </p:spPr>
        <p:txBody>
          <a:bodyPr wrap="square" anchor="t">
            <a:spAutoFit/>
          </a:bodyPr>
          <a:lstStyle>
            <a:lvl1pPr algn="l">
              <a:defRPr sz="2100" baseline="0">
                <a:solidFill>
                  <a:srgbClr val="003087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/>
              <a:t>Section header in </a:t>
            </a:r>
            <a:r>
              <a:rPr lang="en-US" dirty="0" smtClean="0"/>
              <a:t>Open Sans, </a:t>
            </a:r>
            <a:r>
              <a:rPr lang="en-US" dirty="0"/>
              <a:t>bold, size 28, </a:t>
            </a:r>
            <a:r>
              <a:rPr lang="en-US" dirty="0" smtClean="0"/>
              <a:t>left </a:t>
            </a:r>
            <a:r>
              <a:rPr lang="en-US" dirty="0"/>
              <a:t>align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030738"/>
      </p:ext>
    </p:extLst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392500" y="2040965"/>
            <a:ext cx="5486400" cy="274320"/>
          </a:xfrm>
        </p:spPr>
        <p:txBody>
          <a:bodyPr anchor="ctr"/>
          <a:lstStyle>
            <a:lvl1pPr marL="0" indent="0">
              <a:buNone/>
              <a:defRPr sz="1125" baseline="0"/>
            </a:lvl1pPr>
          </a:lstStyle>
          <a:p>
            <a:pPr lvl="0"/>
            <a:r>
              <a:rPr lang="en-US" dirty="0"/>
              <a:t>Research Institute</a:t>
            </a: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1392500" y="1724133"/>
            <a:ext cx="5486400" cy="274320"/>
          </a:xfrm>
        </p:spPr>
        <p:txBody>
          <a:bodyPr anchor="ctr">
            <a:noAutofit/>
          </a:bodyPr>
          <a:lstStyle>
            <a:lvl1pPr marL="0" indent="0">
              <a:buNone/>
              <a:defRPr sz="1125"/>
            </a:lvl1pPr>
          </a:lstStyle>
          <a:p>
            <a:pPr lvl="0"/>
            <a:r>
              <a:rPr lang="en-US" dirty="0"/>
              <a:t>Designation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1392500" y="2357797"/>
            <a:ext cx="5486400" cy="274320"/>
          </a:xfrm>
        </p:spPr>
        <p:txBody>
          <a:bodyPr anchor="ctr">
            <a:noAutofit/>
          </a:bodyPr>
          <a:lstStyle>
            <a:lvl1pPr marL="0" indent="0">
              <a:buNone/>
              <a:defRPr sz="1125"/>
            </a:lvl1pPr>
          </a:lstStyle>
          <a:p>
            <a:pPr lvl="0"/>
            <a:r>
              <a:rPr lang="en-US" dirty="0"/>
              <a:t>Tel:</a:t>
            </a:r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1392500" y="2674627"/>
            <a:ext cx="5486400" cy="274320"/>
          </a:xfrm>
        </p:spPr>
        <p:txBody>
          <a:bodyPr anchor="ctr">
            <a:noAutofit/>
          </a:bodyPr>
          <a:lstStyle>
            <a:lvl1pPr marL="0" indent="0">
              <a:buNone/>
              <a:defRPr sz="1125"/>
            </a:lvl1pPr>
          </a:lstStyle>
          <a:p>
            <a:pPr lvl="0"/>
            <a:r>
              <a:rPr lang="en-US" dirty="0"/>
              <a:t>Email: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25" hasCustomPrompt="1"/>
          </p:nvPr>
        </p:nvSpPr>
        <p:spPr>
          <a:xfrm>
            <a:off x="1392500" y="1407301"/>
            <a:ext cx="5486400" cy="274320"/>
          </a:xfrm>
        </p:spPr>
        <p:txBody>
          <a:bodyPr anchor="ctr">
            <a:noAutofit/>
          </a:bodyPr>
          <a:lstStyle>
            <a:lvl1pPr marL="0" indent="0">
              <a:buNone/>
              <a:defRPr sz="1125" b="1" baseline="0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26" hasCustomPrompt="1"/>
          </p:nvPr>
        </p:nvSpPr>
        <p:spPr>
          <a:xfrm>
            <a:off x="1391477" y="4254673"/>
            <a:ext cx="5486400" cy="274320"/>
          </a:xfrm>
        </p:spPr>
        <p:txBody>
          <a:bodyPr anchor="ctr"/>
          <a:lstStyle>
            <a:lvl1pPr marL="0" indent="0">
              <a:buNone/>
              <a:defRPr sz="1125" baseline="0"/>
            </a:lvl1pPr>
          </a:lstStyle>
          <a:p>
            <a:pPr lvl="0"/>
            <a:r>
              <a:rPr lang="en-US" dirty="0"/>
              <a:t>Research Institute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27" hasCustomPrompt="1"/>
          </p:nvPr>
        </p:nvSpPr>
        <p:spPr>
          <a:xfrm>
            <a:off x="1391477" y="3937848"/>
            <a:ext cx="5486400" cy="274320"/>
          </a:xfrm>
        </p:spPr>
        <p:txBody>
          <a:bodyPr anchor="ctr">
            <a:noAutofit/>
          </a:bodyPr>
          <a:lstStyle>
            <a:lvl1pPr marL="0" indent="0">
              <a:buNone/>
              <a:defRPr sz="1125"/>
            </a:lvl1pPr>
          </a:lstStyle>
          <a:p>
            <a:pPr lvl="0"/>
            <a:r>
              <a:rPr lang="en-US" dirty="0"/>
              <a:t>Designation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8" hasCustomPrompt="1"/>
          </p:nvPr>
        </p:nvSpPr>
        <p:spPr>
          <a:xfrm>
            <a:off x="1391477" y="4571499"/>
            <a:ext cx="5486400" cy="274320"/>
          </a:xfrm>
        </p:spPr>
        <p:txBody>
          <a:bodyPr anchor="ctr">
            <a:noAutofit/>
          </a:bodyPr>
          <a:lstStyle>
            <a:lvl1pPr marL="0" indent="0">
              <a:buNone/>
              <a:defRPr sz="1125"/>
            </a:lvl1pPr>
          </a:lstStyle>
          <a:p>
            <a:pPr lvl="0"/>
            <a:r>
              <a:rPr lang="en-US" dirty="0"/>
              <a:t>Tel:</a:t>
            </a:r>
          </a:p>
        </p:txBody>
      </p:sp>
      <p:sp>
        <p:nvSpPr>
          <p:cNvPr id="14" name="Text Placeholder 14"/>
          <p:cNvSpPr>
            <a:spLocks noGrp="1"/>
          </p:cNvSpPr>
          <p:nvPr>
            <p:ph type="body" sz="quarter" idx="29" hasCustomPrompt="1"/>
          </p:nvPr>
        </p:nvSpPr>
        <p:spPr>
          <a:xfrm>
            <a:off x="1391477" y="4888324"/>
            <a:ext cx="5486400" cy="274320"/>
          </a:xfrm>
        </p:spPr>
        <p:txBody>
          <a:bodyPr anchor="ctr">
            <a:noAutofit/>
          </a:bodyPr>
          <a:lstStyle>
            <a:lvl1pPr marL="0" indent="0">
              <a:buNone/>
              <a:defRPr sz="1125"/>
            </a:lvl1pPr>
          </a:lstStyle>
          <a:p>
            <a:pPr lvl="0"/>
            <a:r>
              <a:rPr lang="en-US" dirty="0"/>
              <a:t>Email: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30" hasCustomPrompt="1"/>
          </p:nvPr>
        </p:nvSpPr>
        <p:spPr>
          <a:xfrm>
            <a:off x="1391477" y="3621023"/>
            <a:ext cx="5486400" cy="274320"/>
          </a:xfrm>
        </p:spPr>
        <p:txBody>
          <a:bodyPr anchor="ctr">
            <a:noAutofit/>
          </a:bodyPr>
          <a:lstStyle>
            <a:lvl1pPr marL="0" indent="0">
              <a:buNone/>
              <a:defRPr sz="1125" b="1" baseline="0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6" name="Text Placeholder 39"/>
          <p:cNvSpPr>
            <a:spLocks noGrp="1"/>
          </p:cNvSpPr>
          <p:nvPr>
            <p:ph type="body" sz="quarter" idx="31" hasCustomPrompt="1"/>
          </p:nvPr>
        </p:nvSpPr>
        <p:spPr>
          <a:xfrm>
            <a:off x="7056107" y="1407329"/>
            <a:ext cx="3657600" cy="154162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25" baseline="0"/>
            </a:lvl1pPr>
          </a:lstStyle>
          <a:p>
            <a:pPr lvl="0"/>
            <a:r>
              <a:rPr lang="en-US" dirty="0"/>
              <a:t>Insert Research Institute logo here </a:t>
            </a:r>
          </a:p>
        </p:txBody>
      </p:sp>
      <p:sp>
        <p:nvSpPr>
          <p:cNvPr id="17" name="Text Placeholder 39"/>
          <p:cNvSpPr>
            <a:spLocks noGrp="1"/>
          </p:cNvSpPr>
          <p:nvPr>
            <p:ph type="body" sz="quarter" idx="32" hasCustomPrompt="1"/>
          </p:nvPr>
        </p:nvSpPr>
        <p:spPr>
          <a:xfrm>
            <a:off x="7056107" y="3621025"/>
            <a:ext cx="3657600" cy="154162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25" baseline="0"/>
            </a:lvl1pPr>
          </a:lstStyle>
          <a:p>
            <a:pPr lvl="0"/>
            <a:r>
              <a:rPr lang="en-US" dirty="0"/>
              <a:t>Insert Research Institute logo here 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1295468" y="444622"/>
            <a:ext cx="1465466" cy="3808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875" b="1" kern="1200" baseline="0" dirty="0">
                <a:solidFill>
                  <a:srgbClr val="003087"/>
                </a:solidFill>
                <a:latin typeface="Open Sans"/>
                <a:ea typeface="+mj-ea"/>
                <a:cs typeface="Open Sans"/>
              </a:rPr>
              <a:t>Contact us</a:t>
            </a:r>
          </a:p>
        </p:txBody>
      </p:sp>
    </p:spTree>
    <p:extLst>
      <p:ext uri="{BB962C8B-B14F-4D97-AF65-F5344CB8AC3E}">
        <p14:creationId xmlns:p14="http://schemas.microsoft.com/office/powerpoint/2010/main" val="3206964937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99456" y="452672"/>
            <a:ext cx="10561173" cy="9601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Title in </a:t>
            </a:r>
            <a:r>
              <a:rPr lang="en-US" dirty="0" smtClean="0"/>
              <a:t>Open Sans, </a:t>
            </a:r>
            <a:r>
              <a:rPr lang="en-US" dirty="0"/>
              <a:t>bold, size 20, left align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9456" y="1508787"/>
            <a:ext cx="10561173" cy="432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Click to input content (min. text size 16)</a:t>
            </a:r>
          </a:p>
          <a:p>
            <a:pPr lvl="4"/>
            <a:endParaRPr lang="en-GB" dirty="0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9107851" y="6309323"/>
            <a:ext cx="28448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B78BDA8-D60F-4FDE-A05C-5882F3D646E1}" type="slidenum">
              <a:rPr lang="en-US" sz="525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52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Star_Powerpoint_Image Template05.jpg"/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8283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288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3" r:id="rId11"/>
    <p:sldLayoutId id="2147483674" r:id="rId12"/>
    <p:sldLayoutId id="2147483675" r:id="rId13"/>
    <p:sldLayoutId id="2147483676" r:id="rId14"/>
    <p:sldLayoutId id="2147483678" r:id="rId15"/>
  </p:sldLayoutIdLst>
  <p:transition spd="slow">
    <p:push dir="u"/>
  </p:transition>
  <p:hf hdr="0" ftr="0" dt="0"/>
  <p:txStyles>
    <p:titleStyle>
      <a:lvl1pPr algn="l" defTabSz="685800" rtl="0" eaLnBrk="1" latinLnBrk="0" hangingPunct="1">
        <a:spcBef>
          <a:spcPct val="0"/>
        </a:spcBef>
        <a:buNone/>
        <a:defRPr sz="1500" b="1" kern="1200" baseline="0">
          <a:solidFill>
            <a:srgbClr val="003087"/>
          </a:solidFill>
          <a:latin typeface="Open Sans"/>
          <a:ea typeface="+mj-ea"/>
          <a:cs typeface="Open Sans"/>
        </a:defRPr>
      </a:lvl1pPr>
    </p:titleStyle>
    <p:bodyStyle>
      <a:lvl1pPr marL="0" marR="0" indent="0" algn="l" defTabSz="6858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itchFamily="34" charset="0"/>
        <a:buNone/>
        <a:tabLst/>
        <a:defRPr sz="1200" kern="1200">
          <a:solidFill>
            <a:schemeClr val="tx1"/>
          </a:solidFill>
          <a:latin typeface="Open Sans"/>
          <a:ea typeface="+mn-ea"/>
          <a:cs typeface="Open Sans"/>
        </a:defRPr>
      </a:lvl1pPr>
      <a:lvl2pPr marL="34290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35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5143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68580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05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8572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05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63352" y="144395"/>
            <a:ext cx="8784976" cy="548680"/>
          </a:xfrm>
        </p:spPr>
        <p:txBody>
          <a:bodyPr anchor="t">
            <a:noAutofit/>
          </a:bodyPr>
          <a:lstStyle/>
          <a:p>
            <a:pPr algn="l"/>
            <a:r>
              <a:rPr lang="en-SG" sz="1600" dirty="0">
                <a:latin typeface="Arial" panose="020B0604020202020204" pitchFamily="34" charset="0"/>
                <a:cs typeface="Arial" panose="020B0604020202020204" pitchFamily="34" charset="0"/>
              </a:rPr>
              <a:t>INDUSTRY ALIGNMENT FUND – PRE-POSITIONING PROGRAMME </a:t>
            </a:r>
            <a:br>
              <a:rPr lang="en-SG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SG" sz="1600" dirty="0">
                <a:latin typeface="Arial" panose="020B0604020202020204" pitchFamily="34" charset="0"/>
                <a:cs typeface="Arial" panose="020B0604020202020204" pitchFamily="34" charset="0"/>
              </a:rPr>
              <a:t>LETTER OF INTENT </a:t>
            </a:r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200146"/>
              </p:ext>
            </p:extLst>
          </p:nvPr>
        </p:nvGraphicFramePr>
        <p:xfrm>
          <a:off x="263352" y="843186"/>
          <a:ext cx="11392624" cy="51781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41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08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5978">
                  <a:extLst>
                    <a:ext uri="{9D8B030D-6E8A-4147-A177-3AD203B41FA5}">
                      <a16:colId xmlns:a16="http://schemas.microsoft.com/office/drawing/2014/main" val="1748829882"/>
                    </a:ext>
                  </a:extLst>
                </a:gridCol>
                <a:gridCol w="1433314">
                  <a:extLst>
                    <a:ext uri="{9D8B030D-6E8A-4147-A177-3AD203B41FA5}">
                      <a16:colId xmlns:a16="http://schemas.microsoft.com/office/drawing/2014/main" val="3688297577"/>
                    </a:ext>
                  </a:extLst>
                </a:gridCol>
                <a:gridCol w="12526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0731">
                  <a:extLst>
                    <a:ext uri="{9D8B030D-6E8A-4147-A177-3AD203B41FA5}">
                      <a16:colId xmlns:a16="http://schemas.microsoft.com/office/drawing/2014/main" val="1932028529"/>
                    </a:ext>
                  </a:extLst>
                </a:gridCol>
                <a:gridCol w="38550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0161">
                <a:tc>
                  <a:txBody>
                    <a:bodyPr/>
                    <a:lstStyle/>
                    <a:p>
                      <a:r>
                        <a:rPr lang="en-GB" sz="1200" b="1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Cycle</a:t>
                      </a:r>
                      <a:r>
                        <a:rPr lang="en-GB" sz="1200" b="1" baseline="0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No. </a:t>
                      </a:r>
                      <a:endParaRPr lang="en-GB" sz="1200" b="1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SG" sz="1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6</a:t>
                      </a:r>
                      <a:endParaRPr lang="en-US" sz="10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LOI No.</a:t>
                      </a:r>
                      <a:r>
                        <a:rPr lang="en-US" sz="10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SG" sz="10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0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For IA to complete</a:t>
                      </a:r>
                      <a:endParaRPr lang="en-US" sz="1000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SG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SG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Theme</a:t>
                      </a:r>
                      <a:endParaRPr lang="en-SG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SG" sz="10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e.g.</a:t>
                      </a:r>
                      <a:r>
                        <a:rPr lang="en-SG" sz="1000" b="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SG" sz="1000" b="0" baseline="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MedTech</a:t>
                      </a:r>
                      <a:r>
                        <a:rPr lang="en-SG" sz="1000" b="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&amp; Diagnostic,</a:t>
                      </a:r>
                      <a:endParaRPr lang="en-SG" sz="1000" b="0" dirty="0"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01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 Title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 sz="10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6452">
                <a:tc>
                  <a:txBody>
                    <a:bodyPr/>
                    <a:lstStyle/>
                    <a:p>
                      <a:r>
                        <a:rPr lang="en-GB" sz="1200" b="1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Corresponding PI(s) / Host</a:t>
                      </a:r>
                      <a:r>
                        <a:rPr lang="en-GB" sz="1200" b="1" baseline="0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Institution (HI)</a:t>
                      </a:r>
                      <a:endParaRPr lang="en-GB" sz="1200" b="1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en-SG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000" b="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List the name</a:t>
                      </a:r>
                      <a:r>
                        <a:rPr lang="en-SG" sz="10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institution of the</a:t>
                      </a:r>
                      <a:r>
                        <a:rPr lang="en-SG" sz="1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PI(s)</a:t>
                      </a:r>
                      <a:endParaRPr lang="en-GB" sz="10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Co-I(s) / 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Collaborator(s)</a:t>
                      </a:r>
                      <a:endParaRPr lang="en-SG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sz="1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List the name</a:t>
                      </a:r>
                      <a:r>
                        <a:rPr lang="en-SG" sz="10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institution of the</a:t>
                      </a:r>
                      <a:r>
                        <a:rPr lang="en-SG" sz="1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Co-PI(s) / Collaborator(s),</a:t>
                      </a:r>
                      <a:r>
                        <a:rPr lang="en-SG" sz="10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if any</a:t>
                      </a:r>
                      <a:endParaRPr lang="en-SG" sz="10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62432">
                <a:tc>
                  <a:txBody>
                    <a:bodyPr/>
                    <a:lstStyle/>
                    <a:p>
                      <a:r>
                        <a:rPr lang="en-GB" sz="1200" b="1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Duration of Project</a:t>
                      </a:r>
                      <a:endParaRPr lang="en-GB" sz="1200" b="1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en-GB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0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en-GB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months</a:t>
                      </a:r>
                      <a:endParaRPr lang="en-GB" sz="10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SG" sz="1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Proposed IAF-PP Funding </a:t>
                      </a:r>
                    </a:p>
                    <a:p>
                      <a:r>
                        <a:rPr lang="en-SG" sz="1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(direct costs only)</a:t>
                      </a:r>
                      <a:endParaRPr lang="en-SG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S$</a:t>
                      </a:r>
                      <a:endParaRPr lang="en-SG" sz="10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1407">
                <a:tc>
                  <a:txBody>
                    <a:bodyPr/>
                    <a:lstStyle/>
                    <a:p>
                      <a:r>
                        <a:rPr lang="en-GB" sz="1200" b="1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 Objectives and Deliverables</a:t>
                      </a:r>
                      <a:endParaRPr lang="en-GB" sz="1200" b="1" baseline="0" dirty="0" smtClean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(maximum 3 bullet points)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3695">
                <a:tc>
                  <a:txBody>
                    <a:bodyPr/>
                    <a:lstStyle/>
                    <a:p>
                      <a:r>
                        <a:rPr lang="en-GB" sz="12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Industry Partners</a:t>
                      </a:r>
                      <a:endParaRPr lang="en-GB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List the name</a:t>
                      </a:r>
                      <a:r>
                        <a:rPr lang="en-SG" sz="10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industry partners. Indicate if they are confirmed or potential partners</a:t>
                      </a:r>
                      <a:endParaRPr lang="en-SG" sz="10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23794">
                <a:tc>
                  <a:txBody>
                    <a:bodyPr/>
                    <a:lstStyle/>
                    <a:p>
                      <a:r>
                        <a:rPr lang="en-GB" sz="1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Competitive</a:t>
                      </a:r>
                      <a:r>
                        <a:rPr lang="en-GB" sz="12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Landscape</a:t>
                      </a:r>
                      <a:endParaRPr lang="en-GB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r>
                        <a:rPr lang="en-SG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(maximum 3 bullet points)</a:t>
                      </a:r>
                    </a:p>
                    <a:p>
                      <a:r>
                        <a:rPr lang="en-SG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  <a:r>
                        <a:rPr lang="en-US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Address the global competitive landscape, and explain how the </a:t>
                      </a:r>
                      <a:r>
                        <a:rPr lang="en-US" sz="1000" b="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programme</a:t>
                      </a:r>
                      <a:r>
                        <a:rPr lang="en-US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will set Singapore apart from competitors. </a:t>
                      </a:r>
                      <a:endParaRPr lang="en-SG" sz="1000" b="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SG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  <a:r>
                        <a:rPr lang="en-US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Provide an assessment of the local landscape in Singapore.</a:t>
                      </a:r>
                    </a:p>
                    <a:p>
                      <a:r>
                        <a:rPr lang="en-US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  <a:r>
                        <a:rPr lang="en-US" sz="10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Describe </a:t>
                      </a:r>
                      <a:r>
                        <a:rPr lang="en-US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how the</a:t>
                      </a:r>
                      <a:r>
                        <a:rPr lang="en-US" sz="10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0" baseline="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programme</a:t>
                      </a:r>
                      <a:r>
                        <a:rPr lang="en-US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synergizes and brings together similar capabilities and/or develop new capabilities.</a:t>
                      </a:r>
                    </a:p>
                    <a:p>
                      <a:endParaRPr lang="en-US" sz="1000" b="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1000" b="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1000" b="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235720" y="6071374"/>
            <a:ext cx="87849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SG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keep to a maximum of </a:t>
            </a:r>
            <a:r>
              <a:rPr lang="en-SG" sz="8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three</a:t>
            </a:r>
            <a:r>
              <a:rPr lang="en-SG" sz="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 for this LOI. Use Arial font size 10.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SG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append email(s) documenting </a:t>
            </a:r>
            <a:r>
              <a:rPr lang="en-SG" sz="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endorsement</a:t>
            </a:r>
            <a:r>
              <a:rPr lang="en-SG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from Research Office of </a:t>
            </a:r>
            <a:r>
              <a:rPr lang="en-SG" sz="8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Corresponding PI’s</a:t>
            </a:r>
            <a:r>
              <a:rPr lang="en-SG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institution in your submission. </a:t>
            </a:r>
            <a:r>
              <a:rPr lang="en-SG" sz="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(mandatory)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SG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Supplementary information (e.g., background on industry and technology, project plans and budgets) may be appended as slides where necessary, but limit to </a:t>
            </a:r>
            <a:r>
              <a:rPr lang="en-SG" sz="8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five</a:t>
            </a:r>
            <a:r>
              <a:rPr lang="en-SG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additional slides only.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 Additional information submitted beyond the slide count and beyond the information requested may be disregarded from the LOI assessment.</a:t>
            </a:r>
            <a:endParaRPr lang="en-SG" sz="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32504" y="6488907"/>
            <a:ext cx="13681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sz="10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1 of 3</a:t>
            </a:r>
            <a:endParaRPr lang="en-SG" sz="105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408368" y="0"/>
            <a:ext cx="2783632" cy="2769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IAF-PP (</a:t>
            </a:r>
            <a:r>
              <a:rPr lang="en-US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HBMS &amp; AME </a:t>
            </a:r>
            <a:r>
              <a:rPr lang="en-US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Domain)</a:t>
            </a:r>
            <a:endParaRPr lang="en-SG" sz="1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75920" y="6525344"/>
            <a:ext cx="13681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05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</a:t>
            </a:r>
            <a:endParaRPr lang="en-SG" sz="105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746596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910964"/>
              </p:ext>
            </p:extLst>
          </p:nvPr>
        </p:nvGraphicFramePr>
        <p:xfrm>
          <a:off x="191344" y="750336"/>
          <a:ext cx="11809312" cy="57337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48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044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41481">
                <a:tc>
                  <a:txBody>
                    <a:bodyPr/>
                    <a:lstStyle/>
                    <a:p>
                      <a:r>
                        <a:rPr lang="en-GB" sz="1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Relevance</a:t>
                      </a:r>
                      <a:r>
                        <a:rPr lang="en-GB" sz="12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 Industry </a:t>
                      </a:r>
                      <a:endParaRPr lang="en-GB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(maximum 3 bullet points)</a:t>
                      </a:r>
                    </a:p>
                    <a:p>
                      <a:r>
                        <a:rPr lang="en-US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Indicate how the proposed </a:t>
                      </a:r>
                      <a:r>
                        <a:rPr lang="en-US" sz="1000" b="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programme</a:t>
                      </a:r>
                      <a:r>
                        <a:rPr lang="en-US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could:</a:t>
                      </a:r>
                      <a:endParaRPr lang="en-SG" sz="1000" b="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28600" indent="-228600">
                        <a:buAutoNum type="arabicPeriod"/>
                      </a:pPr>
                      <a:r>
                        <a:rPr lang="en-US" sz="1000" b="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Catalyse</a:t>
                      </a:r>
                      <a:r>
                        <a:rPr lang="en-US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development of leading edge technology or a new industry sector(s) in Singapore;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en-US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Have the potential to scale up or to cut across different industry clusters;</a:t>
                      </a:r>
                      <a:r>
                        <a:rPr lang="en-US" sz="10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</a:t>
                      </a:r>
                      <a:endParaRPr lang="en-US" sz="1000" b="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28600" indent="-228600">
                        <a:buAutoNum type="arabicPeriod"/>
                      </a:pPr>
                      <a:r>
                        <a:rPr lang="en-US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Generate economic and health impact in 3-5 years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20090">
                <a:tc>
                  <a:txBody>
                    <a:bodyPr/>
                    <a:lstStyle/>
                    <a:p>
                      <a:r>
                        <a:rPr lang="en-GB" sz="1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Potential</a:t>
                      </a:r>
                      <a:r>
                        <a:rPr lang="en-GB" sz="12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Value Capture</a:t>
                      </a:r>
                      <a:endParaRPr lang="en-GB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Indicate how the proposed </a:t>
                      </a:r>
                      <a:r>
                        <a:rPr lang="en-US" sz="1000" b="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programme</a:t>
                      </a:r>
                      <a:r>
                        <a:rPr lang="en-US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could:</a:t>
                      </a:r>
                      <a:endParaRPr lang="en-SG" sz="1000" b="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28600" indent="-228600">
                        <a:buAutoNum type="arabicPeriod"/>
                      </a:pPr>
                      <a:r>
                        <a:rPr lang="en-US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Create</a:t>
                      </a:r>
                      <a:r>
                        <a:rPr lang="en-US" sz="10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novel products/ services 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en-US" sz="10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Help to shape public policies/ practices to impact lives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en-US" sz="10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Create new good jobs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2216">
                <a:tc>
                  <a:txBody>
                    <a:bodyPr/>
                    <a:lstStyle/>
                    <a:p>
                      <a:r>
                        <a:rPr lang="en-GB" sz="1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Existing Funding Sources</a:t>
                      </a:r>
                      <a:r>
                        <a:rPr lang="en-GB" sz="12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(if any) for this proposed programme</a:t>
                      </a:r>
                      <a:endParaRPr lang="en-GB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>
                        <a:buAutoNum type="arabicPeriod"/>
                      </a:pPr>
                      <a:r>
                        <a:rPr lang="en-US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Name of funding source(s)</a:t>
                      </a:r>
                      <a:r>
                        <a:rPr lang="en-US" sz="10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en-US" sz="10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Funding quantum 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en-US" sz="10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Funding duration</a:t>
                      </a:r>
                      <a:endParaRPr lang="en-US" sz="1000" b="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824874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045133" y="6484123"/>
            <a:ext cx="13681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sz="10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2 of 3</a:t>
            </a:r>
            <a:endParaRPr lang="en-SG" sz="105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89909" y="102264"/>
            <a:ext cx="8784976" cy="5486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SG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INDUSTRY ALIGNMENT FUND – PRE-POSITIONING PROGRAMME</a:t>
            </a:r>
            <a:r>
              <a:rPr lang="en-SG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SG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SG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LETTER OF INTENT </a:t>
            </a:r>
            <a:endParaRPr lang="en-SG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79110" y="6510976"/>
            <a:ext cx="13681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05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</a:t>
            </a:r>
            <a:endParaRPr lang="en-SG" sz="105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408368" y="0"/>
            <a:ext cx="2783632" cy="2769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IAF-PP (</a:t>
            </a:r>
            <a:r>
              <a:rPr lang="en-US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HBMS &amp; AME </a:t>
            </a:r>
            <a:r>
              <a:rPr lang="en-US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Domain)</a:t>
            </a:r>
            <a:endParaRPr lang="en-SG" sz="1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70274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0176110"/>
              </p:ext>
            </p:extLst>
          </p:nvPr>
        </p:nvGraphicFramePr>
        <p:xfrm>
          <a:off x="340922" y="2846293"/>
          <a:ext cx="11659733" cy="3672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76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021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72408">
                <a:tc>
                  <a:txBody>
                    <a:bodyPr/>
                    <a:lstStyle/>
                    <a:p>
                      <a:r>
                        <a:rPr lang="en-GB" sz="1200" b="1" baseline="0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 Methodology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Provide brief</a:t>
                      </a:r>
                      <a:r>
                        <a:rPr lang="en-US" sz="10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outline of project methodology and plans. If more space is needed for elaboration, please detail in supplementary slides (up to </a:t>
                      </a:r>
                      <a:r>
                        <a:rPr lang="en-US" sz="1000" b="0" u="sng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five</a:t>
                      </a:r>
                      <a:r>
                        <a:rPr lang="en-US" sz="10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additional slides allowed)</a:t>
                      </a:r>
                      <a:endParaRPr lang="en-US" sz="1000" b="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335360" y="109989"/>
            <a:ext cx="8784976" cy="5486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SG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INDUSTRY ALIGNMENT FUND – PRE-POSITIONING PROGRAMME</a:t>
            </a:r>
            <a:r>
              <a:rPr lang="en-SG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SG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SG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LETTER OF INTENT </a:t>
            </a:r>
            <a:endParaRPr lang="en-SG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09137" y="6532279"/>
            <a:ext cx="13681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sz="10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3 of 3</a:t>
            </a:r>
            <a:endParaRPr lang="en-SG" sz="105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7433100"/>
              </p:ext>
            </p:extLst>
          </p:nvPr>
        </p:nvGraphicFramePr>
        <p:xfrm>
          <a:off x="335360" y="778796"/>
          <a:ext cx="11691102" cy="13457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12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68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247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981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1844"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Proposed IAF-PP Funding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aseline="0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(S$ mil)</a:t>
                      </a:r>
                      <a:endParaRPr lang="en-GB" sz="1100" dirty="0" smtClean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aseline="0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In-kind Contribution </a:t>
                      </a:r>
                    </a:p>
                    <a:p>
                      <a:pPr algn="ctr"/>
                      <a:r>
                        <a:rPr lang="en-GB" sz="1100" baseline="0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by HI, if applicable</a:t>
                      </a:r>
                    </a:p>
                    <a:p>
                      <a:pPr algn="ctr"/>
                      <a:r>
                        <a:rPr lang="en-GB" sz="1100" baseline="0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(S$ mil)</a:t>
                      </a:r>
                      <a:endParaRPr lang="en-GB" sz="1100" dirty="0" smtClean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100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Projected Industry R&amp;D Spending in SG by Industry Partner(s), if applicable</a:t>
                      </a:r>
                    </a:p>
                    <a:p>
                      <a:pPr algn="ctr"/>
                      <a:r>
                        <a:rPr lang="en-GB" sz="1100" baseline="0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(S$ mil)</a:t>
                      </a:r>
                      <a:endParaRPr lang="en-SG" sz="1100" dirty="0" smtClean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0470"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Direct Costs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baseline="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0470">
                <a:tc>
                  <a:txBody>
                    <a:bodyPr/>
                    <a:lstStyle/>
                    <a:p>
                      <a:r>
                        <a:rPr lang="en-GB" sz="1000" b="0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Overheads*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0470">
                <a:tc>
                  <a:txBody>
                    <a:bodyPr/>
                    <a:lstStyle/>
                    <a:p>
                      <a:r>
                        <a:rPr lang="en-GB" sz="1000" b="1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Grand Total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327313" y="2304061"/>
            <a:ext cx="187904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000" i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20% of direct research costs</a:t>
            </a:r>
            <a:endParaRPr lang="en-SG" sz="1000" i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24561" y="6518701"/>
            <a:ext cx="13681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05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</a:t>
            </a:r>
            <a:endParaRPr lang="en-SG" sz="105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408368" y="0"/>
            <a:ext cx="2783632" cy="2769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IAF-PP (</a:t>
            </a:r>
            <a:r>
              <a:rPr lang="en-US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HBMS &amp; AME </a:t>
            </a:r>
            <a:r>
              <a:rPr lang="en-US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Domain)</a:t>
            </a:r>
            <a:endParaRPr lang="en-SG" sz="1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4578755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ASTAR PPT Template 1004201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bf368d6-9e67-45b3-9bc4-ad7960dc5b16">
      <Value>2</Value>
      <Value>1</Value>
    </TaxCatchAll>
    <o173c156a04a496cb82bb0a4ac48f209 xmlns="92e7710e-fad8-4ff5-95c1-40af20ff2392">
      <Terms xmlns="http://schemas.microsoft.com/office/infopath/2007/PartnerControls">
        <TermInfo xmlns="http://schemas.microsoft.com/office/infopath/2007/PartnerControls">
          <TermName xmlns="http://schemas.microsoft.com/office/infopath/2007/PartnerControls">Official Open</TermName>
          <TermId xmlns="http://schemas.microsoft.com/office/infopath/2007/PartnerControls">2bae7c29-0188-4e7d-8c62-1a438b954f8b</TermId>
        </TermInfo>
      </Terms>
    </o173c156a04a496cb82bb0a4ac48f209>
    <o23d56e620854a0a9fbaf6fb96bcd5cc xmlns="92e7710e-fad8-4ff5-95c1-40af20ff2392">
      <Terms xmlns="http://schemas.microsoft.com/office/infopath/2007/PartnerControls">
        <TermInfo xmlns="http://schemas.microsoft.com/office/infopath/2007/PartnerControls">
          <TermName xmlns="http://schemas.microsoft.com/office/infopath/2007/PartnerControls">Non-Sensitive</TermName>
          <TermId xmlns="http://schemas.microsoft.com/office/infopath/2007/PartnerControls">a6c191f4-2dd3-46ec-8289-9409bff4fe86</TermId>
        </TermInfo>
      </Terms>
    </o23d56e620854a0a9fbaf6fb96bcd5cc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302AFC9E50CF44AA23CD7024A3D0F58" ma:contentTypeVersion="5" ma:contentTypeDescription="Create a new document." ma:contentTypeScope="" ma:versionID="c93cf67e4a297421ccb7ce08dacdacb9">
  <xsd:schema xmlns:xsd="http://www.w3.org/2001/XMLSchema" xmlns:xs="http://www.w3.org/2001/XMLSchema" xmlns:p="http://schemas.microsoft.com/office/2006/metadata/properties" xmlns:ns2="92e7710e-fad8-4ff5-95c1-40af20ff2392" xmlns:ns3="2bf368d6-9e67-45b3-9bc4-ad7960dc5b16" targetNamespace="http://schemas.microsoft.com/office/2006/metadata/properties" ma:root="true" ma:fieldsID="a99c0b852380402c971b9931e12dafe5" ns2:_="" ns3:_="">
    <xsd:import namespace="92e7710e-fad8-4ff5-95c1-40af20ff2392"/>
    <xsd:import namespace="2bf368d6-9e67-45b3-9bc4-ad7960dc5b16"/>
    <xsd:element name="properties">
      <xsd:complexType>
        <xsd:sequence>
          <xsd:element name="documentManagement">
            <xsd:complexType>
              <xsd:all>
                <xsd:element ref="ns2:o173c156a04a496cb82bb0a4ac48f209" minOccurs="0"/>
                <xsd:element ref="ns3:TaxCatchAll" minOccurs="0"/>
                <xsd:element ref="ns2:o23d56e620854a0a9fbaf6fb96bcd5cc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e7710e-fad8-4ff5-95c1-40af20ff2392" elementFormDefault="qualified">
    <xsd:import namespace="http://schemas.microsoft.com/office/2006/documentManagement/types"/>
    <xsd:import namespace="http://schemas.microsoft.com/office/infopath/2007/PartnerControls"/>
    <xsd:element name="o173c156a04a496cb82bb0a4ac48f209" ma:index="9" ma:taxonomy="true" ma:internalName="o173c156a04a496cb82bb0a4ac48f209" ma:taxonomyFieldName="Security_x0020_Classification" ma:displayName="Security Classification" ma:default="-1;#Official Open|2bae7c29-0188-4e7d-8c62-1a438b954f8b" ma:fieldId="{8173c156-a04a-496c-b82b-b0a4ac48f209}" ma:sspId="974cb554-9eb7-495d-b1d8-159d1abb80f5" ma:termSetId="b44889cd-d78c-4551-b063-7a7a1cb7eda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23d56e620854a0a9fbaf6fb96bcd5cc" ma:index="12" ma:taxonomy="true" ma:internalName="o23d56e620854a0a9fbaf6fb96bcd5cc" ma:taxonomyFieldName="Sensitive_x0020_Category" ma:displayName="Sensitive Category" ma:default="-1;#Non-Sensitive|a6c191f4-2dd3-46ec-8289-9409bff4fe86" ma:fieldId="{823d56e6-2085-4a0a-9fba-f6fb96bcd5cc}" ma:sspId="974cb554-9eb7-495d-b1d8-159d1abb80f5" ma:termSetId="557ecf87-9d5f-4a78-a4ea-1caff5fb2a63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f368d6-9e67-45b3-9bc4-ad7960dc5b16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54e1f9ec-3931-466a-99d8-fd53005040c6}" ma:internalName="TaxCatchAll" ma:showField="CatchAllData" ma:web="2bf368d6-9e67-45b3-9bc4-ad7960dc5b1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27A3489-DE54-4A8B-B2FD-09D801009A91}">
  <ds:schemaRefs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6f3dcd12-df69-4f05-b122-f59b377bc001"/>
    <ds:schemaRef ds:uri="http://purl.org/dc/elements/1.1/"/>
    <ds:schemaRef ds:uri="http://schemas.microsoft.com/office/2006/metadata/properties"/>
    <ds:schemaRef ds:uri="http://purl.org/dc/terms/"/>
    <ds:schemaRef ds:uri="080658bc-d8b0-40f7-acdd-8629143811fc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F45F557-70CE-4539-B6E1-CFFEA49995FA}"/>
</file>

<file path=customXml/itemProps3.xml><?xml version="1.0" encoding="utf-8"?>
<ds:datastoreItem xmlns:ds="http://schemas.openxmlformats.org/officeDocument/2006/customXml" ds:itemID="{1AB2FEED-AD43-47D5-B550-6F6E6A54861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25301</TotalTime>
  <Words>487</Words>
  <Application>Microsoft Office PowerPoint</Application>
  <PresentationFormat>Widescreen</PresentationFormat>
  <Paragraphs>70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Open Sans</vt:lpstr>
      <vt:lpstr>ASTAR PPT Template 10042012</vt:lpstr>
      <vt:lpstr>INDUSTRY ALIGNMENT FUND – PRE-POSITIONING PROGRAMME  LETTER OF INTENT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Chua Yee Cheng (IDG)</dc:creator>
  <cp:lastModifiedBy>Kimberly Tan</cp:lastModifiedBy>
  <cp:revision>54</cp:revision>
  <dcterms:created xsi:type="dcterms:W3CDTF">2016-05-26T14:23:25Z</dcterms:created>
  <dcterms:modified xsi:type="dcterms:W3CDTF">2020-11-30T12:49:19Z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0x0101000302AFC9E50CF44AA23CD7024A3D0F58</vt:lpwstr>
  </property>
  <property fmtid="{D5CDD505-2E9C-101B-9397-08002B2CF9AE}" pid="3" name="Sensitive Category">
    <vt:lpwstr>2;#Non-Sensitive|a6c191f4-2dd3-46ec-8289-9409bff4fe86</vt:lpwstr>
  </property>
  <property fmtid="{D5CDD505-2E9C-101B-9397-08002B2CF9AE}" pid="4" name="Security Classification">
    <vt:lpwstr>1;#Official Open|2bae7c29-0188-4e7d-8c62-1a438b954f8b</vt:lpwstr>
  </property>
</Properties>
</file>