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Soo" initials="ES" lastIdx="3" clrIdx="0">
    <p:extLst>
      <p:ext uri="{19B8F6BF-5375-455C-9EA6-DF929625EA0E}">
        <p15:presenceInfo xmlns:p15="http://schemas.microsoft.com/office/powerpoint/2012/main" userId="S-1-5-21-4211029173-3255825636-1277964214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25" autoAdjust="0"/>
  </p:normalViewPr>
  <p:slideViewPr>
    <p:cSldViewPr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8954" y="82247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7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14347" y="2660917"/>
            <a:ext cx="15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6282106" y="3782579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25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6384033" y="3717032"/>
            <a:ext cx="2400267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6" y="543946"/>
            <a:ext cx="2304255" cy="7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8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17/6/2020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17/6/2020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10972800" cy="86400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Content in Arial bold </a:t>
            </a:r>
            <a:r>
              <a:rPr lang="en-US" smtClean="0"/>
              <a:t>size 28, </a:t>
            </a:r>
            <a:r>
              <a:rPr lang="en-US" dirty="0" smtClean="0"/>
              <a:t>left aligned</a:t>
            </a:r>
            <a:endParaRPr lang="en-GB" dirty="0"/>
          </a:p>
        </p:txBody>
      </p:sp>
      <p:pic>
        <p:nvPicPr>
          <p:cNvPr id="11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8" y="4509120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405" y="1337707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988841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One Header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64961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Two Header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332587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Three Header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992364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Four Header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988840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64961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332587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992364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632325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Section Five Header</a:t>
            </a:r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627736"/>
            <a:ext cx="975360" cy="36576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 smtClean="0"/>
              <a:t>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67" y="115200"/>
            <a:ext cx="10972800" cy="864000"/>
          </a:xfrm>
        </p:spPr>
        <p:txBody>
          <a:bodyPr lIns="91440"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in Arial bold size 25, left aligned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08" y="1124744"/>
            <a:ext cx="10972800" cy="4612438"/>
          </a:xfrm>
        </p:spPr>
        <p:txBody>
          <a:bodyPr l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1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5" y="1560202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smtClean="0"/>
              <a:t>Research Institute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5" y="1851668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Designation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5" y="214313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Tel:</a:t>
            </a:r>
            <a:endParaRPr lang="en-US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5" y="243460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Email: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15" y="1268736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 smtClean="0"/>
              <a:t>Name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3392" y="3288418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smtClean="0"/>
              <a:t>Research Institute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23392" y="357988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Designation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392" y="387135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Tel:</a:t>
            </a: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23392" y="4162816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smtClean="0"/>
              <a:t>Email: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3392" y="2996952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 smtClean="0"/>
              <a:t>Name</a:t>
            </a:r>
            <a:endParaRPr lang="en-US"/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288021" y="1268761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smtClean="0"/>
              <a:t>Insert Research Institute logo here </a:t>
            </a:r>
            <a:endParaRPr lang="en-US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8021" y="2996952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smtClean="0"/>
              <a:t>Insert Research Institute logo here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18285" y="404666"/>
            <a:ext cx="142699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smtClean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US" sz="1875" b="1">
              <a:solidFill>
                <a:srgbClr val="1E00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0873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94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3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TITLE IN OPEN SANS, BOLD, CAPS,</a:t>
            </a:r>
            <a:br>
              <a:rPr lang="en-US" dirty="0" smtClean="0"/>
            </a:br>
            <a:r>
              <a:rPr lang="en-US" dirty="0" smtClean="0"/>
              <a:t>SIZE 29,</a:t>
            </a:r>
            <a:br>
              <a:rPr lang="en-US" dirty="0" smtClean="0"/>
            </a:br>
            <a:r>
              <a:rPr lang="en-US" dirty="0" smtClean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2913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571884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23265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290891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575407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571883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23265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290891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575407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215368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210779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48551"/>
            <a:ext cx="10561173" cy="62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73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2" pos="6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84978897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2" pos="6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1103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2" y="452672"/>
            <a:ext cx="11329259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31372" y="1508787"/>
            <a:ext cx="1132925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2319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700811"/>
            <a:ext cx="7323600" cy="415498"/>
          </a:xfrm>
        </p:spPr>
        <p:txBody>
          <a:bodyPr wrap="square" anchor="t">
            <a:spAutoFit/>
          </a:bodyPr>
          <a:lstStyle>
            <a:lvl1pPr algn="l">
              <a:defRPr sz="21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</a:t>
            </a:r>
            <a:r>
              <a:rPr lang="en-US" dirty="0" smtClean="0"/>
              <a:t>Open Sans, </a:t>
            </a:r>
            <a:r>
              <a:rPr lang="en-US" dirty="0"/>
              <a:t>bold, size 28, </a:t>
            </a:r>
            <a:r>
              <a:rPr lang="en-US" dirty="0" smtClean="0"/>
              <a:t>left </a:t>
            </a:r>
            <a:r>
              <a:rPr lang="en-US" dirty="0"/>
              <a:t>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307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2500" y="2040965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92500" y="172413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00" y="235779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2500" y="267462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92500" y="1407301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91477" y="4254673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91477" y="3937848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91477" y="4571499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391477" y="4888324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91477" y="362102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7056107" y="1407329"/>
            <a:ext cx="3657600" cy="1541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56107" y="3621025"/>
            <a:ext cx="3657600" cy="154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95468" y="444622"/>
            <a:ext cx="146546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75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206964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07851" y="6309323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52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</p:sldLayoutIdLst>
  <p:transition spd="slow">
    <p:push dir="u"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19" y="116632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 </a:t>
            </a:r>
            <a:b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237156"/>
              </p:ext>
            </p:extLst>
          </p:nvPr>
        </p:nvGraphicFramePr>
        <p:xfrm>
          <a:off x="1271464" y="902308"/>
          <a:ext cx="10384512" cy="5069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48829882"/>
                    </a:ext>
                  </a:extLst>
                </a:gridCol>
                <a:gridCol w="1306483">
                  <a:extLst>
                    <a:ext uri="{9D8B030D-6E8A-4147-A177-3AD203B41FA5}">
                      <a16:colId xmlns:a16="http://schemas.microsoft.com/office/drawing/2014/main" val="3688297577"/>
                    </a:ext>
                  </a:extLst>
                </a:gridCol>
                <a:gridCol w="114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948">
                  <a:extLst>
                    <a:ext uri="{9D8B030D-6E8A-4147-A177-3AD203B41FA5}">
                      <a16:colId xmlns:a16="http://schemas.microsoft.com/office/drawing/2014/main" val="1932028529"/>
                    </a:ext>
                  </a:extLst>
                </a:gridCol>
                <a:gridCol w="351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LOI No.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SG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 IA to complete</a:t>
                      </a:r>
                      <a:endParaRPr lang="en-US" sz="1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</a:t>
                      </a:r>
                      <a:endParaRPr lang="en-SG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</a:t>
                      </a:r>
                      <a:r>
                        <a:rPr lang="en-SG" sz="1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SG" sz="1000" b="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MedTech</a:t>
                      </a:r>
                      <a:r>
                        <a:rPr lang="en-SG" sz="1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Diagnostic,</a:t>
                      </a:r>
                      <a:endParaRPr lang="en-SG" sz="1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38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Corresponding PI(s) / Host</a:t>
                      </a:r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 (HI)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institution of the</a:t>
                      </a: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PI(s)</a:t>
                      </a: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 /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</a:t>
                      </a:r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institution of the</a:t>
                      </a: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Co-PI(s) / Collaborator(s),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any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70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Project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months</a:t>
                      </a: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IAF-PP Funding </a:t>
                      </a:r>
                    </a:p>
                    <a:p>
                      <a:r>
                        <a:rPr lang="en-SG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(direct costs only)</a:t>
                      </a:r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79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and Deliverables</a:t>
                      </a:r>
                      <a:endParaRPr lang="en-GB" sz="1200" b="1" baseline="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48"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Partners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industry partners. Indicate if they are confirmed or potential partners</a:t>
                      </a:r>
                      <a:endParaRPr lang="en-SG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05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 the global competitive landscape, and explain how the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set Singapore apart from competitors. 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an assessment of the local landscape in Singapore.</a:t>
                      </a:r>
                    </a:p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Describe 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synergizes and brings together similar capabilities and/or develop new capabilities.</a:t>
                      </a: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03512" y="6034937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keep to a maximum of </a:t>
            </a:r>
            <a:r>
              <a:rPr lang="en-SG" sz="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SG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for this LOI. Use Arial font size 10.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append email(s) documenting </a:t>
            </a:r>
            <a:r>
              <a:rPr lang="en-SG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Research Office of </a:t>
            </a:r>
            <a:r>
              <a:rPr lang="en-SG" sz="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PI’s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 in your submission. </a:t>
            </a:r>
            <a:r>
              <a:rPr lang="en-SG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(mandatory)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information (e.g., background on industry and technology, project plans and budgets) may be appended as slides where necessary, but limit to </a:t>
            </a:r>
            <a:r>
              <a:rPr lang="en-SG" sz="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SG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slides only.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Additional information submitted beyond the slide count and beyond the information requested may be disregarded from the LOI assessment.</a:t>
            </a:r>
            <a:endParaRPr lang="en-SG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5276" y="45095"/>
            <a:ext cx="191672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(HBMS 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5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25004"/>
              </p:ext>
            </p:extLst>
          </p:nvPr>
        </p:nvGraphicFramePr>
        <p:xfrm>
          <a:off x="1688154" y="764704"/>
          <a:ext cx="10096478" cy="529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42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Industry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3 bullet points)</a:t>
                      </a:r>
                    </a:p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of leading edge technology or a new industry sector(s) in Singapore;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the potential to scale up or to cut across different industry clusters;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economic and health impact in 3-5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21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Capture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novel products/ services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shape public policies/ practices to impact lives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good jobs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21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Funding Sources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any) for this proposed programme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funding source(s)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quantum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duration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48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41943" y="649849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6719" y="116632"/>
            <a:ext cx="8784976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</a:t>
            </a:r>
            <a: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  <a:endParaRPr lang="en-SG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7657" y="44771"/>
            <a:ext cx="191672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(HBMS 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7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01180"/>
              </p:ext>
            </p:extLst>
          </p:nvPr>
        </p:nvGraphicFramePr>
        <p:xfrm>
          <a:off x="1692282" y="2852936"/>
          <a:ext cx="1023636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r>
                        <a:rPr lang="en-GB" sz="1200" b="1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brief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outline of project methodology and plans. If more space is needed for elaboration, please detail in supplementary slides (up to </a:t>
                      </a:r>
                      <a:r>
                        <a:rPr lang="en-US" sz="1000" b="0" u="sng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n-US" sz="1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slides allowed)</a:t>
                      </a:r>
                      <a:endParaRPr lang="en-US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86719" y="116632"/>
            <a:ext cx="8784976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ALIGNMENT FUND – PRE-POSITIONING PROGRAMME</a:t>
            </a:r>
            <a: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INTENT </a:t>
            </a:r>
            <a:endParaRPr lang="en-SG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0496" y="653892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3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5276" y="-21868"/>
            <a:ext cx="191672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IAF-PP (HBMS Domain)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43131"/>
              </p:ext>
            </p:extLst>
          </p:nvPr>
        </p:nvGraphicFramePr>
        <p:xfrm>
          <a:off x="1660912" y="908720"/>
          <a:ext cx="10195728" cy="134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84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IAF-PP Funding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Contribution 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HI, if applicable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Industry R&amp;D Spending in SG by Industry Partner(s), if applicable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 mil)</a:t>
                      </a:r>
                      <a:endParaRPr lang="en-SG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Overheads*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665344" y="2462332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20% of direct research costs</a:t>
            </a:r>
            <a:endParaRPr lang="en-SG" sz="1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f368d6-9e67-45b3-9bc4-ad7960dc5b16">
      <Value>2</Value>
      <Value>1</Value>
    </TaxCatchAll>
    <o173c156a04a496cb82bb0a4ac48f209 xmlns="92e7710e-fad8-4ff5-95c1-40af20ff2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o173c156a04a496cb82bb0a4ac48f209>
    <o23d56e620854a0a9fbaf6fb96bcd5cc xmlns="92e7710e-fad8-4ff5-95c1-40af20ff2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o23d56e620854a0a9fbaf6fb96bcd5c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2AFC9E50CF44AA23CD7024A3D0F58" ma:contentTypeVersion="5" ma:contentTypeDescription="Create a new document." ma:contentTypeScope="" ma:versionID="c93cf67e4a297421ccb7ce08dacdacb9">
  <xsd:schema xmlns:xsd="http://www.w3.org/2001/XMLSchema" xmlns:xs="http://www.w3.org/2001/XMLSchema" xmlns:p="http://schemas.microsoft.com/office/2006/metadata/properties" xmlns:ns2="92e7710e-fad8-4ff5-95c1-40af20ff2392" xmlns:ns3="2bf368d6-9e67-45b3-9bc4-ad7960dc5b16" targetNamespace="http://schemas.microsoft.com/office/2006/metadata/properties" ma:root="true" ma:fieldsID="a99c0b852380402c971b9931e12dafe5" ns2:_="" ns3:_="">
    <xsd:import namespace="92e7710e-fad8-4ff5-95c1-40af20ff2392"/>
    <xsd:import namespace="2bf368d6-9e67-45b3-9bc4-ad7960dc5b16"/>
    <xsd:element name="properties">
      <xsd:complexType>
        <xsd:sequence>
          <xsd:element name="documentManagement">
            <xsd:complexType>
              <xsd:all>
                <xsd:element ref="ns2:o173c156a04a496cb82bb0a4ac48f209" minOccurs="0"/>
                <xsd:element ref="ns3:TaxCatchAll" minOccurs="0"/>
                <xsd:element ref="ns2:o23d56e620854a0a9fbaf6fb96bcd5c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7710e-fad8-4ff5-95c1-40af20ff2392" elementFormDefault="qualified">
    <xsd:import namespace="http://schemas.microsoft.com/office/2006/documentManagement/types"/>
    <xsd:import namespace="http://schemas.microsoft.com/office/infopath/2007/PartnerControls"/>
    <xsd:element name="o173c156a04a496cb82bb0a4ac48f209" ma:index="9" ma:taxonomy="true" ma:internalName="o173c156a04a496cb82bb0a4ac48f209" ma:taxonomyFieldName="Security_x0020_Classification" ma:displayName="Security Classification" ma:default="-1;#Official Open|2bae7c29-0188-4e7d-8c62-1a438b954f8b" ma:fieldId="{8173c156-a04a-496c-b82b-b0a4ac48f209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3d56e620854a0a9fbaf6fb96bcd5cc" ma:index="12" ma:taxonomy="true" ma:internalName="o23d56e620854a0a9fbaf6fb96bcd5cc" ma:taxonomyFieldName="Sensitive_x0020_Category" ma:displayName="Sensitive Category" ma:default="-1;#Non-Sensitive|a6c191f4-2dd3-46ec-8289-9409bff4fe86" ma:fieldId="{823d56e6-2085-4a0a-9fba-f6fb96bcd5cc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368d6-9e67-45b3-9bc4-ad7960dc5b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e1f9ec-3931-466a-99d8-fd53005040c6}" ma:internalName="TaxCatchAll" ma:showField="CatchAllData" ma:web="2bf368d6-9e67-45b3-9bc4-ad7960dc5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A3489-DE54-4A8B-B2FD-09D801009A91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080658bc-d8b0-40f7-acdd-8629143811fc"/>
    <ds:schemaRef ds:uri="6f3dcd12-df69-4f05-b122-f59b377bc0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B2FEED-AD43-47D5-B550-6F6E6A548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724157-46FA-476D-A0A2-5099A74025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25295</TotalTime>
  <Words>481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ASTAR PPT Template 10042012</vt:lpstr>
      <vt:lpstr>INDUSTRY ALIGNMENT FUND – PRE-POSITIONING PROGRAMME  LETTER OF INTENT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 Yee Cheng (IDG)</dc:creator>
  <cp:lastModifiedBy>Yeo Ailing</cp:lastModifiedBy>
  <cp:revision>52</cp:revision>
  <dcterms:created xsi:type="dcterms:W3CDTF">2016-05-26T14:23:25Z</dcterms:created>
  <dcterms:modified xsi:type="dcterms:W3CDTF">2020-06-17T03:28:16Z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0x0101000302AFC9E50CF44AA23CD7024A3D0F58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