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6"/>
  </p:notesMasterIdLst>
  <p:sldIdLst>
    <p:sldId id="256" r:id="rId5"/>
    <p:sldId id="275" r:id="rId6"/>
    <p:sldId id="2147470000" r:id="rId7"/>
    <p:sldId id="2147470001" r:id="rId8"/>
    <p:sldId id="2147470021" r:id="rId9"/>
    <p:sldId id="759" r:id="rId10"/>
    <p:sldId id="768" r:id="rId11"/>
    <p:sldId id="757" r:id="rId12"/>
    <p:sldId id="265" r:id="rId13"/>
    <p:sldId id="292" r:id="rId14"/>
    <p:sldId id="2147470023" r:id="rId15"/>
    <p:sldId id="2147470039" r:id="rId16"/>
    <p:sldId id="2147470032" r:id="rId17"/>
    <p:sldId id="2147470022" r:id="rId18"/>
    <p:sldId id="2147470033" r:id="rId19"/>
    <p:sldId id="264" r:id="rId20"/>
    <p:sldId id="2147469990" r:id="rId21"/>
    <p:sldId id="2147470034" r:id="rId22"/>
    <p:sldId id="287" r:id="rId23"/>
    <p:sldId id="2147470035" r:id="rId24"/>
    <p:sldId id="2147470014" r:id="rId25"/>
    <p:sldId id="2147470010" r:id="rId26"/>
    <p:sldId id="2147470011" r:id="rId27"/>
    <p:sldId id="2147470005" r:id="rId28"/>
    <p:sldId id="2147469986" r:id="rId29"/>
    <p:sldId id="263" r:id="rId30"/>
    <p:sldId id="2147470008" r:id="rId31"/>
    <p:sldId id="2147470024" r:id="rId32"/>
    <p:sldId id="2147470037" r:id="rId33"/>
    <p:sldId id="2147470025" r:id="rId34"/>
    <p:sldId id="299" r:id="rId35"/>
    <p:sldId id="2147470026" r:id="rId36"/>
    <p:sldId id="2147470036" r:id="rId37"/>
    <p:sldId id="2147470040" r:id="rId38"/>
    <p:sldId id="2147470027" r:id="rId39"/>
    <p:sldId id="2147469989" r:id="rId40"/>
    <p:sldId id="293" r:id="rId41"/>
    <p:sldId id="2147469991" r:id="rId42"/>
    <p:sldId id="2147470015" r:id="rId43"/>
    <p:sldId id="286" r:id="rId44"/>
    <p:sldId id="2147470042" r:id="rId45"/>
    <p:sldId id="2147470043" r:id="rId46"/>
    <p:sldId id="273" r:id="rId47"/>
    <p:sldId id="2147470028" r:id="rId48"/>
    <p:sldId id="2147470029" r:id="rId49"/>
    <p:sldId id="2147470038" r:id="rId50"/>
    <p:sldId id="2147470030" r:id="rId51"/>
    <p:sldId id="2147470031" r:id="rId52"/>
    <p:sldId id="2147470012" r:id="rId53"/>
    <p:sldId id="773" r:id="rId54"/>
    <p:sldId id="2147470041" r:id="rId5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F50678-D0E5-01C7-DB0A-BA1187D798D3}" name="Casper Lim" initials="CL" userId="S::LIMWS1@hq.a-star.edu.sg::3f2b788f-7250-4c90-83ec-3201145701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443"/>
    <a:srgbClr val="FFFF99"/>
    <a:srgbClr val="C74A2B"/>
    <a:srgbClr val="A7A6C8"/>
    <a:srgbClr val="921A14"/>
    <a:srgbClr val="292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38" autoAdjust="0"/>
    <p:restoredTop sz="94660"/>
  </p:normalViewPr>
  <p:slideViewPr>
    <p:cSldViewPr snapToGrid="0">
      <p:cViewPr varScale="1">
        <p:scale>
          <a:sx n="84" d="100"/>
          <a:sy n="84" d="100"/>
        </p:scale>
        <p:origin x="83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per Lim" userId="3f2b788f-7250-4c90-83ec-320114570115" providerId="ADAL" clId="{2AB27D8B-CBFC-402B-9047-379343A22D91}"/>
    <pc:docChg chg="undo custSel modSld">
      <pc:chgData name="Casper Lim" userId="3f2b788f-7250-4c90-83ec-320114570115" providerId="ADAL" clId="{2AB27D8B-CBFC-402B-9047-379343A22D91}" dt="2025-02-25T12:04:25.033" v="427" actId="20577"/>
      <pc:docMkLst>
        <pc:docMk/>
      </pc:docMkLst>
      <pc:sldChg chg="modSp mod">
        <pc:chgData name="Casper Lim" userId="3f2b788f-7250-4c90-83ec-320114570115" providerId="ADAL" clId="{2AB27D8B-CBFC-402B-9047-379343A22D91}" dt="2025-02-25T07:21:07.119" v="5" actId="20577"/>
        <pc:sldMkLst>
          <pc:docMk/>
          <pc:sldMk cId="3585385832" sldId="264"/>
        </pc:sldMkLst>
      </pc:sldChg>
      <pc:sldChg chg="addSp delSp modSp mod">
        <pc:chgData name="Casper Lim" userId="3f2b788f-7250-4c90-83ec-320114570115" providerId="ADAL" clId="{2AB27D8B-CBFC-402B-9047-379343A22D91}" dt="2025-02-25T12:04:15.265" v="425" actId="20577"/>
        <pc:sldMkLst>
          <pc:docMk/>
          <pc:sldMk cId="1037838825" sldId="275"/>
        </pc:sldMkLst>
      </pc:sldChg>
      <pc:sldChg chg="modSp mod">
        <pc:chgData name="Casper Lim" userId="3f2b788f-7250-4c90-83ec-320114570115" providerId="ADAL" clId="{2AB27D8B-CBFC-402B-9047-379343A22D91}" dt="2025-02-25T07:21:18.399" v="11" actId="20577"/>
        <pc:sldMkLst>
          <pc:docMk/>
          <pc:sldMk cId="1736226604" sldId="287"/>
        </pc:sldMkLst>
      </pc:sldChg>
      <pc:sldChg chg="modSp mod">
        <pc:chgData name="Casper Lim" userId="3f2b788f-7250-4c90-83ec-320114570115" providerId="ADAL" clId="{2AB27D8B-CBFC-402B-9047-379343A22D91}" dt="2025-02-25T07:21:09.994" v="7" actId="20577"/>
        <pc:sldMkLst>
          <pc:docMk/>
          <pc:sldMk cId="3570528267" sldId="2147469990"/>
        </pc:sldMkLst>
      </pc:sldChg>
      <pc:sldChg chg="modSp mod">
        <pc:chgData name="Casper Lim" userId="3f2b788f-7250-4c90-83ec-320114570115" providerId="ADAL" clId="{2AB27D8B-CBFC-402B-9047-379343A22D91}" dt="2025-02-25T11:54:21.210" v="142" actId="20577"/>
        <pc:sldMkLst>
          <pc:docMk/>
          <pc:sldMk cId="1120194606" sldId="2147470010"/>
        </pc:sldMkLst>
      </pc:sldChg>
      <pc:sldChg chg="modSp mod">
        <pc:chgData name="Casper Lim" userId="3f2b788f-7250-4c90-83ec-320114570115" providerId="ADAL" clId="{2AB27D8B-CBFC-402B-9047-379343A22D91}" dt="2025-02-25T11:54:32.108" v="148" actId="20577"/>
        <pc:sldMkLst>
          <pc:docMk/>
          <pc:sldMk cId="2410442944" sldId="2147470011"/>
        </pc:sldMkLst>
      </pc:sldChg>
      <pc:sldChg chg="modSp mod">
        <pc:chgData name="Casper Lim" userId="3f2b788f-7250-4c90-83ec-320114570115" providerId="ADAL" clId="{2AB27D8B-CBFC-402B-9047-379343A22D91}" dt="2025-02-25T11:54:15.916" v="139" actId="20577"/>
        <pc:sldMkLst>
          <pc:docMk/>
          <pc:sldMk cId="898005170" sldId="2147470014"/>
        </pc:sldMkLst>
      </pc:sldChg>
      <pc:sldChg chg="modSp mod">
        <pc:chgData name="Casper Lim" userId="3f2b788f-7250-4c90-83ec-320114570115" providerId="ADAL" clId="{2AB27D8B-CBFC-402B-9047-379343A22D91}" dt="2025-02-25T11:48:18.332" v="27" actId="20577"/>
        <pc:sldMkLst>
          <pc:docMk/>
          <pc:sldMk cId="1544470564" sldId="2147470015"/>
        </pc:sldMkLst>
      </pc:sldChg>
      <pc:sldChg chg="modSp mod">
        <pc:chgData name="Casper Lim" userId="3f2b788f-7250-4c90-83ec-320114570115" providerId="ADAL" clId="{2AB27D8B-CBFC-402B-9047-379343A22D91}" dt="2025-02-25T07:21:00.704" v="1" actId="20577"/>
        <pc:sldMkLst>
          <pc:docMk/>
          <pc:sldMk cId="825623101" sldId="2147470022"/>
        </pc:sldMkLst>
      </pc:sldChg>
      <pc:sldChg chg="modSp mod">
        <pc:chgData name="Casper Lim" userId="3f2b788f-7250-4c90-83ec-320114570115" providerId="ADAL" clId="{2AB27D8B-CBFC-402B-9047-379343A22D91}" dt="2025-02-25T11:45:01.892" v="26" actId="20577"/>
        <pc:sldMkLst>
          <pc:docMk/>
          <pc:sldMk cId="2673077278" sldId="2147470025"/>
        </pc:sldMkLst>
      </pc:sldChg>
      <pc:sldChg chg="modSp mod">
        <pc:chgData name="Casper Lim" userId="3f2b788f-7250-4c90-83ec-320114570115" providerId="ADAL" clId="{2AB27D8B-CBFC-402B-9047-379343A22D91}" dt="2025-02-25T11:38:29.508" v="22" actId="1076"/>
        <pc:sldMkLst>
          <pc:docMk/>
          <pc:sldMk cId="519786931" sldId="2147470033"/>
        </pc:sldMkLst>
      </pc:sldChg>
      <pc:sldChg chg="modSp mod">
        <pc:chgData name="Casper Lim" userId="3f2b788f-7250-4c90-83ec-320114570115" providerId="ADAL" clId="{2AB27D8B-CBFC-402B-9047-379343A22D91}" dt="2025-02-25T07:21:15.122" v="9" actId="20577"/>
        <pc:sldMkLst>
          <pc:docMk/>
          <pc:sldMk cId="3590255877" sldId="2147470034"/>
        </pc:sldMkLst>
      </pc:sldChg>
      <pc:sldChg chg="modSp mod">
        <pc:chgData name="Casper Lim" userId="3f2b788f-7250-4c90-83ec-320114570115" providerId="ADAL" clId="{2AB27D8B-CBFC-402B-9047-379343A22D91}" dt="2025-02-25T07:21:22.123" v="13" actId="20577"/>
        <pc:sldMkLst>
          <pc:docMk/>
          <pc:sldMk cId="2681083024" sldId="2147470035"/>
        </pc:sldMkLst>
      </pc:sldChg>
      <pc:sldChg chg="modSp mod">
        <pc:chgData name="Casper Lim" userId="3f2b788f-7250-4c90-83ec-320114570115" providerId="ADAL" clId="{2AB27D8B-CBFC-402B-9047-379343A22D91}" dt="2025-02-25T12:04:25.033" v="427" actId="20577"/>
        <pc:sldMkLst>
          <pc:docMk/>
          <pc:sldMk cId="2552075282" sldId="2147470043"/>
        </pc:sldMkLst>
      </pc:sldChg>
    </pc:docChg>
  </pc:docChgLst>
  <pc:docChgLst>
    <pc:chgData name="Casper Lim" userId="3f2b788f-7250-4c90-83ec-320114570115" providerId="ADAL" clId="{1EDF2FD2-C524-4B5A-8DDB-1817BBC6DC60}"/>
    <pc:docChg chg="custSel modSld">
      <pc:chgData name="Casper Lim" userId="3f2b788f-7250-4c90-83ec-320114570115" providerId="ADAL" clId="{1EDF2FD2-C524-4B5A-8DDB-1817BBC6DC60}" dt="2025-09-15T11:30:54.623" v="38" actId="20577"/>
      <pc:docMkLst>
        <pc:docMk/>
      </pc:docMkLst>
      <pc:sldChg chg="modSp mod">
        <pc:chgData name="Casper Lim" userId="3f2b788f-7250-4c90-83ec-320114570115" providerId="ADAL" clId="{1EDF2FD2-C524-4B5A-8DDB-1817BBC6DC60}" dt="2025-03-19T06:06:28.685" v="19" actId="207"/>
        <pc:sldMkLst>
          <pc:docMk/>
          <pc:sldMk cId="3260199046" sldId="263"/>
        </pc:sldMkLst>
      </pc:sldChg>
      <pc:sldChg chg="modSp mod">
        <pc:chgData name="Casper Lim" userId="3f2b788f-7250-4c90-83ec-320114570115" providerId="ADAL" clId="{1EDF2FD2-C524-4B5A-8DDB-1817BBC6DC60}" dt="2025-03-19T06:07:19.226" v="30" actId="207"/>
        <pc:sldMkLst>
          <pc:docMk/>
          <pc:sldMk cId="426965623" sldId="286"/>
        </pc:sldMkLst>
      </pc:sldChg>
      <pc:sldChg chg="modSp mod">
        <pc:chgData name="Casper Lim" userId="3f2b788f-7250-4c90-83ec-320114570115" providerId="ADAL" clId="{1EDF2FD2-C524-4B5A-8DDB-1817BBC6DC60}" dt="2025-03-19T06:05:25.550" v="5" actId="113"/>
        <pc:sldMkLst>
          <pc:docMk/>
          <pc:sldMk cId="4112855364" sldId="757"/>
        </pc:sldMkLst>
      </pc:sldChg>
      <pc:sldChg chg="modSp mod">
        <pc:chgData name="Casper Lim" userId="3f2b788f-7250-4c90-83ec-320114570115" providerId="ADAL" clId="{1EDF2FD2-C524-4B5A-8DDB-1817BBC6DC60}" dt="2025-03-19T06:05:13.207" v="1" actId="207"/>
        <pc:sldMkLst>
          <pc:docMk/>
          <pc:sldMk cId="994407036" sldId="768"/>
        </pc:sldMkLst>
      </pc:sldChg>
      <pc:sldChg chg="modSp mod">
        <pc:chgData name="Casper Lim" userId="3f2b788f-7250-4c90-83ec-320114570115" providerId="ADAL" clId="{1EDF2FD2-C524-4B5A-8DDB-1817BBC6DC60}" dt="2025-03-19T06:08:07.359" v="36" actId="207"/>
        <pc:sldMkLst>
          <pc:docMk/>
          <pc:sldMk cId="3788343099" sldId="773"/>
        </pc:sldMkLst>
      </pc:sldChg>
      <pc:sldChg chg="modSp mod">
        <pc:chgData name="Casper Lim" userId="3f2b788f-7250-4c90-83ec-320114570115" providerId="ADAL" clId="{1EDF2FD2-C524-4B5A-8DDB-1817BBC6DC60}" dt="2025-03-19T06:06:53.975" v="24" actId="207"/>
        <pc:sldMkLst>
          <pc:docMk/>
          <pc:sldMk cId="509386742" sldId="2147469989"/>
        </pc:sldMkLst>
      </pc:sldChg>
      <pc:sldChg chg="modSp mod">
        <pc:chgData name="Casper Lim" userId="3f2b788f-7250-4c90-83ec-320114570115" providerId="ADAL" clId="{1EDF2FD2-C524-4B5A-8DDB-1817BBC6DC60}" dt="2025-03-19T06:07:04.579" v="27" actId="113"/>
        <pc:sldMkLst>
          <pc:docMk/>
          <pc:sldMk cId="2100397517" sldId="2147469991"/>
        </pc:sldMkLst>
      </pc:sldChg>
      <pc:sldChg chg="modSp mod">
        <pc:chgData name="Casper Lim" userId="3f2b788f-7250-4c90-83ec-320114570115" providerId="ADAL" clId="{1EDF2FD2-C524-4B5A-8DDB-1817BBC6DC60}" dt="2025-09-15T11:30:54.623" v="38" actId="20577"/>
        <pc:sldMkLst>
          <pc:docMk/>
          <pc:sldMk cId="862226291" sldId="2147470005"/>
        </pc:sldMkLst>
        <pc:graphicFrameChg chg="modGraphic">
          <ac:chgData name="Casper Lim" userId="3f2b788f-7250-4c90-83ec-320114570115" providerId="ADAL" clId="{1EDF2FD2-C524-4B5A-8DDB-1817BBC6DC60}" dt="2025-09-15T11:30:54.623" v="38" actId="20577"/>
          <ac:graphicFrameMkLst>
            <pc:docMk/>
            <pc:sldMk cId="862226291" sldId="2147470005"/>
            <ac:graphicFrameMk id="6" creationId="{00000000-0000-0000-0000-000000000000}"/>
          </ac:graphicFrameMkLst>
        </pc:graphicFrameChg>
      </pc:sldChg>
      <pc:sldChg chg="modSp mod">
        <pc:chgData name="Casper Lim" userId="3f2b788f-7250-4c90-83ec-320114570115" providerId="ADAL" clId="{1EDF2FD2-C524-4B5A-8DDB-1817BBC6DC60}" dt="2025-03-19T06:06:10.521" v="14" actId="207"/>
        <pc:sldMkLst>
          <pc:docMk/>
          <pc:sldMk cId="2410442944" sldId="2147470011"/>
        </pc:sldMkLst>
      </pc:sldChg>
      <pc:sldChg chg="modSp mod">
        <pc:chgData name="Casper Lim" userId="3f2b788f-7250-4c90-83ec-320114570115" providerId="ADAL" clId="{1EDF2FD2-C524-4B5A-8DDB-1817BBC6DC60}" dt="2025-03-19T06:05:42.975" v="9" actId="207"/>
        <pc:sldMkLst>
          <pc:docMk/>
          <pc:sldMk cId="519786931" sldId="2147470033"/>
        </pc:sldMkLst>
      </pc:sldChg>
      <pc:sldChg chg="modSp mod">
        <pc:chgData name="Casper Lim" userId="3f2b788f-7250-4c90-83ec-320114570115" providerId="ADAL" clId="{1EDF2FD2-C524-4B5A-8DDB-1817BBC6DC60}" dt="2025-03-19T06:06:02.072" v="12" actId="20577"/>
        <pc:sldMkLst>
          <pc:docMk/>
          <pc:sldMk cId="2681083024" sldId="2147470035"/>
        </pc:sldMkLst>
      </pc:sldChg>
      <pc:sldChg chg="modSp mod">
        <pc:chgData name="Casper Lim" userId="3f2b788f-7250-4c90-83ec-320114570115" providerId="ADAL" clId="{1EDF2FD2-C524-4B5A-8DDB-1817BBC6DC60}" dt="2025-03-19T06:06:44.229" v="22" actId="207"/>
        <pc:sldMkLst>
          <pc:docMk/>
          <pc:sldMk cId="1842129037" sldId="2147470036"/>
        </pc:sldMkLst>
      </pc:sldChg>
      <pc:sldChg chg="modSp mod">
        <pc:chgData name="Casper Lim" userId="3f2b788f-7250-4c90-83ec-320114570115" providerId="ADAL" clId="{1EDF2FD2-C524-4B5A-8DDB-1817BBC6DC60}" dt="2025-03-19T06:05:33.051" v="6" actId="207"/>
        <pc:sldMkLst>
          <pc:docMk/>
          <pc:sldMk cId="1250547219" sldId="2147470039"/>
        </pc:sldMkLst>
      </pc:sldChg>
      <pc:sldChg chg="modSp mod">
        <pc:chgData name="Casper Lim" userId="3f2b788f-7250-4c90-83ec-320114570115" providerId="ADAL" clId="{1EDF2FD2-C524-4B5A-8DDB-1817BBC6DC60}" dt="2025-03-19T06:06:49.141" v="23" actId="207"/>
        <pc:sldMkLst>
          <pc:docMk/>
          <pc:sldMk cId="2964912525" sldId="2147470040"/>
        </pc:sldMkLst>
      </pc:sldChg>
      <pc:sldChg chg="modSp mod">
        <pc:chgData name="Casper Lim" userId="3f2b788f-7250-4c90-83ec-320114570115" providerId="ADAL" clId="{1EDF2FD2-C524-4B5A-8DDB-1817BBC6DC60}" dt="2025-03-19T06:08:11.014" v="37" actId="207"/>
        <pc:sldMkLst>
          <pc:docMk/>
          <pc:sldMk cId="2945598504" sldId="2147470041"/>
        </pc:sldMkLst>
      </pc:sldChg>
      <pc:sldChg chg="modSp mod">
        <pc:chgData name="Casper Lim" userId="3f2b788f-7250-4c90-83ec-320114570115" providerId="ADAL" clId="{1EDF2FD2-C524-4B5A-8DDB-1817BBC6DC60}" dt="2025-03-19T06:07:35.739" v="33" actId="207"/>
        <pc:sldMkLst>
          <pc:docMk/>
          <pc:sldMk cId="2698713917" sldId="2147470042"/>
        </pc:sldMkLst>
      </pc:sldChg>
      <pc:sldChg chg="modSp mod">
        <pc:chgData name="Casper Lim" userId="3f2b788f-7250-4c90-83ec-320114570115" providerId="ADAL" clId="{1EDF2FD2-C524-4B5A-8DDB-1817BBC6DC60}" dt="2025-03-19T06:07:41.585" v="34" actId="207"/>
        <pc:sldMkLst>
          <pc:docMk/>
          <pc:sldMk cId="2552075282" sldId="214747004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1516F0-7AC8-47CB-9BA9-C7C74799FDE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28BAC0F4-A5CD-4F02-885B-A2E649BAE2DD}">
      <dgm:prSet phldrT="[Text]"/>
      <dgm:spPr/>
      <dgm:t>
        <a:bodyPr/>
        <a:lstStyle/>
        <a:p>
          <a:endParaRPr lang="en-GB"/>
        </a:p>
      </dgm:t>
    </dgm:pt>
    <dgm:pt modelId="{E414C344-0D6A-4833-B3E1-D5335F1F674C}" type="parTrans" cxnId="{F4D6F1BC-618A-4F0E-972F-D9E86A268680}">
      <dgm:prSet/>
      <dgm:spPr/>
      <dgm:t>
        <a:bodyPr/>
        <a:lstStyle/>
        <a:p>
          <a:endParaRPr lang="en-GB"/>
        </a:p>
      </dgm:t>
    </dgm:pt>
    <dgm:pt modelId="{F08D4B0B-03EC-4238-BE3F-97F5EE9FFE96}" type="sibTrans" cxnId="{F4D6F1BC-618A-4F0E-972F-D9E86A268680}">
      <dgm:prSet/>
      <dgm:spPr/>
      <dgm:t>
        <a:bodyPr/>
        <a:lstStyle/>
        <a:p>
          <a:endParaRPr lang="en-GB"/>
        </a:p>
      </dgm:t>
    </dgm:pt>
    <dgm:pt modelId="{C097C7E4-85AF-47E7-80D5-B05DC1B5AA53}">
      <dgm:prSet phldrT="[Text]"/>
      <dgm:spPr/>
      <dgm:t>
        <a:bodyPr/>
        <a:lstStyle/>
        <a:p>
          <a:endParaRPr lang="en-GB"/>
        </a:p>
      </dgm:t>
    </dgm:pt>
    <dgm:pt modelId="{538683F9-62D5-4385-A1CB-B088C8172405}" type="parTrans" cxnId="{553078D6-1856-431C-9D4C-482B66066EC1}">
      <dgm:prSet/>
      <dgm:spPr/>
      <dgm:t>
        <a:bodyPr/>
        <a:lstStyle/>
        <a:p>
          <a:endParaRPr lang="en-GB"/>
        </a:p>
      </dgm:t>
    </dgm:pt>
    <dgm:pt modelId="{4380FCD9-2657-4F39-A64D-37C325F9B403}" type="sibTrans" cxnId="{553078D6-1856-431C-9D4C-482B66066EC1}">
      <dgm:prSet/>
      <dgm:spPr/>
      <dgm:t>
        <a:bodyPr/>
        <a:lstStyle/>
        <a:p>
          <a:endParaRPr lang="en-GB"/>
        </a:p>
      </dgm:t>
    </dgm:pt>
    <dgm:pt modelId="{89E2F109-2D44-454B-811B-D98AD2F660DE}">
      <dgm:prSet phldrT="[Text]"/>
      <dgm:spPr/>
      <dgm:t>
        <a:bodyPr/>
        <a:lstStyle/>
        <a:p>
          <a:endParaRPr lang="en-GB"/>
        </a:p>
      </dgm:t>
    </dgm:pt>
    <dgm:pt modelId="{28EA1569-9A4F-406B-AA8F-BEFBE26F0C76}" type="parTrans" cxnId="{E4BB0415-DA74-4FC1-B9C5-BAE9AFD1655F}">
      <dgm:prSet/>
      <dgm:spPr/>
      <dgm:t>
        <a:bodyPr/>
        <a:lstStyle/>
        <a:p>
          <a:endParaRPr lang="en-GB"/>
        </a:p>
      </dgm:t>
    </dgm:pt>
    <dgm:pt modelId="{5FC70561-1F38-45FC-9D3E-B1F32BD498E3}" type="sibTrans" cxnId="{E4BB0415-DA74-4FC1-B9C5-BAE9AFD1655F}">
      <dgm:prSet/>
      <dgm:spPr/>
      <dgm:t>
        <a:bodyPr/>
        <a:lstStyle/>
        <a:p>
          <a:endParaRPr lang="en-GB"/>
        </a:p>
      </dgm:t>
    </dgm:pt>
    <dgm:pt modelId="{4A5F65DD-F877-42F4-A8A2-54B0D22A2990}">
      <dgm:prSet phldrT="[Text]"/>
      <dgm:spPr/>
      <dgm:t>
        <a:bodyPr/>
        <a:lstStyle/>
        <a:p>
          <a:endParaRPr lang="en-GB"/>
        </a:p>
      </dgm:t>
    </dgm:pt>
    <dgm:pt modelId="{8F4E0ACC-91A7-451D-8A8E-8247AF3913FF}" type="parTrans" cxnId="{CF3FA1C8-5038-4820-9D3C-8B39F12AF457}">
      <dgm:prSet/>
      <dgm:spPr/>
      <dgm:t>
        <a:bodyPr/>
        <a:lstStyle/>
        <a:p>
          <a:endParaRPr lang="en-GB"/>
        </a:p>
      </dgm:t>
    </dgm:pt>
    <dgm:pt modelId="{EDBBA604-4FFC-404B-8864-E65504FC6A39}" type="sibTrans" cxnId="{CF3FA1C8-5038-4820-9D3C-8B39F12AF457}">
      <dgm:prSet/>
      <dgm:spPr/>
      <dgm:t>
        <a:bodyPr/>
        <a:lstStyle/>
        <a:p>
          <a:endParaRPr lang="en-GB"/>
        </a:p>
      </dgm:t>
    </dgm:pt>
    <dgm:pt modelId="{0A427E31-A7DA-4D2D-A39D-91420C2C487A}">
      <dgm:prSet phldrT="[Text]"/>
      <dgm:spPr/>
      <dgm:t>
        <a:bodyPr/>
        <a:lstStyle/>
        <a:p>
          <a:endParaRPr lang="en-GB"/>
        </a:p>
      </dgm:t>
    </dgm:pt>
    <dgm:pt modelId="{4BA7C5D5-1E3A-4432-B1B6-D28E2A007533}" type="parTrans" cxnId="{EB5959CD-D73C-4920-B2B4-3D48E836FE74}">
      <dgm:prSet/>
      <dgm:spPr/>
      <dgm:t>
        <a:bodyPr/>
        <a:lstStyle/>
        <a:p>
          <a:endParaRPr lang="en-GB"/>
        </a:p>
      </dgm:t>
    </dgm:pt>
    <dgm:pt modelId="{B256ED11-3B0E-474D-83FC-21AC353929D6}" type="sibTrans" cxnId="{EB5959CD-D73C-4920-B2B4-3D48E836FE74}">
      <dgm:prSet/>
      <dgm:spPr/>
      <dgm:t>
        <a:bodyPr/>
        <a:lstStyle/>
        <a:p>
          <a:endParaRPr lang="en-GB"/>
        </a:p>
      </dgm:t>
    </dgm:pt>
    <dgm:pt modelId="{32C8D302-6A37-4EC4-9C7E-565963C0FEC9}">
      <dgm:prSet phldrT="[Text]"/>
      <dgm:spPr/>
      <dgm:t>
        <a:bodyPr/>
        <a:lstStyle/>
        <a:p>
          <a:endParaRPr lang="en-GB"/>
        </a:p>
      </dgm:t>
    </dgm:pt>
    <dgm:pt modelId="{C3883030-44A9-4381-BD18-3A8BF5A7ACAF}" type="parTrans" cxnId="{DE8DF92A-A5F1-4C12-A91F-8D024AF08619}">
      <dgm:prSet/>
      <dgm:spPr/>
      <dgm:t>
        <a:bodyPr/>
        <a:lstStyle/>
        <a:p>
          <a:endParaRPr lang="en-GB"/>
        </a:p>
      </dgm:t>
    </dgm:pt>
    <dgm:pt modelId="{0C540752-9B11-4919-AE62-01B08898A0F5}" type="sibTrans" cxnId="{DE8DF92A-A5F1-4C12-A91F-8D024AF08619}">
      <dgm:prSet/>
      <dgm:spPr/>
      <dgm:t>
        <a:bodyPr/>
        <a:lstStyle/>
        <a:p>
          <a:endParaRPr lang="en-GB"/>
        </a:p>
      </dgm:t>
    </dgm:pt>
    <dgm:pt modelId="{BB7C4EEF-60EA-4587-ADBE-4F4FC8ED0741}">
      <dgm:prSet phldrT="[Text]"/>
      <dgm:spPr/>
      <dgm:t>
        <a:bodyPr/>
        <a:lstStyle/>
        <a:p>
          <a:endParaRPr lang="en-GB"/>
        </a:p>
      </dgm:t>
    </dgm:pt>
    <dgm:pt modelId="{EC2BADAB-6086-47EB-A312-9F7116CC315C}" type="parTrans" cxnId="{D676AFA6-AE23-411D-A641-783E51ABEE50}">
      <dgm:prSet/>
      <dgm:spPr/>
      <dgm:t>
        <a:bodyPr/>
        <a:lstStyle/>
        <a:p>
          <a:endParaRPr lang="en-GB"/>
        </a:p>
      </dgm:t>
    </dgm:pt>
    <dgm:pt modelId="{2C556438-056B-4342-8ED4-9F0FC2C0AB27}" type="sibTrans" cxnId="{D676AFA6-AE23-411D-A641-783E51ABEE50}">
      <dgm:prSet/>
      <dgm:spPr/>
      <dgm:t>
        <a:bodyPr/>
        <a:lstStyle/>
        <a:p>
          <a:endParaRPr lang="en-GB"/>
        </a:p>
      </dgm:t>
    </dgm:pt>
    <dgm:pt modelId="{6AC0937B-FF38-4AE4-8D3A-D74637FFB17E}">
      <dgm:prSet phldrT="[Text]"/>
      <dgm:spPr/>
      <dgm:t>
        <a:bodyPr/>
        <a:lstStyle/>
        <a:p>
          <a:endParaRPr lang="en-GB"/>
        </a:p>
      </dgm:t>
    </dgm:pt>
    <dgm:pt modelId="{3B7C7FF3-08D4-44D4-AFFE-3C3EB0088EFA}" type="parTrans" cxnId="{0AF9DFC5-A2FC-4AB7-B5F6-EBD72DBC993B}">
      <dgm:prSet/>
      <dgm:spPr/>
      <dgm:t>
        <a:bodyPr/>
        <a:lstStyle/>
        <a:p>
          <a:endParaRPr lang="en-GB"/>
        </a:p>
      </dgm:t>
    </dgm:pt>
    <dgm:pt modelId="{2282F1BF-7D26-4AF6-A09C-BAFEEEBC5A4C}" type="sibTrans" cxnId="{0AF9DFC5-A2FC-4AB7-B5F6-EBD72DBC993B}">
      <dgm:prSet/>
      <dgm:spPr/>
      <dgm:t>
        <a:bodyPr/>
        <a:lstStyle/>
        <a:p>
          <a:endParaRPr lang="en-GB"/>
        </a:p>
      </dgm:t>
    </dgm:pt>
    <dgm:pt modelId="{4D5766AF-065B-4A70-8A37-FED78E2EA78A}">
      <dgm:prSet phldrT="[Text]"/>
      <dgm:spPr/>
      <dgm:t>
        <a:bodyPr/>
        <a:lstStyle/>
        <a:p>
          <a:endParaRPr lang="en-GB"/>
        </a:p>
      </dgm:t>
    </dgm:pt>
    <dgm:pt modelId="{B130E865-0770-42E7-A2E1-4D9DFFF3A32A}" type="parTrans" cxnId="{831D10AF-DF7C-427A-91DA-E8EA890FE878}">
      <dgm:prSet/>
      <dgm:spPr/>
      <dgm:t>
        <a:bodyPr/>
        <a:lstStyle/>
        <a:p>
          <a:endParaRPr lang="en-GB"/>
        </a:p>
      </dgm:t>
    </dgm:pt>
    <dgm:pt modelId="{54E9F877-B314-4721-8258-21579564D57D}" type="sibTrans" cxnId="{831D10AF-DF7C-427A-91DA-E8EA890FE878}">
      <dgm:prSet/>
      <dgm:spPr/>
      <dgm:t>
        <a:bodyPr/>
        <a:lstStyle/>
        <a:p>
          <a:endParaRPr lang="en-GB"/>
        </a:p>
      </dgm:t>
    </dgm:pt>
    <dgm:pt modelId="{F7C7F3FC-3FDE-46FB-8869-E8091B2C0CBE}">
      <dgm:prSet phldrT="[Text]"/>
      <dgm:spPr/>
      <dgm:t>
        <a:bodyPr/>
        <a:lstStyle/>
        <a:p>
          <a:endParaRPr lang="en-GB"/>
        </a:p>
      </dgm:t>
    </dgm:pt>
    <dgm:pt modelId="{46D5784F-4956-4920-B6C9-63B2962BF8F9}" type="parTrans" cxnId="{71DB145A-6C7E-4208-A692-6E67654D6D42}">
      <dgm:prSet/>
      <dgm:spPr/>
      <dgm:t>
        <a:bodyPr/>
        <a:lstStyle/>
        <a:p>
          <a:endParaRPr lang="en-GB"/>
        </a:p>
      </dgm:t>
    </dgm:pt>
    <dgm:pt modelId="{AB34CFAD-04DC-4537-B53A-992B7952C739}" type="sibTrans" cxnId="{71DB145A-6C7E-4208-A692-6E67654D6D42}">
      <dgm:prSet/>
      <dgm:spPr/>
      <dgm:t>
        <a:bodyPr/>
        <a:lstStyle/>
        <a:p>
          <a:endParaRPr lang="en-GB"/>
        </a:p>
      </dgm:t>
    </dgm:pt>
    <dgm:pt modelId="{75EF5B8C-F9B0-4A11-BDB2-8C17B4666DF3}" type="pres">
      <dgm:prSet presAssocID="{901516F0-7AC8-47CB-9BA9-C7C74799FDE9}" presName="hierChild1" presStyleCnt="0">
        <dgm:presLayoutVars>
          <dgm:orgChart val="1"/>
          <dgm:chPref val="1"/>
          <dgm:dir/>
          <dgm:animOne val="branch"/>
          <dgm:animLvl val="lvl"/>
          <dgm:resizeHandles/>
        </dgm:presLayoutVars>
      </dgm:prSet>
      <dgm:spPr/>
    </dgm:pt>
    <dgm:pt modelId="{A23BCCF9-FC9B-41EF-9077-013B1FBC9D6A}" type="pres">
      <dgm:prSet presAssocID="{6AC0937B-FF38-4AE4-8D3A-D74637FFB17E}" presName="hierRoot1" presStyleCnt="0">
        <dgm:presLayoutVars>
          <dgm:hierBranch val="init"/>
        </dgm:presLayoutVars>
      </dgm:prSet>
      <dgm:spPr/>
    </dgm:pt>
    <dgm:pt modelId="{C40FCC09-F462-4F8C-B3E2-C9C8590BAFE7}" type="pres">
      <dgm:prSet presAssocID="{6AC0937B-FF38-4AE4-8D3A-D74637FFB17E}" presName="rootComposite1" presStyleCnt="0"/>
      <dgm:spPr/>
    </dgm:pt>
    <dgm:pt modelId="{F4633D49-3E7D-4752-AC08-F1FB4B03B529}" type="pres">
      <dgm:prSet presAssocID="{6AC0937B-FF38-4AE4-8D3A-D74637FFB17E}" presName="rootText1" presStyleLbl="node0" presStyleIdx="0" presStyleCnt="1">
        <dgm:presLayoutVars>
          <dgm:chPref val="3"/>
        </dgm:presLayoutVars>
      </dgm:prSet>
      <dgm:spPr/>
    </dgm:pt>
    <dgm:pt modelId="{B246D2E2-FE73-41C2-AC6F-0E4178421040}" type="pres">
      <dgm:prSet presAssocID="{6AC0937B-FF38-4AE4-8D3A-D74637FFB17E}" presName="rootConnector1" presStyleLbl="node1" presStyleIdx="0" presStyleCnt="0"/>
      <dgm:spPr/>
    </dgm:pt>
    <dgm:pt modelId="{B73B59BB-7FBF-4D7A-B553-00CE71C53A0C}" type="pres">
      <dgm:prSet presAssocID="{6AC0937B-FF38-4AE4-8D3A-D74637FFB17E}" presName="hierChild2" presStyleCnt="0"/>
      <dgm:spPr/>
    </dgm:pt>
    <dgm:pt modelId="{CBCA8CB5-DE7B-4DD1-9EBB-F34FD563B51A}" type="pres">
      <dgm:prSet presAssocID="{B130E865-0770-42E7-A2E1-4D9DFFF3A32A}" presName="Name37" presStyleLbl="parChTrans1D2" presStyleIdx="0" presStyleCnt="4"/>
      <dgm:spPr/>
    </dgm:pt>
    <dgm:pt modelId="{085B2BBF-B6CC-4409-84B6-A2F14A22D0B7}" type="pres">
      <dgm:prSet presAssocID="{4D5766AF-065B-4A70-8A37-FED78E2EA78A}" presName="hierRoot2" presStyleCnt="0">
        <dgm:presLayoutVars>
          <dgm:hierBranch val="init"/>
        </dgm:presLayoutVars>
      </dgm:prSet>
      <dgm:spPr/>
    </dgm:pt>
    <dgm:pt modelId="{C367BC37-5B75-412D-9895-E58ABB6D3D06}" type="pres">
      <dgm:prSet presAssocID="{4D5766AF-065B-4A70-8A37-FED78E2EA78A}" presName="rootComposite" presStyleCnt="0"/>
      <dgm:spPr/>
    </dgm:pt>
    <dgm:pt modelId="{DFE1AFEE-4070-40F8-92AC-0B0E5ECA90DF}" type="pres">
      <dgm:prSet presAssocID="{4D5766AF-065B-4A70-8A37-FED78E2EA78A}" presName="rootText" presStyleLbl="node2" presStyleIdx="0" presStyleCnt="4">
        <dgm:presLayoutVars>
          <dgm:chPref val="3"/>
        </dgm:presLayoutVars>
      </dgm:prSet>
      <dgm:spPr/>
    </dgm:pt>
    <dgm:pt modelId="{8B809A44-CD69-400F-849D-DC8DD9E2A234}" type="pres">
      <dgm:prSet presAssocID="{4D5766AF-065B-4A70-8A37-FED78E2EA78A}" presName="rootConnector" presStyleLbl="node2" presStyleIdx="0" presStyleCnt="4"/>
      <dgm:spPr/>
    </dgm:pt>
    <dgm:pt modelId="{8CF37FCE-1344-4396-A39B-25D6F29EC054}" type="pres">
      <dgm:prSet presAssocID="{4D5766AF-065B-4A70-8A37-FED78E2EA78A}" presName="hierChild4" presStyleCnt="0"/>
      <dgm:spPr/>
    </dgm:pt>
    <dgm:pt modelId="{D9FAD3BF-0884-490F-A18B-C662D65340E8}" type="pres">
      <dgm:prSet presAssocID="{46D5784F-4956-4920-B6C9-63B2962BF8F9}" presName="Name37" presStyleLbl="parChTrans1D3" presStyleIdx="0" presStyleCnt="5"/>
      <dgm:spPr/>
    </dgm:pt>
    <dgm:pt modelId="{9A9E691E-D55F-4993-9A06-4AD414CD6541}" type="pres">
      <dgm:prSet presAssocID="{F7C7F3FC-3FDE-46FB-8869-E8091B2C0CBE}" presName="hierRoot2" presStyleCnt="0">
        <dgm:presLayoutVars>
          <dgm:hierBranch val="init"/>
        </dgm:presLayoutVars>
      </dgm:prSet>
      <dgm:spPr/>
    </dgm:pt>
    <dgm:pt modelId="{0AAE6873-ADED-4217-91B3-A9ECCC93F64D}" type="pres">
      <dgm:prSet presAssocID="{F7C7F3FC-3FDE-46FB-8869-E8091B2C0CBE}" presName="rootComposite" presStyleCnt="0"/>
      <dgm:spPr/>
    </dgm:pt>
    <dgm:pt modelId="{9FA7A300-7C03-46E8-B392-A483803DD10E}" type="pres">
      <dgm:prSet presAssocID="{F7C7F3FC-3FDE-46FB-8869-E8091B2C0CBE}" presName="rootText" presStyleLbl="node3" presStyleIdx="0" presStyleCnt="5">
        <dgm:presLayoutVars>
          <dgm:chPref val="3"/>
        </dgm:presLayoutVars>
      </dgm:prSet>
      <dgm:spPr/>
    </dgm:pt>
    <dgm:pt modelId="{9B13398C-4DFB-4264-A095-5354AD55D479}" type="pres">
      <dgm:prSet presAssocID="{F7C7F3FC-3FDE-46FB-8869-E8091B2C0CBE}" presName="rootConnector" presStyleLbl="node3" presStyleIdx="0" presStyleCnt="5"/>
      <dgm:spPr/>
    </dgm:pt>
    <dgm:pt modelId="{C3A14828-856E-4B95-99CD-94E7AB66479A}" type="pres">
      <dgm:prSet presAssocID="{F7C7F3FC-3FDE-46FB-8869-E8091B2C0CBE}" presName="hierChild4" presStyleCnt="0"/>
      <dgm:spPr/>
    </dgm:pt>
    <dgm:pt modelId="{897A33EE-12D6-45B3-A016-1228AF1ACDF5}" type="pres">
      <dgm:prSet presAssocID="{F7C7F3FC-3FDE-46FB-8869-E8091B2C0CBE}" presName="hierChild5" presStyleCnt="0"/>
      <dgm:spPr/>
    </dgm:pt>
    <dgm:pt modelId="{CE90560E-DDB0-4BE5-87F8-78C10B896107}" type="pres">
      <dgm:prSet presAssocID="{538683F9-62D5-4385-A1CB-B088C8172405}" presName="Name37" presStyleLbl="parChTrans1D3" presStyleIdx="1" presStyleCnt="5"/>
      <dgm:spPr/>
    </dgm:pt>
    <dgm:pt modelId="{E348BF5B-5336-4E6D-BA83-D5E87C88BCBA}" type="pres">
      <dgm:prSet presAssocID="{C097C7E4-85AF-47E7-80D5-B05DC1B5AA53}" presName="hierRoot2" presStyleCnt="0">
        <dgm:presLayoutVars>
          <dgm:hierBranch val="init"/>
        </dgm:presLayoutVars>
      </dgm:prSet>
      <dgm:spPr/>
    </dgm:pt>
    <dgm:pt modelId="{6C0982FE-0464-4B74-92A8-4D9773E90B29}" type="pres">
      <dgm:prSet presAssocID="{C097C7E4-85AF-47E7-80D5-B05DC1B5AA53}" presName="rootComposite" presStyleCnt="0"/>
      <dgm:spPr/>
    </dgm:pt>
    <dgm:pt modelId="{CCE7AE5E-F959-4080-9ABF-58DA6F960EFF}" type="pres">
      <dgm:prSet presAssocID="{C097C7E4-85AF-47E7-80D5-B05DC1B5AA53}" presName="rootText" presStyleLbl="node3" presStyleIdx="1" presStyleCnt="5">
        <dgm:presLayoutVars>
          <dgm:chPref val="3"/>
        </dgm:presLayoutVars>
      </dgm:prSet>
      <dgm:spPr/>
    </dgm:pt>
    <dgm:pt modelId="{7BD24B18-F4F5-4AE8-AAA5-AC78A3C84DE0}" type="pres">
      <dgm:prSet presAssocID="{C097C7E4-85AF-47E7-80D5-B05DC1B5AA53}" presName="rootConnector" presStyleLbl="node3" presStyleIdx="1" presStyleCnt="5"/>
      <dgm:spPr/>
    </dgm:pt>
    <dgm:pt modelId="{345CB724-5E63-42CD-B775-3295FA2E5300}" type="pres">
      <dgm:prSet presAssocID="{C097C7E4-85AF-47E7-80D5-B05DC1B5AA53}" presName="hierChild4" presStyleCnt="0"/>
      <dgm:spPr/>
    </dgm:pt>
    <dgm:pt modelId="{16485F8A-5D96-4F07-AB77-4FE062E15D54}" type="pres">
      <dgm:prSet presAssocID="{C097C7E4-85AF-47E7-80D5-B05DC1B5AA53}" presName="hierChild5" presStyleCnt="0"/>
      <dgm:spPr/>
    </dgm:pt>
    <dgm:pt modelId="{D86B6517-ADB6-476A-8D60-B0E51153A8F6}" type="pres">
      <dgm:prSet presAssocID="{4D5766AF-065B-4A70-8A37-FED78E2EA78A}" presName="hierChild5" presStyleCnt="0"/>
      <dgm:spPr/>
    </dgm:pt>
    <dgm:pt modelId="{B05098EB-5B60-4753-8E61-F6036CD2560E}" type="pres">
      <dgm:prSet presAssocID="{4BA7C5D5-1E3A-4432-B1B6-D28E2A007533}" presName="Name37" presStyleLbl="parChTrans1D2" presStyleIdx="1" presStyleCnt="4"/>
      <dgm:spPr/>
    </dgm:pt>
    <dgm:pt modelId="{B0D28E88-421C-462C-A40B-521D58E69CE8}" type="pres">
      <dgm:prSet presAssocID="{0A427E31-A7DA-4D2D-A39D-91420C2C487A}" presName="hierRoot2" presStyleCnt="0">
        <dgm:presLayoutVars>
          <dgm:hierBranch val="init"/>
        </dgm:presLayoutVars>
      </dgm:prSet>
      <dgm:spPr/>
    </dgm:pt>
    <dgm:pt modelId="{4F96D73F-AA2F-40F6-9F82-CCBC95C60907}" type="pres">
      <dgm:prSet presAssocID="{0A427E31-A7DA-4D2D-A39D-91420C2C487A}" presName="rootComposite" presStyleCnt="0"/>
      <dgm:spPr/>
    </dgm:pt>
    <dgm:pt modelId="{0B4AD7EA-027E-432A-935A-993827ED0B8D}" type="pres">
      <dgm:prSet presAssocID="{0A427E31-A7DA-4D2D-A39D-91420C2C487A}" presName="rootText" presStyleLbl="node2" presStyleIdx="1" presStyleCnt="4">
        <dgm:presLayoutVars>
          <dgm:chPref val="3"/>
        </dgm:presLayoutVars>
      </dgm:prSet>
      <dgm:spPr/>
    </dgm:pt>
    <dgm:pt modelId="{3C9848FF-ED31-4997-8D90-D818CD5B5BCD}" type="pres">
      <dgm:prSet presAssocID="{0A427E31-A7DA-4D2D-A39D-91420C2C487A}" presName="rootConnector" presStyleLbl="node2" presStyleIdx="1" presStyleCnt="4"/>
      <dgm:spPr/>
    </dgm:pt>
    <dgm:pt modelId="{C6F7FBD3-F61A-4C2A-BD86-E228C290D309}" type="pres">
      <dgm:prSet presAssocID="{0A427E31-A7DA-4D2D-A39D-91420C2C487A}" presName="hierChild4" presStyleCnt="0"/>
      <dgm:spPr/>
    </dgm:pt>
    <dgm:pt modelId="{B035C919-5D81-44D8-8647-9BF0778E8DFA}" type="pres">
      <dgm:prSet presAssocID="{28EA1569-9A4F-406B-AA8F-BEFBE26F0C76}" presName="Name37" presStyleLbl="parChTrans1D3" presStyleIdx="2" presStyleCnt="5"/>
      <dgm:spPr/>
    </dgm:pt>
    <dgm:pt modelId="{360F3DEB-DFEC-463C-A341-D8D7B0F85AC3}" type="pres">
      <dgm:prSet presAssocID="{89E2F109-2D44-454B-811B-D98AD2F660DE}" presName="hierRoot2" presStyleCnt="0">
        <dgm:presLayoutVars>
          <dgm:hierBranch val="init"/>
        </dgm:presLayoutVars>
      </dgm:prSet>
      <dgm:spPr/>
    </dgm:pt>
    <dgm:pt modelId="{E31D390F-9ED0-4ECF-B64A-7C0CEECAD8A9}" type="pres">
      <dgm:prSet presAssocID="{89E2F109-2D44-454B-811B-D98AD2F660DE}" presName="rootComposite" presStyleCnt="0"/>
      <dgm:spPr/>
    </dgm:pt>
    <dgm:pt modelId="{AADC33FB-BDA7-4DAD-BDBF-1B443DF5BE30}" type="pres">
      <dgm:prSet presAssocID="{89E2F109-2D44-454B-811B-D98AD2F660DE}" presName="rootText" presStyleLbl="node3" presStyleIdx="2" presStyleCnt="5">
        <dgm:presLayoutVars>
          <dgm:chPref val="3"/>
        </dgm:presLayoutVars>
      </dgm:prSet>
      <dgm:spPr/>
    </dgm:pt>
    <dgm:pt modelId="{1C02ED42-6F8E-48F8-A21D-585B8CC2C4ED}" type="pres">
      <dgm:prSet presAssocID="{89E2F109-2D44-454B-811B-D98AD2F660DE}" presName="rootConnector" presStyleLbl="node3" presStyleIdx="2" presStyleCnt="5"/>
      <dgm:spPr/>
    </dgm:pt>
    <dgm:pt modelId="{B901EBC8-AF8B-49A7-9B73-481AB2324C93}" type="pres">
      <dgm:prSet presAssocID="{89E2F109-2D44-454B-811B-D98AD2F660DE}" presName="hierChild4" presStyleCnt="0"/>
      <dgm:spPr/>
    </dgm:pt>
    <dgm:pt modelId="{3D09876E-0186-4B5C-8C4D-6301C0AA0733}" type="pres">
      <dgm:prSet presAssocID="{89E2F109-2D44-454B-811B-D98AD2F660DE}" presName="hierChild5" presStyleCnt="0"/>
      <dgm:spPr/>
    </dgm:pt>
    <dgm:pt modelId="{EF45E155-6D09-4E47-BEB9-228BC3E79C0C}" type="pres">
      <dgm:prSet presAssocID="{0A427E31-A7DA-4D2D-A39D-91420C2C487A}" presName="hierChild5" presStyleCnt="0"/>
      <dgm:spPr/>
    </dgm:pt>
    <dgm:pt modelId="{8F0AFBEA-F40E-4861-84DB-93D3E91D7290}" type="pres">
      <dgm:prSet presAssocID="{C3883030-44A9-4381-BD18-3A8BF5A7ACAF}" presName="Name37" presStyleLbl="parChTrans1D2" presStyleIdx="2" presStyleCnt="4"/>
      <dgm:spPr/>
    </dgm:pt>
    <dgm:pt modelId="{ABB7EF68-BB57-41A5-9A64-2478A3F3A298}" type="pres">
      <dgm:prSet presAssocID="{32C8D302-6A37-4EC4-9C7E-565963C0FEC9}" presName="hierRoot2" presStyleCnt="0">
        <dgm:presLayoutVars>
          <dgm:hierBranch val="init"/>
        </dgm:presLayoutVars>
      </dgm:prSet>
      <dgm:spPr/>
    </dgm:pt>
    <dgm:pt modelId="{F9F316D8-8DFF-4B27-AF7E-14F78CAE80E6}" type="pres">
      <dgm:prSet presAssocID="{32C8D302-6A37-4EC4-9C7E-565963C0FEC9}" presName="rootComposite" presStyleCnt="0"/>
      <dgm:spPr/>
    </dgm:pt>
    <dgm:pt modelId="{AE1CE0D4-E0C7-405E-A99E-7B213667DBEF}" type="pres">
      <dgm:prSet presAssocID="{32C8D302-6A37-4EC4-9C7E-565963C0FEC9}" presName="rootText" presStyleLbl="node2" presStyleIdx="2" presStyleCnt="4">
        <dgm:presLayoutVars>
          <dgm:chPref val="3"/>
        </dgm:presLayoutVars>
      </dgm:prSet>
      <dgm:spPr/>
    </dgm:pt>
    <dgm:pt modelId="{6D1CD462-A6C7-4A3E-8995-F7F62C455D51}" type="pres">
      <dgm:prSet presAssocID="{32C8D302-6A37-4EC4-9C7E-565963C0FEC9}" presName="rootConnector" presStyleLbl="node2" presStyleIdx="2" presStyleCnt="4"/>
      <dgm:spPr/>
    </dgm:pt>
    <dgm:pt modelId="{4D3805DC-9F98-4F56-9C65-7B9B5E39E946}" type="pres">
      <dgm:prSet presAssocID="{32C8D302-6A37-4EC4-9C7E-565963C0FEC9}" presName="hierChild4" presStyleCnt="0"/>
      <dgm:spPr/>
    </dgm:pt>
    <dgm:pt modelId="{21FE1C12-6145-4740-BA22-7E33C115F0F6}" type="pres">
      <dgm:prSet presAssocID="{8F4E0ACC-91A7-451D-8A8E-8247AF3913FF}" presName="Name37" presStyleLbl="parChTrans1D3" presStyleIdx="3" presStyleCnt="5"/>
      <dgm:spPr/>
    </dgm:pt>
    <dgm:pt modelId="{B974D810-BF35-4183-ABB9-9136B501B6BF}" type="pres">
      <dgm:prSet presAssocID="{4A5F65DD-F877-42F4-A8A2-54B0D22A2990}" presName="hierRoot2" presStyleCnt="0">
        <dgm:presLayoutVars>
          <dgm:hierBranch/>
        </dgm:presLayoutVars>
      </dgm:prSet>
      <dgm:spPr/>
    </dgm:pt>
    <dgm:pt modelId="{3F311CEF-B49A-4EE2-A980-8BE6952F708A}" type="pres">
      <dgm:prSet presAssocID="{4A5F65DD-F877-42F4-A8A2-54B0D22A2990}" presName="rootComposite" presStyleCnt="0"/>
      <dgm:spPr/>
    </dgm:pt>
    <dgm:pt modelId="{47AEF5B9-FF3C-48F4-8449-CE58AC42511C}" type="pres">
      <dgm:prSet presAssocID="{4A5F65DD-F877-42F4-A8A2-54B0D22A2990}" presName="rootText" presStyleLbl="node3" presStyleIdx="3" presStyleCnt="5">
        <dgm:presLayoutVars>
          <dgm:chPref val="3"/>
        </dgm:presLayoutVars>
      </dgm:prSet>
      <dgm:spPr/>
    </dgm:pt>
    <dgm:pt modelId="{2B575CB8-E4C3-4881-AFD6-C39456DDF25C}" type="pres">
      <dgm:prSet presAssocID="{4A5F65DD-F877-42F4-A8A2-54B0D22A2990}" presName="rootConnector" presStyleLbl="node3" presStyleIdx="3" presStyleCnt="5"/>
      <dgm:spPr/>
    </dgm:pt>
    <dgm:pt modelId="{45BA1E4C-B3C0-4591-9A30-AD55CD8CE785}" type="pres">
      <dgm:prSet presAssocID="{4A5F65DD-F877-42F4-A8A2-54B0D22A2990}" presName="hierChild4" presStyleCnt="0"/>
      <dgm:spPr/>
    </dgm:pt>
    <dgm:pt modelId="{BF40F1DA-4418-45FC-8EE4-4BDB9D2BDC94}" type="pres">
      <dgm:prSet presAssocID="{4A5F65DD-F877-42F4-A8A2-54B0D22A2990}" presName="hierChild5" presStyleCnt="0"/>
      <dgm:spPr/>
    </dgm:pt>
    <dgm:pt modelId="{0B26351B-E513-4600-A96F-BE16DADAD9ED}" type="pres">
      <dgm:prSet presAssocID="{32C8D302-6A37-4EC4-9C7E-565963C0FEC9}" presName="hierChild5" presStyleCnt="0"/>
      <dgm:spPr/>
    </dgm:pt>
    <dgm:pt modelId="{0FB7B5DE-65AA-4534-A9FA-7C5E817700E8}" type="pres">
      <dgm:prSet presAssocID="{EC2BADAB-6086-47EB-A312-9F7116CC315C}" presName="Name37" presStyleLbl="parChTrans1D2" presStyleIdx="3" presStyleCnt="4"/>
      <dgm:spPr/>
    </dgm:pt>
    <dgm:pt modelId="{143C3972-C5EF-44FE-92E8-D77D891A62B4}" type="pres">
      <dgm:prSet presAssocID="{BB7C4EEF-60EA-4587-ADBE-4F4FC8ED0741}" presName="hierRoot2" presStyleCnt="0">
        <dgm:presLayoutVars>
          <dgm:hierBranch val="init"/>
        </dgm:presLayoutVars>
      </dgm:prSet>
      <dgm:spPr/>
    </dgm:pt>
    <dgm:pt modelId="{3569CE02-19D6-40BC-A040-0EF7E25CFC8E}" type="pres">
      <dgm:prSet presAssocID="{BB7C4EEF-60EA-4587-ADBE-4F4FC8ED0741}" presName="rootComposite" presStyleCnt="0"/>
      <dgm:spPr/>
    </dgm:pt>
    <dgm:pt modelId="{854FC854-5E39-4883-BF63-69837E14D645}" type="pres">
      <dgm:prSet presAssocID="{BB7C4EEF-60EA-4587-ADBE-4F4FC8ED0741}" presName="rootText" presStyleLbl="node2" presStyleIdx="3" presStyleCnt="4">
        <dgm:presLayoutVars>
          <dgm:chPref val="3"/>
        </dgm:presLayoutVars>
      </dgm:prSet>
      <dgm:spPr/>
    </dgm:pt>
    <dgm:pt modelId="{7549707D-1A3F-46DE-B93D-4D36D5A56628}" type="pres">
      <dgm:prSet presAssocID="{BB7C4EEF-60EA-4587-ADBE-4F4FC8ED0741}" presName="rootConnector" presStyleLbl="node2" presStyleIdx="3" presStyleCnt="4"/>
      <dgm:spPr/>
    </dgm:pt>
    <dgm:pt modelId="{D4F95E80-F80E-4900-9169-0128C188FF48}" type="pres">
      <dgm:prSet presAssocID="{BB7C4EEF-60EA-4587-ADBE-4F4FC8ED0741}" presName="hierChild4" presStyleCnt="0"/>
      <dgm:spPr/>
    </dgm:pt>
    <dgm:pt modelId="{BF05A099-4F37-4613-A67B-9D234CD9845A}" type="pres">
      <dgm:prSet presAssocID="{E414C344-0D6A-4833-B3E1-D5335F1F674C}" presName="Name37" presStyleLbl="parChTrans1D3" presStyleIdx="4" presStyleCnt="5"/>
      <dgm:spPr/>
    </dgm:pt>
    <dgm:pt modelId="{BA95447F-4D7B-4A73-BEF6-21C0CCD48E75}" type="pres">
      <dgm:prSet presAssocID="{28BAC0F4-A5CD-4F02-885B-A2E649BAE2DD}" presName="hierRoot2" presStyleCnt="0">
        <dgm:presLayoutVars>
          <dgm:hierBranch val="init"/>
        </dgm:presLayoutVars>
      </dgm:prSet>
      <dgm:spPr/>
    </dgm:pt>
    <dgm:pt modelId="{76B20650-FE27-40F6-8C65-FD6FA0CF3F95}" type="pres">
      <dgm:prSet presAssocID="{28BAC0F4-A5CD-4F02-885B-A2E649BAE2DD}" presName="rootComposite" presStyleCnt="0"/>
      <dgm:spPr/>
    </dgm:pt>
    <dgm:pt modelId="{399F9886-2A38-4DB3-892E-826325579CC8}" type="pres">
      <dgm:prSet presAssocID="{28BAC0F4-A5CD-4F02-885B-A2E649BAE2DD}" presName="rootText" presStyleLbl="node3" presStyleIdx="4" presStyleCnt="5">
        <dgm:presLayoutVars>
          <dgm:chPref val="3"/>
        </dgm:presLayoutVars>
      </dgm:prSet>
      <dgm:spPr/>
    </dgm:pt>
    <dgm:pt modelId="{629AB6EA-7248-4F8C-B5A1-575F605C6756}" type="pres">
      <dgm:prSet presAssocID="{28BAC0F4-A5CD-4F02-885B-A2E649BAE2DD}" presName="rootConnector" presStyleLbl="node3" presStyleIdx="4" presStyleCnt="5"/>
      <dgm:spPr/>
    </dgm:pt>
    <dgm:pt modelId="{99EC7950-3E38-4228-9A1F-01250FA2D8BB}" type="pres">
      <dgm:prSet presAssocID="{28BAC0F4-A5CD-4F02-885B-A2E649BAE2DD}" presName="hierChild4" presStyleCnt="0"/>
      <dgm:spPr/>
    </dgm:pt>
    <dgm:pt modelId="{843D980F-F3A3-4B83-B7B4-810003811C1C}" type="pres">
      <dgm:prSet presAssocID="{28BAC0F4-A5CD-4F02-885B-A2E649BAE2DD}" presName="hierChild5" presStyleCnt="0"/>
      <dgm:spPr/>
    </dgm:pt>
    <dgm:pt modelId="{9B725B51-C32F-4DB1-B6A5-16439C71E20C}" type="pres">
      <dgm:prSet presAssocID="{BB7C4EEF-60EA-4587-ADBE-4F4FC8ED0741}" presName="hierChild5" presStyleCnt="0"/>
      <dgm:spPr/>
    </dgm:pt>
    <dgm:pt modelId="{EF37FABE-BD38-4B0F-9067-BB2BACFFA3B4}" type="pres">
      <dgm:prSet presAssocID="{6AC0937B-FF38-4AE4-8D3A-D74637FFB17E}" presName="hierChild3" presStyleCnt="0"/>
      <dgm:spPr/>
    </dgm:pt>
  </dgm:ptLst>
  <dgm:cxnLst>
    <dgm:cxn modelId="{0635C303-F0A7-4CFC-B900-7E3007F3D5C9}" type="presOf" srcId="{8F4E0ACC-91A7-451D-8A8E-8247AF3913FF}" destId="{21FE1C12-6145-4740-BA22-7E33C115F0F6}" srcOrd="0" destOrd="0" presId="urn:microsoft.com/office/officeart/2005/8/layout/orgChart1"/>
    <dgm:cxn modelId="{E4BB0415-DA74-4FC1-B9C5-BAE9AFD1655F}" srcId="{0A427E31-A7DA-4D2D-A39D-91420C2C487A}" destId="{89E2F109-2D44-454B-811B-D98AD2F660DE}" srcOrd="0" destOrd="0" parTransId="{28EA1569-9A4F-406B-AA8F-BEFBE26F0C76}" sibTransId="{5FC70561-1F38-45FC-9D3E-B1F32BD498E3}"/>
    <dgm:cxn modelId="{8908531B-A114-4543-889A-17B7602BC0C6}" type="presOf" srcId="{901516F0-7AC8-47CB-9BA9-C7C74799FDE9}" destId="{75EF5B8C-F9B0-4A11-BDB2-8C17B4666DF3}" srcOrd="0" destOrd="0" presId="urn:microsoft.com/office/officeart/2005/8/layout/orgChart1"/>
    <dgm:cxn modelId="{EF019623-BD30-4DE2-836E-EA9D33E2799B}" type="presOf" srcId="{4D5766AF-065B-4A70-8A37-FED78E2EA78A}" destId="{DFE1AFEE-4070-40F8-92AC-0B0E5ECA90DF}" srcOrd="0" destOrd="0" presId="urn:microsoft.com/office/officeart/2005/8/layout/orgChart1"/>
    <dgm:cxn modelId="{D030D82A-82AB-4936-876A-1F5F5FDCC37E}" type="presOf" srcId="{BB7C4EEF-60EA-4587-ADBE-4F4FC8ED0741}" destId="{7549707D-1A3F-46DE-B93D-4D36D5A56628}" srcOrd="1" destOrd="0" presId="urn:microsoft.com/office/officeart/2005/8/layout/orgChart1"/>
    <dgm:cxn modelId="{DE8DF92A-A5F1-4C12-A91F-8D024AF08619}" srcId="{6AC0937B-FF38-4AE4-8D3A-D74637FFB17E}" destId="{32C8D302-6A37-4EC4-9C7E-565963C0FEC9}" srcOrd="2" destOrd="0" parTransId="{C3883030-44A9-4381-BD18-3A8BF5A7ACAF}" sibTransId="{0C540752-9B11-4919-AE62-01B08898A0F5}"/>
    <dgm:cxn modelId="{FCDDBB2C-1C31-41E6-864A-E7157CF1F411}" type="presOf" srcId="{F7C7F3FC-3FDE-46FB-8869-E8091B2C0CBE}" destId="{9FA7A300-7C03-46E8-B392-A483803DD10E}" srcOrd="0" destOrd="0" presId="urn:microsoft.com/office/officeart/2005/8/layout/orgChart1"/>
    <dgm:cxn modelId="{14DDD630-D6A6-4F12-99B7-B310B771A44B}" type="presOf" srcId="{4A5F65DD-F877-42F4-A8A2-54B0D22A2990}" destId="{47AEF5B9-FF3C-48F4-8449-CE58AC42511C}" srcOrd="0" destOrd="0" presId="urn:microsoft.com/office/officeart/2005/8/layout/orgChart1"/>
    <dgm:cxn modelId="{D2464A32-AFF8-4512-876C-532E132BB920}" type="presOf" srcId="{0A427E31-A7DA-4D2D-A39D-91420C2C487A}" destId="{3C9848FF-ED31-4997-8D90-D818CD5B5BCD}" srcOrd="1" destOrd="0" presId="urn:microsoft.com/office/officeart/2005/8/layout/orgChart1"/>
    <dgm:cxn modelId="{4B10CD32-1781-4A67-BB81-DD1A04D4E83D}" type="presOf" srcId="{6AC0937B-FF38-4AE4-8D3A-D74637FFB17E}" destId="{B246D2E2-FE73-41C2-AC6F-0E4178421040}" srcOrd="1" destOrd="0" presId="urn:microsoft.com/office/officeart/2005/8/layout/orgChart1"/>
    <dgm:cxn modelId="{F37DC036-8BF6-4AE5-881C-9C4F0AA1717F}" type="presOf" srcId="{538683F9-62D5-4385-A1CB-B088C8172405}" destId="{CE90560E-DDB0-4BE5-87F8-78C10B896107}" srcOrd="0" destOrd="0" presId="urn:microsoft.com/office/officeart/2005/8/layout/orgChart1"/>
    <dgm:cxn modelId="{4A99115B-887B-41CE-948E-8324B14ABB0B}" type="presOf" srcId="{89E2F109-2D44-454B-811B-D98AD2F660DE}" destId="{1C02ED42-6F8E-48F8-A21D-585B8CC2C4ED}" srcOrd="1" destOrd="0" presId="urn:microsoft.com/office/officeart/2005/8/layout/orgChart1"/>
    <dgm:cxn modelId="{914D0A6B-389C-475A-B517-300B5EBE66CE}" type="presOf" srcId="{4D5766AF-065B-4A70-8A37-FED78E2EA78A}" destId="{8B809A44-CD69-400F-849D-DC8DD9E2A234}" srcOrd="1" destOrd="0" presId="urn:microsoft.com/office/officeart/2005/8/layout/orgChart1"/>
    <dgm:cxn modelId="{25F1F04C-50CA-4D6F-9A93-504EAD10BA78}" type="presOf" srcId="{4BA7C5D5-1E3A-4432-B1B6-D28E2A007533}" destId="{B05098EB-5B60-4753-8E61-F6036CD2560E}" srcOrd="0" destOrd="0" presId="urn:microsoft.com/office/officeart/2005/8/layout/orgChart1"/>
    <dgm:cxn modelId="{B5987458-F85E-4DD2-ADEE-00975E34D72D}" type="presOf" srcId="{32C8D302-6A37-4EC4-9C7E-565963C0FEC9}" destId="{6D1CD462-A6C7-4A3E-8995-F7F62C455D51}" srcOrd="1" destOrd="0" presId="urn:microsoft.com/office/officeart/2005/8/layout/orgChart1"/>
    <dgm:cxn modelId="{71DB145A-6C7E-4208-A692-6E67654D6D42}" srcId="{4D5766AF-065B-4A70-8A37-FED78E2EA78A}" destId="{F7C7F3FC-3FDE-46FB-8869-E8091B2C0CBE}" srcOrd="0" destOrd="0" parTransId="{46D5784F-4956-4920-B6C9-63B2962BF8F9}" sibTransId="{AB34CFAD-04DC-4537-B53A-992B7952C739}"/>
    <dgm:cxn modelId="{B344387D-FC4A-4745-8E68-83F05083DE9E}" type="presOf" srcId="{28EA1569-9A4F-406B-AA8F-BEFBE26F0C76}" destId="{B035C919-5D81-44D8-8647-9BF0778E8DFA}" srcOrd="0" destOrd="0" presId="urn:microsoft.com/office/officeart/2005/8/layout/orgChart1"/>
    <dgm:cxn modelId="{2A4BDB8A-3F08-4D6A-BAD9-51658A637926}" type="presOf" srcId="{E414C344-0D6A-4833-B3E1-D5335F1F674C}" destId="{BF05A099-4F37-4613-A67B-9D234CD9845A}" srcOrd="0" destOrd="0" presId="urn:microsoft.com/office/officeart/2005/8/layout/orgChart1"/>
    <dgm:cxn modelId="{DBE43AA0-32B4-470A-B227-DA3E82C4E9E9}" type="presOf" srcId="{C097C7E4-85AF-47E7-80D5-B05DC1B5AA53}" destId="{7BD24B18-F4F5-4AE8-AAA5-AC78A3C84DE0}" srcOrd="1" destOrd="0" presId="urn:microsoft.com/office/officeart/2005/8/layout/orgChart1"/>
    <dgm:cxn modelId="{D676AFA6-AE23-411D-A641-783E51ABEE50}" srcId="{6AC0937B-FF38-4AE4-8D3A-D74637FFB17E}" destId="{BB7C4EEF-60EA-4587-ADBE-4F4FC8ED0741}" srcOrd="3" destOrd="0" parTransId="{EC2BADAB-6086-47EB-A312-9F7116CC315C}" sibTransId="{2C556438-056B-4342-8ED4-9F0FC2C0AB27}"/>
    <dgm:cxn modelId="{831D10AF-DF7C-427A-91DA-E8EA890FE878}" srcId="{6AC0937B-FF38-4AE4-8D3A-D74637FFB17E}" destId="{4D5766AF-065B-4A70-8A37-FED78E2EA78A}" srcOrd="0" destOrd="0" parTransId="{B130E865-0770-42E7-A2E1-4D9DFFF3A32A}" sibTransId="{54E9F877-B314-4721-8258-21579564D57D}"/>
    <dgm:cxn modelId="{F45004B8-27CF-48B3-B539-06D0AFCEB040}" type="presOf" srcId="{EC2BADAB-6086-47EB-A312-9F7116CC315C}" destId="{0FB7B5DE-65AA-4534-A9FA-7C5E817700E8}" srcOrd="0" destOrd="0" presId="urn:microsoft.com/office/officeart/2005/8/layout/orgChart1"/>
    <dgm:cxn modelId="{D1FA8EBB-34BA-4652-8926-A74CDCF7FC6D}" type="presOf" srcId="{4A5F65DD-F877-42F4-A8A2-54B0D22A2990}" destId="{2B575CB8-E4C3-4881-AFD6-C39456DDF25C}" srcOrd="1" destOrd="0" presId="urn:microsoft.com/office/officeart/2005/8/layout/orgChart1"/>
    <dgm:cxn modelId="{F4D6F1BC-618A-4F0E-972F-D9E86A268680}" srcId="{BB7C4EEF-60EA-4587-ADBE-4F4FC8ED0741}" destId="{28BAC0F4-A5CD-4F02-885B-A2E649BAE2DD}" srcOrd="0" destOrd="0" parTransId="{E414C344-0D6A-4833-B3E1-D5335F1F674C}" sibTransId="{F08D4B0B-03EC-4238-BE3F-97F5EE9FFE96}"/>
    <dgm:cxn modelId="{120F01BE-D12F-4E36-A361-B0506462D3DE}" type="presOf" srcId="{C3883030-44A9-4381-BD18-3A8BF5A7ACAF}" destId="{8F0AFBEA-F40E-4861-84DB-93D3E91D7290}" srcOrd="0" destOrd="0" presId="urn:microsoft.com/office/officeart/2005/8/layout/orgChart1"/>
    <dgm:cxn modelId="{4B2A70C1-C644-447F-A154-21FD2BB3FE16}" type="presOf" srcId="{C097C7E4-85AF-47E7-80D5-B05DC1B5AA53}" destId="{CCE7AE5E-F959-4080-9ABF-58DA6F960EFF}" srcOrd="0" destOrd="0" presId="urn:microsoft.com/office/officeart/2005/8/layout/orgChart1"/>
    <dgm:cxn modelId="{DCEE51C1-7FD0-4436-B4BF-C798A14E09E1}" type="presOf" srcId="{F7C7F3FC-3FDE-46FB-8869-E8091B2C0CBE}" destId="{9B13398C-4DFB-4264-A095-5354AD55D479}" srcOrd="1" destOrd="0" presId="urn:microsoft.com/office/officeart/2005/8/layout/orgChart1"/>
    <dgm:cxn modelId="{7C07CCC1-B2FA-40A5-A77C-DF9C7DDB502E}" type="presOf" srcId="{32C8D302-6A37-4EC4-9C7E-565963C0FEC9}" destId="{AE1CE0D4-E0C7-405E-A99E-7B213667DBEF}" srcOrd="0" destOrd="0" presId="urn:microsoft.com/office/officeart/2005/8/layout/orgChart1"/>
    <dgm:cxn modelId="{0AF9DFC5-A2FC-4AB7-B5F6-EBD72DBC993B}" srcId="{901516F0-7AC8-47CB-9BA9-C7C74799FDE9}" destId="{6AC0937B-FF38-4AE4-8D3A-D74637FFB17E}" srcOrd="0" destOrd="0" parTransId="{3B7C7FF3-08D4-44D4-AFFE-3C3EB0088EFA}" sibTransId="{2282F1BF-7D26-4AF6-A09C-BAFEEEBC5A4C}"/>
    <dgm:cxn modelId="{97DE2CC6-121F-42FD-AED5-7D8E2E84D80A}" type="presOf" srcId="{28BAC0F4-A5CD-4F02-885B-A2E649BAE2DD}" destId="{399F9886-2A38-4DB3-892E-826325579CC8}" srcOrd="0" destOrd="0" presId="urn:microsoft.com/office/officeart/2005/8/layout/orgChart1"/>
    <dgm:cxn modelId="{CF3FA1C8-5038-4820-9D3C-8B39F12AF457}" srcId="{32C8D302-6A37-4EC4-9C7E-565963C0FEC9}" destId="{4A5F65DD-F877-42F4-A8A2-54B0D22A2990}" srcOrd="0" destOrd="0" parTransId="{8F4E0ACC-91A7-451D-8A8E-8247AF3913FF}" sibTransId="{EDBBA604-4FFC-404B-8864-E65504FC6A39}"/>
    <dgm:cxn modelId="{EB5959CD-D73C-4920-B2B4-3D48E836FE74}" srcId="{6AC0937B-FF38-4AE4-8D3A-D74637FFB17E}" destId="{0A427E31-A7DA-4D2D-A39D-91420C2C487A}" srcOrd="1" destOrd="0" parTransId="{4BA7C5D5-1E3A-4432-B1B6-D28E2A007533}" sibTransId="{B256ED11-3B0E-474D-83FC-21AC353929D6}"/>
    <dgm:cxn modelId="{F3D04AD2-2D65-4B29-B839-DDE8CFA9E5D2}" type="presOf" srcId="{89E2F109-2D44-454B-811B-D98AD2F660DE}" destId="{AADC33FB-BDA7-4DAD-BDBF-1B443DF5BE30}" srcOrd="0" destOrd="0" presId="urn:microsoft.com/office/officeart/2005/8/layout/orgChart1"/>
    <dgm:cxn modelId="{AE6258D3-9AA9-426D-BACF-4E22A435FD50}" type="presOf" srcId="{46D5784F-4956-4920-B6C9-63B2962BF8F9}" destId="{D9FAD3BF-0884-490F-A18B-C662D65340E8}" srcOrd="0" destOrd="0" presId="urn:microsoft.com/office/officeart/2005/8/layout/orgChart1"/>
    <dgm:cxn modelId="{553078D6-1856-431C-9D4C-482B66066EC1}" srcId="{4D5766AF-065B-4A70-8A37-FED78E2EA78A}" destId="{C097C7E4-85AF-47E7-80D5-B05DC1B5AA53}" srcOrd="1" destOrd="0" parTransId="{538683F9-62D5-4385-A1CB-B088C8172405}" sibTransId="{4380FCD9-2657-4F39-A64D-37C325F9B403}"/>
    <dgm:cxn modelId="{397EFAE1-D178-4633-8F3D-365CA5966388}" type="presOf" srcId="{0A427E31-A7DA-4D2D-A39D-91420C2C487A}" destId="{0B4AD7EA-027E-432A-935A-993827ED0B8D}" srcOrd="0" destOrd="0" presId="urn:microsoft.com/office/officeart/2005/8/layout/orgChart1"/>
    <dgm:cxn modelId="{A1B9F5E3-40D5-4DA2-9931-6527368B7CAB}" type="presOf" srcId="{BB7C4EEF-60EA-4587-ADBE-4F4FC8ED0741}" destId="{854FC854-5E39-4883-BF63-69837E14D645}" srcOrd="0" destOrd="0" presId="urn:microsoft.com/office/officeart/2005/8/layout/orgChart1"/>
    <dgm:cxn modelId="{44E9E4E5-5132-452A-911F-AA20F3074CA3}" type="presOf" srcId="{B130E865-0770-42E7-A2E1-4D9DFFF3A32A}" destId="{CBCA8CB5-DE7B-4DD1-9EBB-F34FD563B51A}" srcOrd="0" destOrd="0" presId="urn:microsoft.com/office/officeart/2005/8/layout/orgChart1"/>
    <dgm:cxn modelId="{C1CDFAEE-7706-4D89-92EB-62B7583DE9BE}" type="presOf" srcId="{6AC0937B-FF38-4AE4-8D3A-D74637FFB17E}" destId="{F4633D49-3E7D-4752-AC08-F1FB4B03B529}" srcOrd="0" destOrd="0" presId="urn:microsoft.com/office/officeart/2005/8/layout/orgChart1"/>
    <dgm:cxn modelId="{EF1C6CFF-F410-4663-9254-1C09570F260B}" type="presOf" srcId="{28BAC0F4-A5CD-4F02-885B-A2E649BAE2DD}" destId="{629AB6EA-7248-4F8C-B5A1-575F605C6756}" srcOrd="1" destOrd="0" presId="urn:microsoft.com/office/officeart/2005/8/layout/orgChart1"/>
    <dgm:cxn modelId="{6CEAA8BD-43B0-4871-ABE8-2A324FB44465}" type="presParOf" srcId="{75EF5B8C-F9B0-4A11-BDB2-8C17B4666DF3}" destId="{A23BCCF9-FC9B-41EF-9077-013B1FBC9D6A}" srcOrd="0" destOrd="0" presId="urn:microsoft.com/office/officeart/2005/8/layout/orgChart1"/>
    <dgm:cxn modelId="{7E0DFA1E-742E-42E8-BAF1-A80ADC7C1590}" type="presParOf" srcId="{A23BCCF9-FC9B-41EF-9077-013B1FBC9D6A}" destId="{C40FCC09-F462-4F8C-B3E2-C9C8590BAFE7}" srcOrd="0" destOrd="0" presId="urn:microsoft.com/office/officeart/2005/8/layout/orgChart1"/>
    <dgm:cxn modelId="{F813E237-F4F2-4017-ACDD-B3D07B0E1BC3}" type="presParOf" srcId="{C40FCC09-F462-4F8C-B3E2-C9C8590BAFE7}" destId="{F4633D49-3E7D-4752-AC08-F1FB4B03B529}" srcOrd="0" destOrd="0" presId="urn:microsoft.com/office/officeart/2005/8/layout/orgChart1"/>
    <dgm:cxn modelId="{89B2DB8C-F1D0-4AEC-BB67-86DBE564F852}" type="presParOf" srcId="{C40FCC09-F462-4F8C-B3E2-C9C8590BAFE7}" destId="{B246D2E2-FE73-41C2-AC6F-0E4178421040}" srcOrd="1" destOrd="0" presId="urn:microsoft.com/office/officeart/2005/8/layout/orgChart1"/>
    <dgm:cxn modelId="{24D6EC17-A131-4347-A597-BC5210F1AF33}" type="presParOf" srcId="{A23BCCF9-FC9B-41EF-9077-013B1FBC9D6A}" destId="{B73B59BB-7FBF-4D7A-B553-00CE71C53A0C}" srcOrd="1" destOrd="0" presId="urn:microsoft.com/office/officeart/2005/8/layout/orgChart1"/>
    <dgm:cxn modelId="{8CDB0387-2BF5-4580-B12F-0083288A1782}" type="presParOf" srcId="{B73B59BB-7FBF-4D7A-B553-00CE71C53A0C}" destId="{CBCA8CB5-DE7B-4DD1-9EBB-F34FD563B51A}" srcOrd="0" destOrd="0" presId="urn:microsoft.com/office/officeart/2005/8/layout/orgChart1"/>
    <dgm:cxn modelId="{5E01A2F9-E999-487E-B4AC-67C33BF3B413}" type="presParOf" srcId="{B73B59BB-7FBF-4D7A-B553-00CE71C53A0C}" destId="{085B2BBF-B6CC-4409-84B6-A2F14A22D0B7}" srcOrd="1" destOrd="0" presId="urn:microsoft.com/office/officeart/2005/8/layout/orgChart1"/>
    <dgm:cxn modelId="{FD6D2D45-05D6-495C-9B9E-BF6AE84909BE}" type="presParOf" srcId="{085B2BBF-B6CC-4409-84B6-A2F14A22D0B7}" destId="{C367BC37-5B75-412D-9895-E58ABB6D3D06}" srcOrd="0" destOrd="0" presId="urn:microsoft.com/office/officeart/2005/8/layout/orgChart1"/>
    <dgm:cxn modelId="{1A3D3D85-F4A1-41AA-9CBB-A9CB03B073A6}" type="presParOf" srcId="{C367BC37-5B75-412D-9895-E58ABB6D3D06}" destId="{DFE1AFEE-4070-40F8-92AC-0B0E5ECA90DF}" srcOrd="0" destOrd="0" presId="urn:microsoft.com/office/officeart/2005/8/layout/orgChart1"/>
    <dgm:cxn modelId="{2796C1FD-3EC4-421D-ACDC-CA9DE8B3F55C}" type="presParOf" srcId="{C367BC37-5B75-412D-9895-E58ABB6D3D06}" destId="{8B809A44-CD69-400F-849D-DC8DD9E2A234}" srcOrd="1" destOrd="0" presId="urn:microsoft.com/office/officeart/2005/8/layout/orgChart1"/>
    <dgm:cxn modelId="{DEE57BAC-2358-4A44-BCA8-659453F5947B}" type="presParOf" srcId="{085B2BBF-B6CC-4409-84B6-A2F14A22D0B7}" destId="{8CF37FCE-1344-4396-A39B-25D6F29EC054}" srcOrd="1" destOrd="0" presId="urn:microsoft.com/office/officeart/2005/8/layout/orgChart1"/>
    <dgm:cxn modelId="{7CECAA72-0F66-41D8-A493-C79A85DE0873}" type="presParOf" srcId="{8CF37FCE-1344-4396-A39B-25D6F29EC054}" destId="{D9FAD3BF-0884-490F-A18B-C662D65340E8}" srcOrd="0" destOrd="0" presId="urn:microsoft.com/office/officeart/2005/8/layout/orgChart1"/>
    <dgm:cxn modelId="{841B0701-10EA-4DD7-8A91-AC5266905CF4}" type="presParOf" srcId="{8CF37FCE-1344-4396-A39B-25D6F29EC054}" destId="{9A9E691E-D55F-4993-9A06-4AD414CD6541}" srcOrd="1" destOrd="0" presId="urn:microsoft.com/office/officeart/2005/8/layout/orgChart1"/>
    <dgm:cxn modelId="{5CCB5D4E-B7B8-4E19-9543-92063AD55AE7}" type="presParOf" srcId="{9A9E691E-D55F-4993-9A06-4AD414CD6541}" destId="{0AAE6873-ADED-4217-91B3-A9ECCC93F64D}" srcOrd="0" destOrd="0" presId="urn:microsoft.com/office/officeart/2005/8/layout/orgChart1"/>
    <dgm:cxn modelId="{F39F2C1B-BE89-49A8-B934-38FA9C5C5B44}" type="presParOf" srcId="{0AAE6873-ADED-4217-91B3-A9ECCC93F64D}" destId="{9FA7A300-7C03-46E8-B392-A483803DD10E}" srcOrd="0" destOrd="0" presId="urn:microsoft.com/office/officeart/2005/8/layout/orgChart1"/>
    <dgm:cxn modelId="{55BF0F58-6119-4872-9E2E-760D7026834B}" type="presParOf" srcId="{0AAE6873-ADED-4217-91B3-A9ECCC93F64D}" destId="{9B13398C-4DFB-4264-A095-5354AD55D479}" srcOrd="1" destOrd="0" presId="urn:microsoft.com/office/officeart/2005/8/layout/orgChart1"/>
    <dgm:cxn modelId="{00970CB1-2D05-43D2-9A6B-8A6916F2749E}" type="presParOf" srcId="{9A9E691E-D55F-4993-9A06-4AD414CD6541}" destId="{C3A14828-856E-4B95-99CD-94E7AB66479A}" srcOrd="1" destOrd="0" presId="urn:microsoft.com/office/officeart/2005/8/layout/orgChart1"/>
    <dgm:cxn modelId="{F03914D7-1203-409D-989E-B14C24F5E3AA}" type="presParOf" srcId="{9A9E691E-D55F-4993-9A06-4AD414CD6541}" destId="{897A33EE-12D6-45B3-A016-1228AF1ACDF5}" srcOrd="2" destOrd="0" presId="urn:microsoft.com/office/officeart/2005/8/layout/orgChart1"/>
    <dgm:cxn modelId="{85CE8C41-047B-421B-B634-D3EB06561481}" type="presParOf" srcId="{8CF37FCE-1344-4396-A39B-25D6F29EC054}" destId="{CE90560E-DDB0-4BE5-87F8-78C10B896107}" srcOrd="2" destOrd="0" presId="urn:microsoft.com/office/officeart/2005/8/layout/orgChart1"/>
    <dgm:cxn modelId="{F9A66FD0-86BC-464F-87AB-85A2D0B70287}" type="presParOf" srcId="{8CF37FCE-1344-4396-A39B-25D6F29EC054}" destId="{E348BF5B-5336-4E6D-BA83-D5E87C88BCBA}" srcOrd="3" destOrd="0" presId="urn:microsoft.com/office/officeart/2005/8/layout/orgChart1"/>
    <dgm:cxn modelId="{4AB2221D-67FD-4234-BCD7-908CBB7E3DD8}" type="presParOf" srcId="{E348BF5B-5336-4E6D-BA83-D5E87C88BCBA}" destId="{6C0982FE-0464-4B74-92A8-4D9773E90B29}" srcOrd="0" destOrd="0" presId="urn:microsoft.com/office/officeart/2005/8/layout/orgChart1"/>
    <dgm:cxn modelId="{D6BD76E3-C5E7-458E-86E9-EC23B5D86391}" type="presParOf" srcId="{6C0982FE-0464-4B74-92A8-4D9773E90B29}" destId="{CCE7AE5E-F959-4080-9ABF-58DA6F960EFF}" srcOrd="0" destOrd="0" presId="urn:microsoft.com/office/officeart/2005/8/layout/orgChart1"/>
    <dgm:cxn modelId="{D428D083-7733-4193-B81C-ACCF049F59CC}" type="presParOf" srcId="{6C0982FE-0464-4B74-92A8-4D9773E90B29}" destId="{7BD24B18-F4F5-4AE8-AAA5-AC78A3C84DE0}" srcOrd="1" destOrd="0" presId="urn:microsoft.com/office/officeart/2005/8/layout/orgChart1"/>
    <dgm:cxn modelId="{F759EEC8-E22B-4F80-AB77-7AEEC4BE54AD}" type="presParOf" srcId="{E348BF5B-5336-4E6D-BA83-D5E87C88BCBA}" destId="{345CB724-5E63-42CD-B775-3295FA2E5300}" srcOrd="1" destOrd="0" presId="urn:microsoft.com/office/officeart/2005/8/layout/orgChart1"/>
    <dgm:cxn modelId="{25C17C70-628F-40B9-8AF7-700918CB7F38}" type="presParOf" srcId="{E348BF5B-5336-4E6D-BA83-D5E87C88BCBA}" destId="{16485F8A-5D96-4F07-AB77-4FE062E15D54}" srcOrd="2" destOrd="0" presId="urn:microsoft.com/office/officeart/2005/8/layout/orgChart1"/>
    <dgm:cxn modelId="{AF95E577-6335-414D-BA0A-82B004AA6CF4}" type="presParOf" srcId="{085B2BBF-B6CC-4409-84B6-A2F14A22D0B7}" destId="{D86B6517-ADB6-476A-8D60-B0E51153A8F6}" srcOrd="2" destOrd="0" presId="urn:microsoft.com/office/officeart/2005/8/layout/orgChart1"/>
    <dgm:cxn modelId="{1636AF19-83D9-4739-B8F4-234DA15EF73F}" type="presParOf" srcId="{B73B59BB-7FBF-4D7A-B553-00CE71C53A0C}" destId="{B05098EB-5B60-4753-8E61-F6036CD2560E}" srcOrd="2" destOrd="0" presId="urn:microsoft.com/office/officeart/2005/8/layout/orgChart1"/>
    <dgm:cxn modelId="{EDD097B2-4233-4B18-82FF-98D162C148E7}" type="presParOf" srcId="{B73B59BB-7FBF-4D7A-B553-00CE71C53A0C}" destId="{B0D28E88-421C-462C-A40B-521D58E69CE8}" srcOrd="3" destOrd="0" presId="urn:microsoft.com/office/officeart/2005/8/layout/orgChart1"/>
    <dgm:cxn modelId="{D1D73C2A-7B27-4B17-8364-93A22725F7AC}" type="presParOf" srcId="{B0D28E88-421C-462C-A40B-521D58E69CE8}" destId="{4F96D73F-AA2F-40F6-9F82-CCBC95C60907}" srcOrd="0" destOrd="0" presId="urn:microsoft.com/office/officeart/2005/8/layout/orgChart1"/>
    <dgm:cxn modelId="{69CEE35F-A549-4746-8C70-8713D865AE98}" type="presParOf" srcId="{4F96D73F-AA2F-40F6-9F82-CCBC95C60907}" destId="{0B4AD7EA-027E-432A-935A-993827ED0B8D}" srcOrd="0" destOrd="0" presId="urn:microsoft.com/office/officeart/2005/8/layout/orgChart1"/>
    <dgm:cxn modelId="{B325B273-C97B-42BB-9E10-70E7114C2E5C}" type="presParOf" srcId="{4F96D73F-AA2F-40F6-9F82-CCBC95C60907}" destId="{3C9848FF-ED31-4997-8D90-D818CD5B5BCD}" srcOrd="1" destOrd="0" presId="urn:microsoft.com/office/officeart/2005/8/layout/orgChart1"/>
    <dgm:cxn modelId="{B605963E-1E77-4A98-A33B-320ED0B20F38}" type="presParOf" srcId="{B0D28E88-421C-462C-A40B-521D58E69CE8}" destId="{C6F7FBD3-F61A-4C2A-BD86-E228C290D309}" srcOrd="1" destOrd="0" presId="urn:microsoft.com/office/officeart/2005/8/layout/orgChart1"/>
    <dgm:cxn modelId="{DE0F0D69-CBE7-488E-B88B-0C21D1AFEC2A}" type="presParOf" srcId="{C6F7FBD3-F61A-4C2A-BD86-E228C290D309}" destId="{B035C919-5D81-44D8-8647-9BF0778E8DFA}" srcOrd="0" destOrd="0" presId="urn:microsoft.com/office/officeart/2005/8/layout/orgChart1"/>
    <dgm:cxn modelId="{7CE6C774-736A-4329-9B29-ACF77807B730}" type="presParOf" srcId="{C6F7FBD3-F61A-4C2A-BD86-E228C290D309}" destId="{360F3DEB-DFEC-463C-A341-D8D7B0F85AC3}" srcOrd="1" destOrd="0" presId="urn:microsoft.com/office/officeart/2005/8/layout/orgChart1"/>
    <dgm:cxn modelId="{6D0E63AA-B008-4B38-B11A-1AEA7E0C5775}" type="presParOf" srcId="{360F3DEB-DFEC-463C-A341-D8D7B0F85AC3}" destId="{E31D390F-9ED0-4ECF-B64A-7C0CEECAD8A9}" srcOrd="0" destOrd="0" presId="urn:microsoft.com/office/officeart/2005/8/layout/orgChart1"/>
    <dgm:cxn modelId="{57B84B46-ED6D-4B56-95E7-41763F37E609}" type="presParOf" srcId="{E31D390F-9ED0-4ECF-B64A-7C0CEECAD8A9}" destId="{AADC33FB-BDA7-4DAD-BDBF-1B443DF5BE30}" srcOrd="0" destOrd="0" presId="urn:microsoft.com/office/officeart/2005/8/layout/orgChart1"/>
    <dgm:cxn modelId="{B464356E-F484-4DAA-A7B6-F51E54C498F3}" type="presParOf" srcId="{E31D390F-9ED0-4ECF-B64A-7C0CEECAD8A9}" destId="{1C02ED42-6F8E-48F8-A21D-585B8CC2C4ED}" srcOrd="1" destOrd="0" presId="urn:microsoft.com/office/officeart/2005/8/layout/orgChart1"/>
    <dgm:cxn modelId="{EBBFCD1B-AF8D-46C2-B8CF-35D109FBDF9B}" type="presParOf" srcId="{360F3DEB-DFEC-463C-A341-D8D7B0F85AC3}" destId="{B901EBC8-AF8B-49A7-9B73-481AB2324C93}" srcOrd="1" destOrd="0" presId="urn:microsoft.com/office/officeart/2005/8/layout/orgChart1"/>
    <dgm:cxn modelId="{81E1D736-4E55-42EE-BAFA-0F1BE0D2AB78}" type="presParOf" srcId="{360F3DEB-DFEC-463C-A341-D8D7B0F85AC3}" destId="{3D09876E-0186-4B5C-8C4D-6301C0AA0733}" srcOrd="2" destOrd="0" presId="urn:microsoft.com/office/officeart/2005/8/layout/orgChart1"/>
    <dgm:cxn modelId="{CDFFE8C1-DC4E-4643-9EBE-155F146BCE1C}" type="presParOf" srcId="{B0D28E88-421C-462C-A40B-521D58E69CE8}" destId="{EF45E155-6D09-4E47-BEB9-228BC3E79C0C}" srcOrd="2" destOrd="0" presId="urn:microsoft.com/office/officeart/2005/8/layout/orgChart1"/>
    <dgm:cxn modelId="{24FA4397-A5FA-4CFC-8A6C-44BA5044F327}" type="presParOf" srcId="{B73B59BB-7FBF-4D7A-B553-00CE71C53A0C}" destId="{8F0AFBEA-F40E-4861-84DB-93D3E91D7290}" srcOrd="4" destOrd="0" presId="urn:microsoft.com/office/officeart/2005/8/layout/orgChart1"/>
    <dgm:cxn modelId="{91ADB318-0574-464C-949D-23F027EA7DC3}" type="presParOf" srcId="{B73B59BB-7FBF-4D7A-B553-00CE71C53A0C}" destId="{ABB7EF68-BB57-41A5-9A64-2478A3F3A298}" srcOrd="5" destOrd="0" presId="urn:microsoft.com/office/officeart/2005/8/layout/orgChart1"/>
    <dgm:cxn modelId="{110DA005-1D27-4A88-8041-6BF8216C1B78}" type="presParOf" srcId="{ABB7EF68-BB57-41A5-9A64-2478A3F3A298}" destId="{F9F316D8-8DFF-4B27-AF7E-14F78CAE80E6}" srcOrd="0" destOrd="0" presId="urn:microsoft.com/office/officeart/2005/8/layout/orgChart1"/>
    <dgm:cxn modelId="{268448B8-5FC2-421F-99E9-A92875F86386}" type="presParOf" srcId="{F9F316D8-8DFF-4B27-AF7E-14F78CAE80E6}" destId="{AE1CE0D4-E0C7-405E-A99E-7B213667DBEF}" srcOrd="0" destOrd="0" presId="urn:microsoft.com/office/officeart/2005/8/layout/orgChart1"/>
    <dgm:cxn modelId="{07C9CC5B-7794-4C58-BF16-0A17B8E86476}" type="presParOf" srcId="{F9F316D8-8DFF-4B27-AF7E-14F78CAE80E6}" destId="{6D1CD462-A6C7-4A3E-8995-F7F62C455D51}" srcOrd="1" destOrd="0" presId="urn:microsoft.com/office/officeart/2005/8/layout/orgChart1"/>
    <dgm:cxn modelId="{7F63B324-7ABB-495C-8865-2A45EB4C9858}" type="presParOf" srcId="{ABB7EF68-BB57-41A5-9A64-2478A3F3A298}" destId="{4D3805DC-9F98-4F56-9C65-7B9B5E39E946}" srcOrd="1" destOrd="0" presId="urn:microsoft.com/office/officeart/2005/8/layout/orgChart1"/>
    <dgm:cxn modelId="{D6053CB6-7330-4A78-9ACC-2F5B35CCA4DD}" type="presParOf" srcId="{4D3805DC-9F98-4F56-9C65-7B9B5E39E946}" destId="{21FE1C12-6145-4740-BA22-7E33C115F0F6}" srcOrd="0" destOrd="0" presId="urn:microsoft.com/office/officeart/2005/8/layout/orgChart1"/>
    <dgm:cxn modelId="{8C4B2793-C0EB-4BFA-926E-0F3C969DCE41}" type="presParOf" srcId="{4D3805DC-9F98-4F56-9C65-7B9B5E39E946}" destId="{B974D810-BF35-4183-ABB9-9136B501B6BF}" srcOrd="1" destOrd="0" presId="urn:microsoft.com/office/officeart/2005/8/layout/orgChart1"/>
    <dgm:cxn modelId="{F2DD2A30-ECEA-40BF-8036-C9D7F43F8A84}" type="presParOf" srcId="{B974D810-BF35-4183-ABB9-9136B501B6BF}" destId="{3F311CEF-B49A-4EE2-A980-8BE6952F708A}" srcOrd="0" destOrd="0" presId="urn:microsoft.com/office/officeart/2005/8/layout/orgChart1"/>
    <dgm:cxn modelId="{EE079F8F-BF77-4C76-9C04-DB44703E3C83}" type="presParOf" srcId="{3F311CEF-B49A-4EE2-A980-8BE6952F708A}" destId="{47AEF5B9-FF3C-48F4-8449-CE58AC42511C}" srcOrd="0" destOrd="0" presId="urn:microsoft.com/office/officeart/2005/8/layout/orgChart1"/>
    <dgm:cxn modelId="{D4BA2F93-EF34-4930-9815-60105C94F3CE}" type="presParOf" srcId="{3F311CEF-B49A-4EE2-A980-8BE6952F708A}" destId="{2B575CB8-E4C3-4881-AFD6-C39456DDF25C}" srcOrd="1" destOrd="0" presId="urn:microsoft.com/office/officeart/2005/8/layout/orgChart1"/>
    <dgm:cxn modelId="{089D963D-3956-4DC4-87A8-CB9AA26C15C5}" type="presParOf" srcId="{B974D810-BF35-4183-ABB9-9136B501B6BF}" destId="{45BA1E4C-B3C0-4591-9A30-AD55CD8CE785}" srcOrd="1" destOrd="0" presId="urn:microsoft.com/office/officeart/2005/8/layout/orgChart1"/>
    <dgm:cxn modelId="{2A1B7F9B-47E7-4733-989F-61CCE3B8BC14}" type="presParOf" srcId="{B974D810-BF35-4183-ABB9-9136B501B6BF}" destId="{BF40F1DA-4418-45FC-8EE4-4BDB9D2BDC94}" srcOrd="2" destOrd="0" presId="urn:microsoft.com/office/officeart/2005/8/layout/orgChart1"/>
    <dgm:cxn modelId="{50215674-1C06-4BC5-91C7-BBF661B86897}" type="presParOf" srcId="{ABB7EF68-BB57-41A5-9A64-2478A3F3A298}" destId="{0B26351B-E513-4600-A96F-BE16DADAD9ED}" srcOrd="2" destOrd="0" presId="urn:microsoft.com/office/officeart/2005/8/layout/orgChart1"/>
    <dgm:cxn modelId="{7BE6925C-5E9F-42B6-9E60-C8A303E6FB42}" type="presParOf" srcId="{B73B59BB-7FBF-4D7A-B553-00CE71C53A0C}" destId="{0FB7B5DE-65AA-4534-A9FA-7C5E817700E8}" srcOrd="6" destOrd="0" presId="urn:microsoft.com/office/officeart/2005/8/layout/orgChart1"/>
    <dgm:cxn modelId="{59466756-1C14-4899-8439-458B98DABE8F}" type="presParOf" srcId="{B73B59BB-7FBF-4D7A-B553-00CE71C53A0C}" destId="{143C3972-C5EF-44FE-92E8-D77D891A62B4}" srcOrd="7" destOrd="0" presId="urn:microsoft.com/office/officeart/2005/8/layout/orgChart1"/>
    <dgm:cxn modelId="{925602FF-9BFA-4898-B5F0-9902400A396B}" type="presParOf" srcId="{143C3972-C5EF-44FE-92E8-D77D891A62B4}" destId="{3569CE02-19D6-40BC-A040-0EF7E25CFC8E}" srcOrd="0" destOrd="0" presId="urn:microsoft.com/office/officeart/2005/8/layout/orgChart1"/>
    <dgm:cxn modelId="{11906261-D989-4D43-ACF1-9A5431A5A45A}" type="presParOf" srcId="{3569CE02-19D6-40BC-A040-0EF7E25CFC8E}" destId="{854FC854-5E39-4883-BF63-69837E14D645}" srcOrd="0" destOrd="0" presId="urn:microsoft.com/office/officeart/2005/8/layout/orgChart1"/>
    <dgm:cxn modelId="{12C74824-EDCF-48EE-80EF-0CC8DAA50950}" type="presParOf" srcId="{3569CE02-19D6-40BC-A040-0EF7E25CFC8E}" destId="{7549707D-1A3F-46DE-B93D-4D36D5A56628}" srcOrd="1" destOrd="0" presId="urn:microsoft.com/office/officeart/2005/8/layout/orgChart1"/>
    <dgm:cxn modelId="{17DFF367-6122-40EB-88EC-2683ADDFF34E}" type="presParOf" srcId="{143C3972-C5EF-44FE-92E8-D77D891A62B4}" destId="{D4F95E80-F80E-4900-9169-0128C188FF48}" srcOrd="1" destOrd="0" presId="urn:microsoft.com/office/officeart/2005/8/layout/orgChart1"/>
    <dgm:cxn modelId="{5E8AEE5F-AFDA-4C73-AD13-1C40202A7343}" type="presParOf" srcId="{D4F95E80-F80E-4900-9169-0128C188FF48}" destId="{BF05A099-4F37-4613-A67B-9D234CD9845A}" srcOrd="0" destOrd="0" presId="urn:microsoft.com/office/officeart/2005/8/layout/orgChart1"/>
    <dgm:cxn modelId="{69244224-7BB8-41CE-B8B8-25FADA22B246}" type="presParOf" srcId="{D4F95E80-F80E-4900-9169-0128C188FF48}" destId="{BA95447F-4D7B-4A73-BEF6-21C0CCD48E75}" srcOrd="1" destOrd="0" presId="urn:microsoft.com/office/officeart/2005/8/layout/orgChart1"/>
    <dgm:cxn modelId="{D6C6691F-4F17-4464-BD55-71F9B93F1D59}" type="presParOf" srcId="{BA95447F-4D7B-4A73-BEF6-21C0CCD48E75}" destId="{76B20650-FE27-40F6-8C65-FD6FA0CF3F95}" srcOrd="0" destOrd="0" presId="urn:microsoft.com/office/officeart/2005/8/layout/orgChart1"/>
    <dgm:cxn modelId="{F3AACE15-45FC-499B-B89B-AA8B2086468E}" type="presParOf" srcId="{76B20650-FE27-40F6-8C65-FD6FA0CF3F95}" destId="{399F9886-2A38-4DB3-892E-826325579CC8}" srcOrd="0" destOrd="0" presId="urn:microsoft.com/office/officeart/2005/8/layout/orgChart1"/>
    <dgm:cxn modelId="{5B39B799-320F-44DE-99B0-A7879C4486AA}" type="presParOf" srcId="{76B20650-FE27-40F6-8C65-FD6FA0CF3F95}" destId="{629AB6EA-7248-4F8C-B5A1-575F605C6756}" srcOrd="1" destOrd="0" presId="urn:microsoft.com/office/officeart/2005/8/layout/orgChart1"/>
    <dgm:cxn modelId="{C3D565AC-D3BD-463A-BE80-B2A689BBAEFD}" type="presParOf" srcId="{BA95447F-4D7B-4A73-BEF6-21C0CCD48E75}" destId="{99EC7950-3E38-4228-9A1F-01250FA2D8BB}" srcOrd="1" destOrd="0" presId="urn:microsoft.com/office/officeart/2005/8/layout/orgChart1"/>
    <dgm:cxn modelId="{78BA78F4-7089-4CA4-9846-5B0FA1DFEBC4}" type="presParOf" srcId="{BA95447F-4D7B-4A73-BEF6-21C0CCD48E75}" destId="{843D980F-F3A3-4B83-B7B4-810003811C1C}" srcOrd="2" destOrd="0" presId="urn:microsoft.com/office/officeart/2005/8/layout/orgChart1"/>
    <dgm:cxn modelId="{5AF63A6F-432C-45BD-8254-284EEA6C1D28}" type="presParOf" srcId="{143C3972-C5EF-44FE-92E8-D77D891A62B4}" destId="{9B725B51-C32F-4DB1-B6A5-16439C71E20C}" srcOrd="2" destOrd="0" presId="urn:microsoft.com/office/officeart/2005/8/layout/orgChart1"/>
    <dgm:cxn modelId="{535591BD-4095-46F6-AE1C-4673DA6A1336}" type="presParOf" srcId="{A23BCCF9-FC9B-41EF-9077-013B1FBC9D6A}" destId="{EF37FABE-BD38-4B0F-9067-BB2BACFFA3B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01C370-C857-48E8-9923-11543E02BCB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GB"/>
        </a:p>
      </dgm:t>
    </dgm:pt>
    <dgm:pt modelId="{262D62D9-9A7C-40D7-AA81-B752569F295D}">
      <dgm:prSet phldrT="[Text]" custT="1"/>
      <dgm:spPr/>
      <dgm:t>
        <a:bodyPr/>
        <a:lstStyle/>
        <a:p>
          <a:r>
            <a:rPr lang="en-US" sz="1200">
              <a:latin typeface="Century Gothic" panose="020B0502020202020204" pitchFamily="34" charset="0"/>
            </a:rPr>
            <a:t>Market size (SOM)</a:t>
          </a:r>
          <a:endParaRPr lang="en-GB" sz="1200">
            <a:latin typeface="Century Gothic" panose="020B0502020202020204" pitchFamily="34" charset="0"/>
          </a:endParaRPr>
        </a:p>
      </dgm:t>
    </dgm:pt>
    <dgm:pt modelId="{89D0282C-D77E-43B2-A885-F94638F66C8D}" type="parTrans" cxnId="{46D59F67-67D4-4D29-86A8-0A1A97C7DC8F}">
      <dgm:prSet/>
      <dgm:spPr/>
      <dgm:t>
        <a:bodyPr/>
        <a:lstStyle/>
        <a:p>
          <a:endParaRPr lang="en-GB" sz="1200">
            <a:latin typeface="Century Gothic" panose="020B0502020202020204" pitchFamily="34" charset="0"/>
          </a:endParaRPr>
        </a:p>
      </dgm:t>
    </dgm:pt>
    <dgm:pt modelId="{39CE1F42-9F7B-482A-9014-FBE683E49B4C}" type="sibTrans" cxnId="{46D59F67-67D4-4D29-86A8-0A1A97C7DC8F}">
      <dgm:prSet/>
      <dgm:spPr/>
      <dgm:t>
        <a:bodyPr/>
        <a:lstStyle/>
        <a:p>
          <a:endParaRPr lang="en-GB" sz="1200">
            <a:latin typeface="Century Gothic" panose="020B0502020202020204" pitchFamily="34" charset="0"/>
          </a:endParaRPr>
        </a:p>
      </dgm:t>
    </dgm:pt>
    <dgm:pt modelId="{041C1016-06F7-40E5-A6EB-42618C537F67}">
      <dgm:prSet phldrT="[Text]" custT="1"/>
      <dgm:spPr/>
      <dgm:t>
        <a:bodyPr/>
        <a:lstStyle/>
        <a:p>
          <a:r>
            <a:rPr lang="en-US" sz="1200">
              <a:latin typeface="Century Gothic" panose="020B0502020202020204" pitchFamily="34" charset="0"/>
            </a:rPr>
            <a:t>Units per year</a:t>
          </a:r>
          <a:endParaRPr lang="en-GB" sz="1200">
            <a:latin typeface="Century Gothic" panose="020B0502020202020204" pitchFamily="34" charset="0"/>
          </a:endParaRPr>
        </a:p>
      </dgm:t>
    </dgm:pt>
    <dgm:pt modelId="{18EDC339-42AA-4D8F-A116-8A894CAEEB35}" type="parTrans" cxnId="{CD3234EF-A6E0-4764-896E-AAB54E655D04}">
      <dgm:prSet custT="1"/>
      <dgm:spPr/>
      <dgm:t>
        <a:bodyPr/>
        <a:lstStyle/>
        <a:p>
          <a:endParaRPr lang="en-GB" sz="1200">
            <a:latin typeface="Century Gothic" panose="020B0502020202020204" pitchFamily="34" charset="0"/>
          </a:endParaRPr>
        </a:p>
      </dgm:t>
    </dgm:pt>
    <dgm:pt modelId="{60A91265-E3C7-495D-AF41-D8AB431CDE07}" type="sibTrans" cxnId="{CD3234EF-A6E0-4764-896E-AAB54E655D04}">
      <dgm:prSet/>
      <dgm:spPr/>
      <dgm:t>
        <a:bodyPr/>
        <a:lstStyle/>
        <a:p>
          <a:endParaRPr lang="en-GB" sz="1200">
            <a:latin typeface="Century Gothic" panose="020B0502020202020204" pitchFamily="34" charset="0"/>
          </a:endParaRPr>
        </a:p>
      </dgm:t>
    </dgm:pt>
    <dgm:pt modelId="{CE339EA1-BAF0-4E21-9FD0-6F5014726F8C}">
      <dgm:prSet phldrT="[Text]" custT="1"/>
      <dgm:spPr/>
      <dgm:t>
        <a:bodyPr/>
        <a:lstStyle/>
        <a:p>
          <a:r>
            <a:rPr lang="en-US" sz="1200">
              <a:latin typeface="Century Gothic" panose="020B0502020202020204" pitchFamily="34" charset="0"/>
            </a:rPr>
            <a:t>Users per  year</a:t>
          </a:r>
          <a:endParaRPr lang="en-GB" sz="1200">
            <a:latin typeface="Century Gothic" panose="020B0502020202020204" pitchFamily="34" charset="0"/>
          </a:endParaRPr>
        </a:p>
      </dgm:t>
    </dgm:pt>
    <dgm:pt modelId="{4D2EB559-26EB-4DC8-BAF5-56A423E1C90A}" type="parTrans" cxnId="{F56B9DE8-C72E-4AFE-AFC2-CE030FFB2322}">
      <dgm:prSet custT="1"/>
      <dgm:spPr/>
      <dgm:t>
        <a:bodyPr/>
        <a:lstStyle/>
        <a:p>
          <a:endParaRPr lang="en-GB" sz="1200">
            <a:latin typeface="Century Gothic" panose="020B0502020202020204" pitchFamily="34" charset="0"/>
          </a:endParaRPr>
        </a:p>
      </dgm:t>
    </dgm:pt>
    <dgm:pt modelId="{3341E937-7533-4608-97A8-CA41B55FCA59}" type="sibTrans" cxnId="{F56B9DE8-C72E-4AFE-AFC2-CE030FFB2322}">
      <dgm:prSet/>
      <dgm:spPr/>
      <dgm:t>
        <a:bodyPr/>
        <a:lstStyle/>
        <a:p>
          <a:endParaRPr lang="en-GB" sz="1200">
            <a:latin typeface="Century Gothic" panose="020B0502020202020204" pitchFamily="34" charset="0"/>
          </a:endParaRPr>
        </a:p>
      </dgm:t>
    </dgm:pt>
    <dgm:pt modelId="{39EB000D-CEF3-4C22-B443-D5839BCBEA4A}">
      <dgm:prSet phldrT="[Text]" custT="1"/>
      <dgm:spPr/>
      <dgm:t>
        <a:bodyPr/>
        <a:lstStyle/>
        <a:p>
          <a:r>
            <a:rPr lang="en-US" sz="1200">
              <a:latin typeface="Century Gothic" panose="020B0502020202020204" pitchFamily="34" charset="0"/>
            </a:rPr>
            <a:t>Usage per user per year</a:t>
          </a:r>
          <a:endParaRPr lang="en-GB" sz="1200">
            <a:latin typeface="Century Gothic" panose="020B0502020202020204" pitchFamily="34" charset="0"/>
          </a:endParaRPr>
        </a:p>
      </dgm:t>
    </dgm:pt>
    <dgm:pt modelId="{06B54566-74BC-4D5F-BE50-FF229D629B7D}" type="parTrans" cxnId="{C0684195-D6D1-4D81-9DFD-949CF3F652A4}">
      <dgm:prSet custT="1"/>
      <dgm:spPr/>
      <dgm:t>
        <a:bodyPr/>
        <a:lstStyle/>
        <a:p>
          <a:endParaRPr lang="en-GB" sz="1200">
            <a:latin typeface="Century Gothic" panose="020B0502020202020204" pitchFamily="34" charset="0"/>
          </a:endParaRPr>
        </a:p>
      </dgm:t>
    </dgm:pt>
    <dgm:pt modelId="{247281FA-C401-4EBF-8E26-D429281B64D8}" type="sibTrans" cxnId="{C0684195-D6D1-4D81-9DFD-949CF3F652A4}">
      <dgm:prSet/>
      <dgm:spPr/>
      <dgm:t>
        <a:bodyPr/>
        <a:lstStyle/>
        <a:p>
          <a:endParaRPr lang="en-GB" sz="1200">
            <a:latin typeface="Century Gothic" panose="020B0502020202020204" pitchFamily="34" charset="0"/>
          </a:endParaRPr>
        </a:p>
      </dgm:t>
    </dgm:pt>
    <dgm:pt modelId="{B7BE52EC-6316-4921-B3A0-31022DB88089}">
      <dgm:prSet phldrT="[Text]" custT="1"/>
      <dgm:spPr/>
      <dgm:t>
        <a:bodyPr/>
        <a:lstStyle/>
        <a:p>
          <a:r>
            <a:rPr lang="en-US" sz="1200">
              <a:latin typeface="Century Gothic" panose="020B0502020202020204" pitchFamily="34" charset="0"/>
            </a:rPr>
            <a:t>Price per unit</a:t>
          </a:r>
          <a:endParaRPr lang="en-GB" sz="1200">
            <a:latin typeface="Century Gothic" panose="020B0502020202020204" pitchFamily="34" charset="0"/>
          </a:endParaRPr>
        </a:p>
      </dgm:t>
    </dgm:pt>
    <dgm:pt modelId="{17147766-5905-4173-A995-3C69DE095A39}" type="parTrans" cxnId="{E4979117-36C7-4CAB-AD87-05C2D5E2B459}">
      <dgm:prSet custT="1"/>
      <dgm:spPr/>
      <dgm:t>
        <a:bodyPr/>
        <a:lstStyle/>
        <a:p>
          <a:endParaRPr lang="en-GB" sz="1200">
            <a:latin typeface="Century Gothic" panose="020B0502020202020204" pitchFamily="34" charset="0"/>
          </a:endParaRPr>
        </a:p>
      </dgm:t>
    </dgm:pt>
    <dgm:pt modelId="{72312AA1-4B74-4F89-BE9A-6796C9420E43}" type="sibTrans" cxnId="{E4979117-36C7-4CAB-AD87-05C2D5E2B459}">
      <dgm:prSet/>
      <dgm:spPr/>
      <dgm:t>
        <a:bodyPr/>
        <a:lstStyle/>
        <a:p>
          <a:endParaRPr lang="en-GB" sz="1200">
            <a:latin typeface="Century Gothic" panose="020B0502020202020204" pitchFamily="34" charset="0"/>
          </a:endParaRPr>
        </a:p>
      </dgm:t>
    </dgm:pt>
    <dgm:pt modelId="{40F93EE2-AA86-45DF-9A6F-9940D3B2633C}" type="pres">
      <dgm:prSet presAssocID="{7901C370-C857-48E8-9923-11543E02BCB3}" presName="diagram" presStyleCnt="0">
        <dgm:presLayoutVars>
          <dgm:chPref val="1"/>
          <dgm:dir/>
          <dgm:animOne val="branch"/>
          <dgm:animLvl val="lvl"/>
          <dgm:resizeHandles val="exact"/>
        </dgm:presLayoutVars>
      </dgm:prSet>
      <dgm:spPr/>
    </dgm:pt>
    <dgm:pt modelId="{0EE6297C-56BC-4BB2-8789-7D7B0B411339}" type="pres">
      <dgm:prSet presAssocID="{262D62D9-9A7C-40D7-AA81-B752569F295D}" presName="root1" presStyleCnt="0"/>
      <dgm:spPr/>
    </dgm:pt>
    <dgm:pt modelId="{B9AB724A-AC78-4F6B-8284-6E038B5692EB}" type="pres">
      <dgm:prSet presAssocID="{262D62D9-9A7C-40D7-AA81-B752569F295D}" presName="LevelOneTextNode" presStyleLbl="node0" presStyleIdx="0" presStyleCnt="1" custScaleY="184974">
        <dgm:presLayoutVars>
          <dgm:chPref val="3"/>
        </dgm:presLayoutVars>
      </dgm:prSet>
      <dgm:spPr/>
    </dgm:pt>
    <dgm:pt modelId="{09C954C3-A633-4D2A-B8FE-A4EEEF76F35E}" type="pres">
      <dgm:prSet presAssocID="{262D62D9-9A7C-40D7-AA81-B752569F295D}" presName="level2hierChild" presStyleCnt="0"/>
      <dgm:spPr/>
    </dgm:pt>
    <dgm:pt modelId="{BD20731D-5ED4-4E82-A89A-1E0C99B525CE}" type="pres">
      <dgm:prSet presAssocID="{18EDC339-42AA-4D8F-A116-8A894CAEEB35}" presName="conn2-1" presStyleLbl="parChTrans1D2" presStyleIdx="0" presStyleCnt="2"/>
      <dgm:spPr/>
    </dgm:pt>
    <dgm:pt modelId="{5873DB2D-F552-4A2A-9C8F-6B1359D9BC3A}" type="pres">
      <dgm:prSet presAssocID="{18EDC339-42AA-4D8F-A116-8A894CAEEB35}" presName="connTx" presStyleLbl="parChTrans1D2" presStyleIdx="0" presStyleCnt="2"/>
      <dgm:spPr/>
    </dgm:pt>
    <dgm:pt modelId="{86172069-2B80-4405-9804-2918E5029C20}" type="pres">
      <dgm:prSet presAssocID="{041C1016-06F7-40E5-A6EB-42618C537F67}" presName="root2" presStyleCnt="0"/>
      <dgm:spPr/>
    </dgm:pt>
    <dgm:pt modelId="{AFC600E3-F436-4815-A773-BFB05D00C3B3}" type="pres">
      <dgm:prSet presAssocID="{041C1016-06F7-40E5-A6EB-42618C537F67}" presName="LevelTwoTextNode" presStyleLbl="node2" presStyleIdx="0" presStyleCnt="2" custScaleY="184974" custLinFactNeighborY="-28369">
        <dgm:presLayoutVars>
          <dgm:chPref val="3"/>
        </dgm:presLayoutVars>
      </dgm:prSet>
      <dgm:spPr/>
    </dgm:pt>
    <dgm:pt modelId="{C9C304AF-D10F-42F6-8F78-468873A71BF0}" type="pres">
      <dgm:prSet presAssocID="{041C1016-06F7-40E5-A6EB-42618C537F67}" presName="level3hierChild" presStyleCnt="0"/>
      <dgm:spPr/>
    </dgm:pt>
    <dgm:pt modelId="{CFEC6A6A-7BA4-4265-BA78-6DAD30EB7581}" type="pres">
      <dgm:prSet presAssocID="{4D2EB559-26EB-4DC8-BAF5-56A423E1C90A}" presName="conn2-1" presStyleLbl="parChTrans1D3" presStyleIdx="0" presStyleCnt="2"/>
      <dgm:spPr/>
    </dgm:pt>
    <dgm:pt modelId="{66F2193D-D783-4A30-8D0A-76DFE1DF8C93}" type="pres">
      <dgm:prSet presAssocID="{4D2EB559-26EB-4DC8-BAF5-56A423E1C90A}" presName="connTx" presStyleLbl="parChTrans1D3" presStyleIdx="0" presStyleCnt="2"/>
      <dgm:spPr/>
    </dgm:pt>
    <dgm:pt modelId="{FB6D0091-1674-4442-8F0C-BCD8F0E9CBC7}" type="pres">
      <dgm:prSet presAssocID="{CE339EA1-BAF0-4E21-9FD0-6F5014726F8C}" presName="root2" presStyleCnt="0"/>
      <dgm:spPr/>
    </dgm:pt>
    <dgm:pt modelId="{A1C8DFDD-1811-4239-9516-D07EBC5190EB}" type="pres">
      <dgm:prSet presAssocID="{CE339EA1-BAF0-4E21-9FD0-6F5014726F8C}" presName="LevelTwoTextNode" presStyleLbl="node3" presStyleIdx="0" presStyleCnt="2" custScaleY="184974" custLinFactNeighborY="-68558">
        <dgm:presLayoutVars>
          <dgm:chPref val="3"/>
        </dgm:presLayoutVars>
      </dgm:prSet>
      <dgm:spPr/>
    </dgm:pt>
    <dgm:pt modelId="{AB938D7C-80CB-4A7A-A04C-11C26D9C250D}" type="pres">
      <dgm:prSet presAssocID="{CE339EA1-BAF0-4E21-9FD0-6F5014726F8C}" presName="level3hierChild" presStyleCnt="0"/>
      <dgm:spPr/>
    </dgm:pt>
    <dgm:pt modelId="{CF7254AE-B531-4C00-B980-9AD30E582F61}" type="pres">
      <dgm:prSet presAssocID="{06B54566-74BC-4D5F-BE50-FF229D629B7D}" presName="conn2-1" presStyleLbl="parChTrans1D3" presStyleIdx="1" presStyleCnt="2"/>
      <dgm:spPr/>
    </dgm:pt>
    <dgm:pt modelId="{B39699D2-FEF7-46B1-BD0C-32A411B5B604}" type="pres">
      <dgm:prSet presAssocID="{06B54566-74BC-4D5F-BE50-FF229D629B7D}" presName="connTx" presStyleLbl="parChTrans1D3" presStyleIdx="1" presStyleCnt="2"/>
      <dgm:spPr/>
    </dgm:pt>
    <dgm:pt modelId="{9510C0F5-E23F-4E51-9021-6DFC2B46310C}" type="pres">
      <dgm:prSet presAssocID="{39EB000D-CEF3-4C22-B443-D5839BCBEA4A}" presName="root2" presStyleCnt="0"/>
      <dgm:spPr/>
    </dgm:pt>
    <dgm:pt modelId="{34FBB4B9-B993-40F6-8052-C2E2EA55C7B9}" type="pres">
      <dgm:prSet presAssocID="{39EB000D-CEF3-4C22-B443-D5839BCBEA4A}" presName="LevelTwoTextNode" presStyleLbl="node3" presStyleIdx="1" presStyleCnt="2" custScaleY="184974" custLinFactNeighborY="17507">
        <dgm:presLayoutVars>
          <dgm:chPref val="3"/>
        </dgm:presLayoutVars>
      </dgm:prSet>
      <dgm:spPr/>
    </dgm:pt>
    <dgm:pt modelId="{C46C5E7D-F795-4FAB-84F8-C056A316F005}" type="pres">
      <dgm:prSet presAssocID="{39EB000D-CEF3-4C22-B443-D5839BCBEA4A}" presName="level3hierChild" presStyleCnt="0"/>
      <dgm:spPr/>
    </dgm:pt>
    <dgm:pt modelId="{E26804E6-B1D0-463E-B823-CF9BBBCFC2E7}" type="pres">
      <dgm:prSet presAssocID="{17147766-5905-4173-A995-3C69DE095A39}" presName="conn2-1" presStyleLbl="parChTrans1D2" presStyleIdx="1" presStyleCnt="2"/>
      <dgm:spPr/>
    </dgm:pt>
    <dgm:pt modelId="{335DB30D-1733-42B3-A4A2-9BE6C5ABD8CF}" type="pres">
      <dgm:prSet presAssocID="{17147766-5905-4173-A995-3C69DE095A39}" presName="connTx" presStyleLbl="parChTrans1D2" presStyleIdx="1" presStyleCnt="2"/>
      <dgm:spPr/>
    </dgm:pt>
    <dgm:pt modelId="{8437FB7C-0F4F-4611-A300-32730D3F51BF}" type="pres">
      <dgm:prSet presAssocID="{B7BE52EC-6316-4921-B3A0-31022DB88089}" presName="root2" presStyleCnt="0"/>
      <dgm:spPr/>
    </dgm:pt>
    <dgm:pt modelId="{2F6BFF76-1223-47FC-BBD6-FA7A1731595A}" type="pres">
      <dgm:prSet presAssocID="{B7BE52EC-6316-4921-B3A0-31022DB88089}" presName="LevelTwoTextNode" presStyleLbl="node2" presStyleIdx="1" presStyleCnt="2" custScaleY="184974" custLinFactNeighborY="57000">
        <dgm:presLayoutVars>
          <dgm:chPref val="3"/>
        </dgm:presLayoutVars>
      </dgm:prSet>
      <dgm:spPr/>
    </dgm:pt>
    <dgm:pt modelId="{8A5B3A15-01C3-4879-BC29-A1C2EAA00EEB}" type="pres">
      <dgm:prSet presAssocID="{B7BE52EC-6316-4921-B3A0-31022DB88089}" presName="level3hierChild" presStyleCnt="0"/>
      <dgm:spPr/>
    </dgm:pt>
  </dgm:ptLst>
  <dgm:cxnLst>
    <dgm:cxn modelId="{E4979117-36C7-4CAB-AD87-05C2D5E2B459}" srcId="{262D62D9-9A7C-40D7-AA81-B752569F295D}" destId="{B7BE52EC-6316-4921-B3A0-31022DB88089}" srcOrd="1" destOrd="0" parTransId="{17147766-5905-4173-A995-3C69DE095A39}" sibTransId="{72312AA1-4B74-4F89-BE9A-6796C9420E43}"/>
    <dgm:cxn modelId="{CB46041C-68AB-4569-84FC-F718B669B75A}" type="presOf" srcId="{4D2EB559-26EB-4DC8-BAF5-56A423E1C90A}" destId="{CFEC6A6A-7BA4-4265-BA78-6DAD30EB7581}" srcOrd="0" destOrd="0" presId="urn:microsoft.com/office/officeart/2005/8/layout/hierarchy2"/>
    <dgm:cxn modelId="{4BEE8A3D-8A54-4E68-8C55-DB8B4FF5E158}" type="presOf" srcId="{262D62D9-9A7C-40D7-AA81-B752569F295D}" destId="{B9AB724A-AC78-4F6B-8284-6E038B5692EB}" srcOrd="0" destOrd="0" presId="urn:microsoft.com/office/officeart/2005/8/layout/hierarchy2"/>
    <dgm:cxn modelId="{E118365F-9296-4E62-B28F-4392467F8BA0}" type="presOf" srcId="{18EDC339-42AA-4D8F-A116-8A894CAEEB35}" destId="{5873DB2D-F552-4A2A-9C8F-6B1359D9BC3A}" srcOrd="1" destOrd="0" presId="urn:microsoft.com/office/officeart/2005/8/layout/hierarchy2"/>
    <dgm:cxn modelId="{9B1FB463-43E9-444C-807A-FBD8D5E805CA}" type="presOf" srcId="{18EDC339-42AA-4D8F-A116-8A894CAEEB35}" destId="{BD20731D-5ED4-4E82-A89A-1E0C99B525CE}" srcOrd="0" destOrd="0" presId="urn:microsoft.com/office/officeart/2005/8/layout/hierarchy2"/>
    <dgm:cxn modelId="{46D59F67-67D4-4D29-86A8-0A1A97C7DC8F}" srcId="{7901C370-C857-48E8-9923-11543E02BCB3}" destId="{262D62D9-9A7C-40D7-AA81-B752569F295D}" srcOrd="0" destOrd="0" parTransId="{89D0282C-D77E-43B2-A885-F94638F66C8D}" sibTransId="{39CE1F42-9F7B-482A-9014-FBE683E49B4C}"/>
    <dgm:cxn modelId="{AD852B48-AF54-4DCD-9AF9-871030DE667E}" type="presOf" srcId="{B7BE52EC-6316-4921-B3A0-31022DB88089}" destId="{2F6BFF76-1223-47FC-BBD6-FA7A1731595A}" srcOrd="0" destOrd="0" presId="urn:microsoft.com/office/officeart/2005/8/layout/hierarchy2"/>
    <dgm:cxn modelId="{A0ED4C49-FD08-4892-8F70-5EE96995F7C9}" type="presOf" srcId="{4D2EB559-26EB-4DC8-BAF5-56A423E1C90A}" destId="{66F2193D-D783-4A30-8D0A-76DFE1DF8C93}" srcOrd="1" destOrd="0" presId="urn:microsoft.com/office/officeart/2005/8/layout/hierarchy2"/>
    <dgm:cxn modelId="{C6712857-0C8A-43F4-A4D9-40C8F8AFDFFB}" type="presOf" srcId="{7901C370-C857-48E8-9923-11543E02BCB3}" destId="{40F93EE2-AA86-45DF-9A6F-9940D3B2633C}" srcOrd="0" destOrd="0" presId="urn:microsoft.com/office/officeart/2005/8/layout/hierarchy2"/>
    <dgm:cxn modelId="{B4DB3F59-A4F3-4316-A217-23685ACBD6FB}" type="presOf" srcId="{06B54566-74BC-4D5F-BE50-FF229D629B7D}" destId="{B39699D2-FEF7-46B1-BD0C-32A411B5B604}" srcOrd="1" destOrd="0" presId="urn:microsoft.com/office/officeart/2005/8/layout/hierarchy2"/>
    <dgm:cxn modelId="{F9215C8C-2952-4525-A2EF-279C0A890B04}" type="presOf" srcId="{17147766-5905-4173-A995-3C69DE095A39}" destId="{E26804E6-B1D0-463E-B823-CF9BBBCFC2E7}" srcOrd="0" destOrd="0" presId="urn:microsoft.com/office/officeart/2005/8/layout/hierarchy2"/>
    <dgm:cxn modelId="{C0684195-D6D1-4D81-9DFD-949CF3F652A4}" srcId="{041C1016-06F7-40E5-A6EB-42618C537F67}" destId="{39EB000D-CEF3-4C22-B443-D5839BCBEA4A}" srcOrd="1" destOrd="0" parTransId="{06B54566-74BC-4D5F-BE50-FF229D629B7D}" sibTransId="{247281FA-C401-4EBF-8E26-D429281B64D8}"/>
    <dgm:cxn modelId="{BF944AB1-927F-490A-BB45-C1F97E5C0164}" type="presOf" srcId="{17147766-5905-4173-A995-3C69DE095A39}" destId="{335DB30D-1733-42B3-A4A2-9BE6C5ABD8CF}" srcOrd="1" destOrd="0" presId="urn:microsoft.com/office/officeart/2005/8/layout/hierarchy2"/>
    <dgm:cxn modelId="{63DBADC6-A357-426C-89B0-7D833BADE652}" type="presOf" srcId="{06B54566-74BC-4D5F-BE50-FF229D629B7D}" destId="{CF7254AE-B531-4C00-B980-9AD30E582F61}" srcOrd="0" destOrd="0" presId="urn:microsoft.com/office/officeart/2005/8/layout/hierarchy2"/>
    <dgm:cxn modelId="{C184A5CF-F9D8-43D2-A7F2-34F740E943AE}" type="presOf" srcId="{39EB000D-CEF3-4C22-B443-D5839BCBEA4A}" destId="{34FBB4B9-B993-40F6-8052-C2E2EA55C7B9}" srcOrd="0" destOrd="0" presId="urn:microsoft.com/office/officeart/2005/8/layout/hierarchy2"/>
    <dgm:cxn modelId="{F56B9DE8-C72E-4AFE-AFC2-CE030FFB2322}" srcId="{041C1016-06F7-40E5-A6EB-42618C537F67}" destId="{CE339EA1-BAF0-4E21-9FD0-6F5014726F8C}" srcOrd="0" destOrd="0" parTransId="{4D2EB559-26EB-4DC8-BAF5-56A423E1C90A}" sibTransId="{3341E937-7533-4608-97A8-CA41B55FCA59}"/>
    <dgm:cxn modelId="{CD3234EF-A6E0-4764-896E-AAB54E655D04}" srcId="{262D62D9-9A7C-40D7-AA81-B752569F295D}" destId="{041C1016-06F7-40E5-A6EB-42618C537F67}" srcOrd="0" destOrd="0" parTransId="{18EDC339-42AA-4D8F-A116-8A894CAEEB35}" sibTransId="{60A91265-E3C7-495D-AF41-D8AB431CDE07}"/>
    <dgm:cxn modelId="{96A5E1FA-DF51-49EA-9762-7AFCF38ECAE1}" type="presOf" srcId="{041C1016-06F7-40E5-A6EB-42618C537F67}" destId="{AFC600E3-F436-4815-A773-BFB05D00C3B3}" srcOrd="0" destOrd="0" presId="urn:microsoft.com/office/officeart/2005/8/layout/hierarchy2"/>
    <dgm:cxn modelId="{A4680AFE-C567-43DA-BEF0-D4FBBF7AB43F}" type="presOf" srcId="{CE339EA1-BAF0-4E21-9FD0-6F5014726F8C}" destId="{A1C8DFDD-1811-4239-9516-D07EBC5190EB}" srcOrd="0" destOrd="0" presId="urn:microsoft.com/office/officeart/2005/8/layout/hierarchy2"/>
    <dgm:cxn modelId="{0032F3DA-8E82-4861-810C-254881C4A00C}" type="presParOf" srcId="{40F93EE2-AA86-45DF-9A6F-9940D3B2633C}" destId="{0EE6297C-56BC-4BB2-8789-7D7B0B411339}" srcOrd="0" destOrd="0" presId="urn:microsoft.com/office/officeart/2005/8/layout/hierarchy2"/>
    <dgm:cxn modelId="{9A333E41-4881-4B6A-BE11-98AD8E8513FA}" type="presParOf" srcId="{0EE6297C-56BC-4BB2-8789-7D7B0B411339}" destId="{B9AB724A-AC78-4F6B-8284-6E038B5692EB}" srcOrd="0" destOrd="0" presId="urn:microsoft.com/office/officeart/2005/8/layout/hierarchy2"/>
    <dgm:cxn modelId="{0A0A0FAB-D0FE-4997-9608-6ACA2CB5085F}" type="presParOf" srcId="{0EE6297C-56BC-4BB2-8789-7D7B0B411339}" destId="{09C954C3-A633-4D2A-B8FE-A4EEEF76F35E}" srcOrd="1" destOrd="0" presId="urn:microsoft.com/office/officeart/2005/8/layout/hierarchy2"/>
    <dgm:cxn modelId="{CAB30D25-FD70-43A5-BA06-CB76599BB392}" type="presParOf" srcId="{09C954C3-A633-4D2A-B8FE-A4EEEF76F35E}" destId="{BD20731D-5ED4-4E82-A89A-1E0C99B525CE}" srcOrd="0" destOrd="0" presId="urn:microsoft.com/office/officeart/2005/8/layout/hierarchy2"/>
    <dgm:cxn modelId="{783F912D-DA01-4830-85FC-198F2AD85636}" type="presParOf" srcId="{BD20731D-5ED4-4E82-A89A-1E0C99B525CE}" destId="{5873DB2D-F552-4A2A-9C8F-6B1359D9BC3A}" srcOrd="0" destOrd="0" presId="urn:microsoft.com/office/officeart/2005/8/layout/hierarchy2"/>
    <dgm:cxn modelId="{5E97C54A-DE37-45C4-8DD7-AAFE2EF9E267}" type="presParOf" srcId="{09C954C3-A633-4D2A-B8FE-A4EEEF76F35E}" destId="{86172069-2B80-4405-9804-2918E5029C20}" srcOrd="1" destOrd="0" presId="urn:microsoft.com/office/officeart/2005/8/layout/hierarchy2"/>
    <dgm:cxn modelId="{D483C251-A871-4FD4-9C22-55D44BC7D6B9}" type="presParOf" srcId="{86172069-2B80-4405-9804-2918E5029C20}" destId="{AFC600E3-F436-4815-A773-BFB05D00C3B3}" srcOrd="0" destOrd="0" presId="urn:microsoft.com/office/officeart/2005/8/layout/hierarchy2"/>
    <dgm:cxn modelId="{6E332CB5-5394-4D38-AA3B-86D47125E255}" type="presParOf" srcId="{86172069-2B80-4405-9804-2918E5029C20}" destId="{C9C304AF-D10F-42F6-8F78-468873A71BF0}" srcOrd="1" destOrd="0" presId="urn:microsoft.com/office/officeart/2005/8/layout/hierarchy2"/>
    <dgm:cxn modelId="{C992D824-61EC-499F-BC5D-83247454853B}" type="presParOf" srcId="{C9C304AF-D10F-42F6-8F78-468873A71BF0}" destId="{CFEC6A6A-7BA4-4265-BA78-6DAD30EB7581}" srcOrd="0" destOrd="0" presId="urn:microsoft.com/office/officeart/2005/8/layout/hierarchy2"/>
    <dgm:cxn modelId="{9BFFC708-0049-4E4F-A70E-B63A329C7F5F}" type="presParOf" srcId="{CFEC6A6A-7BA4-4265-BA78-6DAD30EB7581}" destId="{66F2193D-D783-4A30-8D0A-76DFE1DF8C93}" srcOrd="0" destOrd="0" presId="urn:microsoft.com/office/officeart/2005/8/layout/hierarchy2"/>
    <dgm:cxn modelId="{1E66E32D-5F96-445A-AC6D-2203B2CBE8B0}" type="presParOf" srcId="{C9C304AF-D10F-42F6-8F78-468873A71BF0}" destId="{FB6D0091-1674-4442-8F0C-BCD8F0E9CBC7}" srcOrd="1" destOrd="0" presId="urn:microsoft.com/office/officeart/2005/8/layout/hierarchy2"/>
    <dgm:cxn modelId="{567FF1C2-A2ED-4847-8DC0-BEB9AC6490F3}" type="presParOf" srcId="{FB6D0091-1674-4442-8F0C-BCD8F0E9CBC7}" destId="{A1C8DFDD-1811-4239-9516-D07EBC5190EB}" srcOrd="0" destOrd="0" presId="urn:microsoft.com/office/officeart/2005/8/layout/hierarchy2"/>
    <dgm:cxn modelId="{884DC6AD-B944-4B05-BCA9-FAD057F57C0D}" type="presParOf" srcId="{FB6D0091-1674-4442-8F0C-BCD8F0E9CBC7}" destId="{AB938D7C-80CB-4A7A-A04C-11C26D9C250D}" srcOrd="1" destOrd="0" presId="urn:microsoft.com/office/officeart/2005/8/layout/hierarchy2"/>
    <dgm:cxn modelId="{7841D670-A00C-4DB5-9F95-87B63513429D}" type="presParOf" srcId="{C9C304AF-D10F-42F6-8F78-468873A71BF0}" destId="{CF7254AE-B531-4C00-B980-9AD30E582F61}" srcOrd="2" destOrd="0" presId="urn:microsoft.com/office/officeart/2005/8/layout/hierarchy2"/>
    <dgm:cxn modelId="{7220CFA3-407E-42A2-98E2-B98C23328920}" type="presParOf" srcId="{CF7254AE-B531-4C00-B980-9AD30E582F61}" destId="{B39699D2-FEF7-46B1-BD0C-32A411B5B604}" srcOrd="0" destOrd="0" presId="urn:microsoft.com/office/officeart/2005/8/layout/hierarchy2"/>
    <dgm:cxn modelId="{E6EB200E-634A-4B4A-A4AB-1B73E47D9D17}" type="presParOf" srcId="{C9C304AF-D10F-42F6-8F78-468873A71BF0}" destId="{9510C0F5-E23F-4E51-9021-6DFC2B46310C}" srcOrd="3" destOrd="0" presId="urn:microsoft.com/office/officeart/2005/8/layout/hierarchy2"/>
    <dgm:cxn modelId="{97E27746-E65B-4E66-AD5F-C9345888940C}" type="presParOf" srcId="{9510C0F5-E23F-4E51-9021-6DFC2B46310C}" destId="{34FBB4B9-B993-40F6-8052-C2E2EA55C7B9}" srcOrd="0" destOrd="0" presId="urn:microsoft.com/office/officeart/2005/8/layout/hierarchy2"/>
    <dgm:cxn modelId="{A153C599-4406-4D2F-ADB7-EBBBCBC5830A}" type="presParOf" srcId="{9510C0F5-E23F-4E51-9021-6DFC2B46310C}" destId="{C46C5E7D-F795-4FAB-84F8-C056A316F005}" srcOrd="1" destOrd="0" presId="urn:microsoft.com/office/officeart/2005/8/layout/hierarchy2"/>
    <dgm:cxn modelId="{3D21D9CF-AB28-44E0-84E3-8B563C5463A2}" type="presParOf" srcId="{09C954C3-A633-4D2A-B8FE-A4EEEF76F35E}" destId="{E26804E6-B1D0-463E-B823-CF9BBBCFC2E7}" srcOrd="2" destOrd="0" presId="urn:microsoft.com/office/officeart/2005/8/layout/hierarchy2"/>
    <dgm:cxn modelId="{B32FB9BF-DD08-4461-BD43-5CAB1D083D5E}" type="presParOf" srcId="{E26804E6-B1D0-463E-B823-CF9BBBCFC2E7}" destId="{335DB30D-1733-42B3-A4A2-9BE6C5ABD8CF}" srcOrd="0" destOrd="0" presId="urn:microsoft.com/office/officeart/2005/8/layout/hierarchy2"/>
    <dgm:cxn modelId="{4F5732CC-35B3-4DF9-AEA5-D0BF43F5AA16}" type="presParOf" srcId="{09C954C3-A633-4D2A-B8FE-A4EEEF76F35E}" destId="{8437FB7C-0F4F-4611-A300-32730D3F51BF}" srcOrd="3" destOrd="0" presId="urn:microsoft.com/office/officeart/2005/8/layout/hierarchy2"/>
    <dgm:cxn modelId="{25281224-A637-4358-B874-4AABE92BE96A}" type="presParOf" srcId="{8437FB7C-0F4F-4611-A300-32730D3F51BF}" destId="{2F6BFF76-1223-47FC-BBD6-FA7A1731595A}" srcOrd="0" destOrd="0" presId="urn:microsoft.com/office/officeart/2005/8/layout/hierarchy2"/>
    <dgm:cxn modelId="{C5C2C9A3-54EB-42BE-B80C-A504949ECC67}" type="presParOf" srcId="{8437FB7C-0F4F-4611-A300-32730D3F51BF}" destId="{8A5B3A15-01C3-4879-BC29-A1C2EAA00EE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5A099-4F37-4613-A67B-9D234CD9845A}">
      <dsp:nvSpPr>
        <dsp:cNvPr id="0" name=""/>
        <dsp:cNvSpPr/>
      </dsp:nvSpPr>
      <dsp:spPr>
        <a:xfrm>
          <a:off x="4518168" y="881927"/>
          <a:ext cx="109262" cy="335070"/>
        </a:xfrm>
        <a:custGeom>
          <a:avLst/>
          <a:gdLst/>
          <a:ahLst/>
          <a:cxnLst/>
          <a:rect l="0" t="0" r="0" b="0"/>
          <a:pathLst>
            <a:path>
              <a:moveTo>
                <a:pt x="0" y="0"/>
              </a:moveTo>
              <a:lnTo>
                <a:pt x="0" y="335070"/>
              </a:lnTo>
              <a:lnTo>
                <a:pt x="109262" y="3350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B7B5DE-65AA-4534-A9FA-7C5E817700E8}">
      <dsp:nvSpPr>
        <dsp:cNvPr id="0" name=""/>
        <dsp:cNvSpPr/>
      </dsp:nvSpPr>
      <dsp:spPr>
        <a:xfrm>
          <a:off x="3487461" y="364753"/>
          <a:ext cx="1322072" cy="152967"/>
        </a:xfrm>
        <a:custGeom>
          <a:avLst/>
          <a:gdLst/>
          <a:ahLst/>
          <a:cxnLst/>
          <a:rect l="0" t="0" r="0" b="0"/>
          <a:pathLst>
            <a:path>
              <a:moveTo>
                <a:pt x="0" y="0"/>
              </a:moveTo>
              <a:lnTo>
                <a:pt x="0" y="76483"/>
              </a:lnTo>
              <a:lnTo>
                <a:pt x="1322072" y="76483"/>
              </a:lnTo>
              <a:lnTo>
                <a:pt x="1322072" y="1529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FE1C12-6145-4740-BA22-7E33C115F0F6}">
      <dsp:nvSpPr>
        <dsp:cNvPr id="0" name=""/>
        <dsp:cNvSpPr/>
      </dsp:nvSpPr>
      <dsp:spPr>
        <a:xfrm>
          <a:off x="3636786" y="881927"/>
          <a:ext cx="109262" cy="335070"/>
        </a:xfrm>
        <a:custGeom>
          <a:avLst/>
          <a:gdLst/>
          <a:ahLst/>
          <a:cxnLst/>
          <a:rect l="0" t="0" r="0" b="0"/>
          <a:pathLst>
            <a:path>
              <a:moveTo>
                <a:pt x="0" y="0"/>
              </a:moveTo>
              <a:lnTo>
                <a:pt x="0" y="335070"/>
              </a:lnTo>
              <a:lnTo>
                <a:pt x="109262" y="3350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0AFBEA-F40E-4861-84DB-93D3E91D7290}">
      <dsp:nvSpPr>
        <dsp:cNvPr id="0" name=""/>
        <dsp:cNvSpPr/>
      </dsp:nvSpPr>
      <dsp:spPr>
        <a:xfrm>
          <a:off x="3487461" y="364753"/>
          <a:ext cx="440690" cy="152967"/>
        </a:xfrm>
        <a:custGeom>
          <a:avLst/>
          <a:gdLst/>
          <a:ahLst/>
          <a:cxnLst/>
          <a:rect l="0" t="0" r="0" b="0"/>
          <a:pathLst>
            <a:path>
              <a:moveTo>
                <a:pt x="0" y="0"/>
              </a:moveTo>
              <a:lnTo>
                <a:pt x="0" y="76483"/>
              </a:lnTo>
              <a:lnTo>
                <a:pt x="440690" y="76483"/>
              </a:lnTo>
              <a:lnTo>
                <a:pt x="440690" y="1529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35C919-5D81-44D8-8647-9BF0778E8DFA}">
      <dsp:nvSpPr>
        <dsp:cNvPr id="0" name=""/>
        <dsp:cNvSpPr/>
      </dsp:nvSpPr>
      <dsp:spPr>
        <a:xfrm>
          <a:off x="2755405" y="881927"/>
          <a:ext cx="109262" cy="335070"/>
        </a:xfrm>
        <a:custGeom>
          <a:avLst/>
          <a:gdLst/>
          <a:ahLst/>
          <a:cxnLst/>
          <a:rect l="0" t="0" r="0" b="0"/>
          <a:pathLst>
            <a:path>
              <a:moveTo>
                <a:pt x="0" y="0"/>
              </a:moveTo>
              <a:lnTo>
                <a:pt x="0" y="335070"/>
              </a:lnTo>
              <a:lnTo>
                <a:pt x="109262" y="3350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5098EB-5B60-4753-8E61-F6036CD2560E}">
      <dsp:nvSpPr>
        <dsp:cNvPr id="0" name=""/>
        <dsp:cNvSpPr/>
      </dsp:nvSpPr>
      <dsp:spPr>
        <a:xfrm>
          <a:off x="3046770" y="364753"/>
          <a:ext cx="440690" cy="152967"/>
        </a:xfrm>
        <a:custGeom>
          <a:avLst/>
          <a:gdLst/>
          <a:ahLst/>
          <a:cxnLst/>
          <a:rect l="0" t="0" r="0" b="0"/>
          <a:pathLst>
            <a:path>
              <a:moveTo>
                <a:pt x="440690" y="0"/>
              </a:moveTo>
              <a:lnTo>
                <a:pt x="440690" y="76483"/>
              </a:lnTo>
              <a:lnTo>
                <a:pt x="0" y="76483"/>
              </a:lnTo>
              <a:lnTo>
                <a:pt x="0" y="1529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90560E-DDB0-4BE5-87F8-78C10B896107}">
      <dsp:nvSpPr>
        <dsp:cNvPr id="0" name=""/>
        <dsp:cNvSpPr/>
      </dsp:nvSpPr>
      <dsp:spPr>
        <a:xfrm>
          <a:off x="1874023" y="881927"/>
          <a:ext cx="109262" cy="852244"/>
        </a:xfrm>
        <a:custGeom>
          <a:avLst/>
          <a:gdLst/>
          <a:ahLst/>
          <a:cxnLst/>
          <a:rect l="0" t="0" r="0" b="0"/>
          <a:pathLst>
            <a:path>
              <a:moveTo>
                <a:pt x="0" y="0"/>
              </a:moveTo>
              <a:lnTo>
                <a:pt x="0" y="852244"/>
              </a:lnTo>
              <a:lnTo>
                <a:pt x="109262" y="8522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FAD3BF-0884-490F-A18B-C662D65340E8}">
      <dsp:nvSpPr>
        <dsp:cNvPr id="0" name=""/>
        <dsp:cNvSpPr/>
      </dsp:nvSpPr>
      <dsp:spPr>
        <a:xfrm>
          <a:off x="1874023" y="881927"/>
          <a:ext cx="109262" cy="335070"/>
        </a:xfrm>
        <a:custGeom>
          <a:avLst/>
          <a:gdLst/>
          <a:ahLst/>
          <a:cxnLst/>
          <a:rect l="0" t="0" r="0" b="0"/>
          <a:pathLst>
            <a:path>
              <a:moveTo>
                <a:pt x="0" y="0"/>
              </a:moveTo>
              <a:lnTo>
                <a:pt x="0" y="335070"/>
              </a:lnTo>
              <a:lnTo>
                <a:pt x="109262" y="3350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CA8CB5-DE7B-4DD1-9EBB-F34FD563B51A}">
      <dsp:nvSpPr>
        <dsp:cNvPr id="0" name=""/>
        <dsp:cNvSpPr/>
      </dsp:nvSpPr>
      <dsp:spPr>
        <a:xfrm>
          <a:off x="2165389" y="364753"/>
          <a:ext cx="1322072" cy="152967"/>
        </a:xfrm>
        <a:custGeom>
          <a:avLst/>
          <a:gdLst/>
          <a:ahLst/>
          <a:cxnLst/>
          <a:rect l="0" t="0" r="0" b="0"/>
          <a:pathLst>
            <a:path>
              <a:moveTo>
                <a:pt x="1322072" y="0"/>
              </a:moveTo>
              <a:lnTo>
                <a:pt x="1322072" y="76483"/>
              </a:lnTo>
              <a:lnTo>
                <a:pt x="0" y="76483"/>
              </a:lnTo>
              <a:lnTo>
                <a:pt x="0" y="1529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633D49-3E7D-4752-AC08-F1FB4B03B529}">
      <dsp:nvSpPr>
        <dsp:cNvPr id="0" name=""/>
        <dsp:cNvSpPr/>
      </dsp:nvSpPr>
      <dsp:spPr>
        <a:xfrm>
          <a:off x="3123254" y="546"/>
          <a:ext cx="728414" cy="3642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a:off x="3123254" y="546"/>
        <a:ext cx="728414" cy="364207"/>
      </dsp:txXfrm>
    </dsp:sp>
    <dsp:sp modelId="{DFE1AFEE-4070-40F8-92AC-0B0E5ECA90DF}">
      <dsp:nvSpPr>
        <dsp:cNvPr id="0" name=""/>
        <dsp:cNvSpPr/>
      </dsp:nvSpPr>
      <dsp:spPr>
        <a:xfrm>
          <a:off x="1801182" y="517720"/>
          <a:ext cx="728414" cy="3642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a:off x="1801182" y="517720"/>
        <a:ext cx="728414" cy="364207"/>
      </dsp:txXfrm>
    </dsp:sp>
    <dsp:sp modelId="{9FA7A300-7C03-46E8-B392-A483803DD10E}">
      <dsp:nvSpPr>
        <dsp:cNvPr id="0" name=""/>
        <dsp:cNvSpPr/>
      </dsp:nvSpPr>
      <dsp:spPr>
        <a:xfrm>
          <a:off x="1983285" y="1034895"/>
          <a:ext cx="728414" cy="3642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a:off x="1983285" y="1034895"/>
        <a:ext cx="728414" cy="364207"/>
      </dsp:txXfrm>
    </dsp:sp>
    <dsp:sp modelId="{CCE7AE5E-F959-4080-9ABF-58DA6F960EFF}">
      <dsp:nvSpPr>
        <dsp:cNvPr id="0" name=""/>
        <dsp:cNvSpPr/>
      </dsp:nvSpPr>
      <dsp:spPr>
        <a:xfrm>
          <a:off x="1983285" y="1552069"/>
          <a:ext cx="728414" cy="3642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a:off x="1983285" y="1552069"/>
        <a:ext cx="728414" cy="364207"/>
      </dsp:txXfrm>
    </dsp:sp>
    <dsp:sp modelId="{0B4AD7EA-027E-432A-935A-993827ED0B8D}">
      <dsp:nvSpPr>
        <dsp:cNvPr id="0" name=""/>
        <dsp:cNvSpPr/>
      </dsp:nvSpPr>
      <dsp:spPr>
        <a:xfrm>
          <a:off x="2682563" y="517720"/>
          <a:ext cx="728414" cy="3642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a:off x="2682563" y="517720"/>
        <a:ext cx="728414" cy="364207"/>
      </dsp:txXfrm>
    </dsp:sp>
    <dsp:sp modelId="{AADC33FB-BDA7-4DAD-BDBF-1B443DF5BE30}">
      <dsp:nvSpPr>
        <dsp:cNvPr id="0" name=""/>
        <dsp:cNvSpPr/>
      </dsp:nvSpPr>
      <dsp:spPr>
        <a:xfrm>
          <a:off x="2864667" y="1034895"/>
          <a:ext cx="728414" cy="3642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a:off x="2864667" y="1034895"/>
        <a:ext cx="728414" cy="364207"/>
      </dsp:txXfrm>
    </dsp:sp>
    <dsp:sp modelId="{AE1CE0D4-E0C7-405E-A99E-7B213667DBEF}">
      <dsp:nvSpPr>
        <dsp:cNvPr id="0" name=""/>
        <dsp:cNvSpPr/>
      </dsp:nvSpPr>
      <dsp:spPr>
        <a:xfrm>
          <a:off x="3563945" y="517720"/>
          <a:ext cx="728414" cy="3642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a:off x="3563945" y="517720"/>
        <a:ext cx="728414" cy="364207"/>
      </dsp:txXfrm>
    </dsp:sp>
    <dsp:sp modelId="{47AEF5B9-FF3C-48F4-8449-CE58AC42511C}">
      <dsp:nvSpPr>
        <dsp:cNvPr id="0" name=""/>
        <dsp:cNvSpPr/>
      </dsp:nvSpPr>
      <dsp:spPr>
        <a:xfrm>
          <a:off x="3746048" y="1034895"/>
          <a:ext cx="728414" cy="3642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a:off x="3746048" y="1034895"/>
        <a:ext cx="728414" cy="364207"/>
      </dsp:txXfrm>
    </dsp:sp>
    <dsp:sp modelId="{854FC854-5E39-4883-BF63-69837E14D645}">
      <dsp:nvSpPr>
        <dsp:cNvPr id="0" name=""/>
        <dsp:cNvSpPr/>
      </dsp:nvSpPr>
      <dsp:spPr>
        <a:xfrm>
          <a:off x="4445326" y="517720"/>
          <a:ext cx="728414" cy="3642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a:off x="4445326" y="517720"/>
        <a:ext cx="728414" cy="364207"/>
      </dsp:txXfrm>
    </dsp:sp>
    <dsp:sp modelId="{399F9886-2A38-4DB3-892E-826325579CC8}">
      <dsp:nvSpPr>
        <dsp:cNvPr id="0" name=""/>
        <dsp:cNvSpPr/>
      </dsp:nvSpPr>
      <dsp:spPr>
        <a:xfrm>
          <a:off x="4627430" y="1034895"/>
          <a:ext cx="728414" cy="3642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a:off x="4627430" y="1034895"/>
        <a:ext cx="728414" cy="3642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B724A-AC78-4F6B-8284-6E038B5692EB}">
      <dsp:nvSpPr>
        <dsp:cNvPr id="0" name=""/>
        <dsp:cNvSpPr/>
      </dsp:nvSpPr>
      <dsp:spPr>
        <a:xfrm>
          <a:off x="2307" y="1616630"/>
          <a:ext cx="921206" cy="8519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Century Gothic" panose="020B0502020202020204" pitchFamily="34" charset="0"/>
            </a:rPr>
            <a:t>Market size (SOM)</a:t>
          </a:r>
          <a:endParaRPr lang="en-GB" sz="1200" kern="1200">
            <a:latin typeface="Century Gothic" panose="020B0502020202020204" pitchFamily="34" charset="0"/>
          </a:endParaRPr>
        </a:p>
      </dsp:txBody>
      <dsp:txXfrm>
        <a:off x="27261" y="1641584"/>
        <a:ext cx="871298" cy="802088"/>
      </dsp:txXfrm>
    </dsp:sp>
    <dsp:sp modelId="{BD20731D-5ED4-4E82-A89A-1E0C99B525CE}">
      <dsp:nvSpPr>
        <dsp:cNvPr id="0" name=""/>
        <dsp:cNvSpPr/>
      </dsp:nvSpPr>
      <dsp:spPr>
        <a:xfrm rot="18116034">
          <a:off x="759433" y="1735585"/>
          <a:ext cx="696642" cy="22873"/>
        </a:xfrm>
        <a:custGeom>
          <a:avLst/>
          <a:gdLst/>
          <a:ahLst/>
          <a:cxnLst/>
          <a:rect l="0" t="0" r="0" b="0"/>
          <a:pathLst>
            <a:path>
              <a:moveTo>
                <a:pt x="0" y="11436"/>
              </a:moveTo>
              <a:lnTo>
                <a:pt x="696642" y="114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latin typeface="Century Gothic" panose="020B0502020202020204" pitchFamily="34" charset="0"/>
          </a:endParaRPr>
        </a:p>
      </dsp:txBody>
      <dsp:txXfrm>
        <a:off x="1090339" y="1729606"/>
        <a:ext cx="34832" cy="34832"/>
      </dsp:txXfrm>
    </dsp:sp>
    <dsp:sp modelId="{AFC600E3-F436-4815-A773-BFB05D00C3B3}">
      <dsp:nvSpPr>
        <dsp:cNvPr id="0" name=""/>
        <dsp:cNvSpPr/>
      </dsp:nvSpPr>
      <dsp:spPr>
        <a:xfrm>
          <a:off x="1291996" y="1025418"/>
          <a:ext cx="921206" cy="8519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Century Gothic" panose="020B0502020202020204" pitchFamily="34" charset="0"/>
            </a:rPr>
            <a:t>Units per year</a:t>
          </a:r>
          <a:endParaRPr lang="en-GB" sz="1200" kern="1200">
            <a:latin typeface="Century Gothic" panose="020B0502020202020204" pitchFamily="34" charset="0"/>
          </a:endParaRPr>
        </a:p>
      </dsp:txBody>
      <dsp:txXfrm>
        <a:off x="1316950" y="1050372"/>
        <a:ext cx="871298" cy="802088"/>
      </dsp:txXfrm>
    </dsp:sp>
    <dsp:sp modelId="{CFEC6A6A-7BA4-4265-BA78-6DAD30EB7581}">
      <dsp:nvSpPr>
        <dsp:cNvPr id="0" name=""/>
        <dsp:cNvSpPr/>
      </dsp:nvSpPr>
      <dsp:spPr>
        <a:xfrm rot="17982833">
          <a:off x="2025742" y="1117151"/>
          <a:ext cx="743404" cy="22873"/>
        </a:xfrm>
        <a:custGeom>
          <a:avLst/>
          <a:gdLst/>
          <a:ahLst/>
          <a:cxnLst/>
          <a:rect l="0" t="0" r="0" b="0"/>
          <a:pathLst>
            <a:path>
              <a:moveTo>
                <a:pt x="0" y="11436"/>
              </a:moveTo>
              <a:lnTo>
                <a:pt x="743404" y="114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latin typeface="Century Gothic" panose="020B0502020202020204" pitchFamily="34" charset="0"/>
          </a:endParaRPr>
        </a:p>
      </dsp:txBody>
      <dsp:txXfrm>
        <a:off x="2378859" y="1110003"/>
        <a:ext cx="37170" cy="37170"/>
      </dsp:txXfrm>
    </dsp:sp>
    <dsp:sp modelId="{A1C8DFDD-1811-4239-9516-D07EBC5190EB}">
      <dsp:nvSpPr>
        <dsp:cNvPr id="0" name=""/>
        <dsp:cNvSpPr/>
      </dsp:nvSpPr>
      <dsp:spPr>
        <a:xfrm>
          <a:off x="2581686" y="379762"/>
          <a:ext cx="921206" cy="8519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Century Gothic" panose="020B0502020202020204" pitchFamily="34" charset="0"/>
            </a:rPr>
            <a:t>Users per  year</a:t>
          </a:r>
          <a:endParaRPr lang="en-GB" sz="1200" kern="1200">
            <a:latin typeface="Century Gothic" panose="020B0502020202020204" pitchFamily="34" charset="0"/>
          </a:endParaRPr>
        </a:p>
      </dsp:txBody>
      <dsp:txXfrm>
        <a:off x="2606640" y="404716"/>
        <a:ext cx="871298" cy="802088"/>
      </dsp:txXfrm>
    </dsp:sp>
    <dsp:sp modelId="{CF7254AE-B531-4C00-B980-9AD30E582F61}">
      <dsp:nvSpPr>
        <dsp:cNvPr id="0" name=""/>
        <dsp:cNvSpPr/>
      </dsp:nvSpPr>
      <dsp:spPr>
        <a:xfrm rot="3675420">
          <a:off x="2014312" y="1775904"/>
          <a:ext cx="766264" cy="22873"/>
        </a:xfrm>
        <a:custGeom>
          <a:avLst/>
          <a:gdLst/>
          <a:ahLst/>
          <a:cxnLst/>
          <a:rect l="0" t="0" r="0" b="0"/>
          <a:pathLst>
            <a:path>
              <a:moveTo>
                <a:pt x="0" y="11436"/>
              </a:moveTo>
              <a:lnTo>
                <a:pt x="766264" y="114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latin typeface="Century Gothic" panose="020B0502020202020204" pitchFamily="34" charset="0"/>
          </a:endParaRPr>
        </a:p>
      </dsp:txBody>
      <dsp:txXfrm>
        <a:off x="2378288" y="1768184"/>
        <a:ext cx="38313" cy="38313"/>
      </dsp:txXfrm>
    </dsp:sp>
    <dsp:sp modelId="{34FBB4B9-B993-40F6-8052-C2E2EA55C7B9}">
      <dsp:nvSpPr>
        <dsp:cNvPr id="0" name=""/>
        <dsp:cNvSpPr/>
      </dsp:nvSpPr>
      <dsp:spPr>
        <a:xfrm>
          <a:off x="2581686" y="1697267"/>
          <a:ext cx="921206" cy="8519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Century Gothic" panose="020B0502020202020204" pitchFamily="34" charset="0"/>
            </a:rPr>
            <a:t>Usage per user per year</a:t>
          </a:r>
          <a:endParaRPr lang="en-GB" sz="1200" kern="1200">
            <a:latin typeface="Century Gothic" panose="020B0502020202020204" pitchFamily="34" charset="0"/>
          </a:endParaRPr>
        </a:p>
      </dsp:txBody>
      <dsp:txXfrm>
        <a:off x="2606640" y="1722221"/>
        <a:ext cx="871298" cy="802088"/>
      </dsp:txXfrm>
    </dsp:sp>
    <dsp:sp modelId="{E26804E6-B1D0-463E-B823-CF9BBBCFC2E7}">
      <dsp:nvSpPr>
        <dsp:cNvPr id="0" name=""/>
        <dsp:cNvSpPr/>
      </dsp:nvSpPr>
      <dsp:spPr>
        <a:xfrm rot="3779807">
          <a:off x="701973" y="2392735"/>
          <a:ext cx="811563" cy="22873"/>
        </a:xfrm>
        <a:custGeom>
          <a:avLst/>
          <a:gdLst/>
          <a:ahLst/>
          <a:cxnLst/>
          <a:rect l="0" t="0" r="0" b="0"/>
          <a:pathLst>
            <a:path>
              <a:moveTo>
                <a:pt x="0" y="11436"/>
              </a:moveTo>
              <a:lnTo>
                <a:pt x="811563" y="114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latin typeface="Century Gothic" panose="020B0502020202020204" pitchFamily="34" charset="0"/>
          </a:endParaRPr>
        </a:p>
      </dsp:txBody>
      <dsp:txXfrm>
        <a:off x="1087466" y="2383882"/>
        <a:ext cx="40578" cy="40578"/>
      </dsp:txXfrm>
    </dsp:sp>
    <dsp:sp modelId="{2F6BFF76-1223-47FC-BBD6-FA7A1731595A}">
      <dsp:nvSpPr>
        <dsp:cNvPr id="0" name=""/>
        <dsp:cNvSpPr/>
      </dsp:nvSpPr>
      <dsp:spPr>
        <a:xfrm>
          <a:off x="1291996" y="2339717"/>
          <a:ext cx="921206" cy="8519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Century Gothic" panose="020B0502020202020204" pitchFamily="34" charset="0"/>
            </a:rPr>
            <a:t>Price per unit</a:t>
          </a:r>
          <a:endParaRPr lang="en-GB" sz="1200" kern="1200">
            <a:latin typeface="Century Gothic" panose="020B0502020202020204" pitchFamily="34" charset="0"/>
          </a:endParaRPr>
        </a:p>
      </dsp:txBody>
      <dsp:txXfrm>
        <a:off x="1316950" y="2364671"/>
        <a:ext cx="871298" cy="80208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E4770B-955F-0749-9079-114E5470D8A6}" type="datetimeFigureOut">
              <a:rPr lang="en-US" smtClean="0"/>
              <a:t>9/15/2025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7B49FA-54A5-E449-9DDC-AA17416CE8BB}" type="slidenum">
              <a:rPr lang="en-US" smtClean="0"/>
              <a:t>‹#›</a:t>
            </a:fld>
            <a:endParaRPr lang="en-US"/>
          </a:p>
        </p:txBody>
      </p:sp>
    </p:spTree>
    <p:extLst>
      <p:ext uri="{BB962C8B-B14F-4D97-AF65-F5344CB8AC3E}">
        <p14:creationId xmlns:p14="http://schemas.microsoft.com/office/powerpoint/2010/main" val="2426338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1221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ICP proposal</a:t>
            </a:r>
          </a:p>
          <a:p>
            <a:r>
              <a:rPr lang="en-US" sz="1200" b="1" kern="1200">
                <a:solidFill>
                  <a:schemeClr val="tx1"/>
                </a:solidFill>
                <a:effectLst/>
                <a:latin typeface="+mn-lt"/>
                <a:ea typeface="+mn-ea"/>
                <a:cs typeface="+mn-cs"/>
              </a:rPr>
              <a:t>12.   OTHER FUNDING SUPPORT</a:t>
            </a:r>
            <a:endParaRPr lang="en-SG"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Please list all competitive grants funded under public and/or international schemes currently held or applied grants by the team member(s) related to this IAF-ICP project. These include grants and projects supported by or applied to A*STAR, NMRC, NRF, Universities and/or other public funding agencies (as Implementing Agencies), as well as those supported by or applied to international funding agencies and industry partners. Internal institutional funding may be excluded.</a:t>
            </a:r>
            <a:endParaRPr lang="en-SG" sz="1200" kern="1200">
              <a:solidFill>
                <a:schemeClr val="tx1"/>
              </a:solidFill>
              <a:effectLst/>
              <a:latin typeface="+mn-lt"/>
              <a:ea typeface="+mn-ea"/>
              <a:cs typeface="+mn-cs"/>
            </a:endParaRPr>
          </a:p>
          <a:p>
            <a:endParaRPr lang="en-SG"/>
          </a:p>
        </p:txBody>
      </p:sp>
      <p:sp>
        <p:nvSpPr>
          <p:cNvPr id="4" name="Slide Number Placeholder 3"/>
          <p:cNvSpPr>
            <a:spLocks noGrp="1"/>
          </p:cNvSpPr>
          <p:nvPr>
            <p:ph type="sldNum" sz="quarter" idx="10"/>
          </p:nvPr>
        </p:nvSpPr>
        <p:spPr/>
        <p:txBody>
          <a:bodyPr/>
          <a:lstStyle/>
          <a:p>
            <a:fld id="{1860B4EE-911F-4BAA-BBD6-CB0A6871C09C}" type="slidenum">
              <a:rPr lang="en-SG" smtClean="0"/>
              <a:t>40</a:t>
            </a:fld>
            <a:endParaRPr lang="en-SG"/>
          </a:p>
        </p:txBody>
      </p:sp>
    </p:spTree>
    <p:extLst>
      <p:ext uri="{BB962C8B-B14F-4D97-AF65-F5344CB8AC3E}">
        <p14:creationId xmlns:p14="http://schemas.microsoft.com/office/powerpoint/2010/main" val="3589732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7E56B-9A42-9537-095A-D6FEBBA364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C78217-3559-5B9A-FC70-761AB066F3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E2EB84-22BF-1F84-EAF0-0431133B458F}"/>
              </a:ext>
            </a:extLst>
          </p:cNvPr>
          <p:cNvSpPr>
            <a:spLocks noGrp="1"/>
          </p:cNvSpPr>
          <p:nvPr>
            <p:ph type="body" idx="1"/>
          </p:nvPr>
        </p:nvSpPr>
        <p:spPr/>
        <p:txBody>
          <a:bodyPr/>
          <a:lstStyle/>
          <a:p>
            <a:r>
              <a:rPr lang="en-US"/>
              <a:t>In ICP proposal</a:t>
            </a:r>
          </a:p>
          <a:p>
            <a:r>
              <a:rPr lang="en-US" sz="1200" b="1" kern="1200">
                <a:solidFill>
                  <a:schemeClr val="tx1"/>
                </a:solidFill>
                <a:effectLst/>
                <a:latin typeface="+mn-lt"/>
                <a:ea typeface="+mn-ea"/>
                <a:cs typeface="+mn-cs"/>
              </a:rPr>
              <a:t>12.   OTHER FUNDING SUPPORT</a:t>
            </a:r>
            <a:endParaRPr lang="en-SG"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Please list all competitive grants funded under public and/or international schemes currently held or applied grants by the team member(s) related to this IAF-ICP project. These include grants and projects supported by or applied to A*STAR, NMRC, NRF, Universities and/or other public funding agencies (as Implementing Agencies), as well as those supported by or applied to international funding agencies and industry partners. Internal institutional funding may be excluded.</a:t>
            </a:r>
            <a:endParaRPr lang="en-SG" sz="1200" kern="1200">
              <a:solidFill>
                <a:schemeClr val="tx1"/>
              </a:solidFill>
              <a:effectLst/>
              <a:latin typeface="+mn-lt"/>
              <a:ea typeface="+mn-ea"/>
              <a:cs typeface="+mn-cs"/>
            </a:endParaRPr>
          </a:p>
          <a:p>
            <a:endParaRPr lang="en-SG"/>
          </a:p>
        </p:txBody>
      </p:sp>
      <p:sp>
        <p:nvSpPr>
          <p:cNvPr id="4" name="Slide Number Placeholder 3">
            <a:extLst>
              <a:ext uri="{FF2B5EF4-FFF2-40B4-BE49-F238E27FC236}">
                <a16:creationId xmlns:a16="http://schemas.microsoft.com/office/drawing/2014/main" id="{B17FB04E-5FB1-A4CC-3141-DE3DD51FC422}"/>
              </a:ext>
            </a:extLst>
          </p:cNvPr>
          <p:cNvSpPr>
            <a:spLocks noGrp="1"/>
          </p:cNvSpPr>
          <p:nvPr>
            <p:ph type="sldNum" sz="quarter" idx="10"/>
          </p:nvPr>
        </p:nvSpPr>
        <p:spPr/>
        <p:txBody>
          <a:bodyPr/>
          <a:lstStyle/>
          <a:p>
            <a:fld id="{1860B4EE-911F-4BAA-BBD6-CB0A6871C09C}" type="slidenum">
              <a:rPr lang="en-SG" smtClean="0"/>
              <a:t>41</a:t>
            </a:fld>
            <a:endParaRPr lang="en-SG"/>
          </a:p>
        </p:txBody>
      </p:sp>
    </p:spTree>
    <p:extLst>
      <p:ext uri="{BB962C8B-B14F-4D97-AF65-F5344CB8AC3E}">
        <p14:creationId xmlns:p14="http://schemas.microsoft.com/office/powerpoint/2010/main" val="3807617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A9B20-CFD2-4941-00C2-7F1BE2213A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B1C2B5-4BC7-F41B-6F62-79E9BEF004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0157D5-9B98-C3F8-58E2-53C7A5EA5663}"/>
              </a:ext>
            </a:extLst>
          </p:cNvPr>
          <p:cNvSpPr>
            <a:spLocks noGrp="1"/>
          </p:cNvSpPr>
          <p:nvPr>
            <p:ph type="body" idx="1"/>
          </p:nvPr>
        </p:nvSpPr>
        <p:spPr/>
        <p:txBody>
          <a:bodyPr/>
          <a:lstStyle/>
          <a:p>
            <a:r>
              <a:rPr lang="en-US"/>
              <a:t>In ICP proposal</a:t>
            </a:r>
          </a:p>
          <a:p>
            <a:r>
              <a:rPr lang="en-US" sz="1200" b="1" kern="1200">
                <a:solidFill>
                  <a:schemeClr val="tx1"/>
                </a:solidFill>
                <a:effectLst/>
                <a:latin typeface="+mn-lt"/>
                <a:ea typeface="+mn-ea"/>
                <a:cs typeface="+mn-cs"/>
              </a:rPr>
              <a:t>12.   OTHER FUNDING SUPPORT</a:t>
            </a:r>
            <a:endParaRPr lang="en-SG"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Please list all competitive grants funded under public and/or international schemes currently held or applied grants by the team member(s) related to this IAF-ICP project. These include grants and projects supported by or applied to A*STAR, NMRC, NRF, Universities and/or other public funding agencies (as Implementing Agencies), as well as those supported by or applied to international funding agencies and industry partners. Internal institutional funding may be excluded.</a:t>
            </a:r>
            <a:endParaRPr lang="en-SG" sz="1200" kern="1200">
              <a:solidFill>
                <a:schemeClr val="tx1"/>
              </a:solidFill>
              <a:effectLst/>
              <a:latin typeface="+mn-lt"/>
              <a:ea typeface="+mn-ea"/>
              <a:cs typeface="+mn-cs"/>
            </a:endParaRPr>
          </a:p>
          <a:p>
            <a:endParaRPr lang="en-SG"/>
          </a:p>
        </p:txBody>
      </p:sp>
      <p:sp>
        <p:nvSpPr>
          <p:cNvPr id="4" name="Slide Number Placeholder 3">
            <a:extLst>
              <a:ext uri="{FF2B5EF4-FFF2-40B4-BE49-F238E27FC236}">
                <a16:creationId xmlns:a16="http://schemas.microsoft.com/office/drawing/2014/main" id="{8D450814-DD49-A1AA-E028-E14C041513DF}"/>
              </a:ext>
            </a:extLst>
          </p:cNvPr>
          <p:cNvSpPr>
            <a:spLocks noGrp="1"/>
          </p:cNvSpPr>
          <p:nvPr>
            <p:ph type="sldNum" sz="quarter" idx="10"/>
          </p:nvPr>
        </p:nvSpPr>
        <p:spPr/>
        <p:txBody>
          <a:bodyPr/>
          <a:lstStyle/>
          <a:p>
            <a:fld id="{1860B4EE-911F-4BAA-BBD6-CB0A6871C09C}" type="slidenum">
              <a:rPr lang="en-SG" smtClean="0"/>
              <a:t>42</a:t>
            </a:fld>
            <a:endParaRPr lang="en-SG"/>
          </a:p>
        </p:txBody>
      </p:sp>
    </p:spTree>
    <p:extLst>
      <p:ext uri="{BB962C8B-B14F-4D97-AF65-F5344CB8AC3E}">
        <p14:creationId xmlns:p14="http://schemas.microsoft.com/office/powerpoint/2010/main" val="3539791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5120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224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0177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2486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8031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5D3E8A9E-56B8-CCDB-B343-50B5B8ECC207}"/>
            </a:ext>
          </a:extLst>
        </p:cNvPr>
        <p:cNvGrpSpPr/>
        <p:nvPr/>
      </p:nvGrpSpPr>
      <p:grpSpPr>
        <a:xfrm>
          <a:off x="0" y="0"/>
          <a:ext cx="0" cy="0"/>
          <a:chOff x="0" y="0"/>
          <a:chExt cx="0" cy="0"/>
        </a:xfrm>
      </p:grpSpPr>
      <p:sp>
        <p:nvSpPr>
          <p:cNvPr id="125" name="Google Shape;125;p6:notes">
            <a:extLst>
              <a:ext uri="{FF2B5EF4-FFF2-40B4-BE49-F238E27FC236}">
                <a16:creationId xmlns:a16="http://schemas.microsoft.com/office/drawing/2014/main" id="{6C67D904-E4E9-7262-6B71-B8488BACF0E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6:notes">
            <a:extLst>
              <a:ext uri="{FF2B5EF4-FFF2-40B4-BE49-F238E27FC236}">
                <a16:creationId xmlns:a16="http://schemas.microsoft.com/office/drawing/2014/main" id="{D342F46E-2245-34B0-69BC-A46E379BD56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4347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8996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547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1829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8201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9907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6"/>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197E9C-01A6-D047-AC6E-42D1297BADBB}"/>
              </a:ext>
            </a:extLst>
          </p:cNvPr>
          <p:cNvPicPr>
            <a:picLocks noChangeAspect="1"/>
          </p:cNvPicPr>
          <p:nvPr userDrawn="1"/>
        </p:nvPicPr>
        <p:blipFill>
          <a:blip r:embed="rId2" cstate="hqprint">
            <a:alphaModFix amt="10000"/>
            <a:extLst>
              <a:ext uri="{28A0092B-C50C-407E-A947-70E740481C1C}">
                <a14:useLocalDpi xmlns:a14="http://schemas.microsoft.com/office/drawing/2010/main"/>
              </a:ext>
            </a:extLst>
          </a:blip>
          <a:stretch>
            <a:fillRect/>
          </a:stretch>
        </p:blipFill>
        <p:spPr>
          <a:xfrm>
            <a:off x="3412779" y="0"/>
            <a:ext cx="2751719" cy="2744011"/>
          </a:xfrm>
          <a:prstGeom prst="rect">
            <a:avLst/>
          </a:prstGeom>
        </p:spPr>
      </p:pic>
      <p:sp>
        <p:nvSpPr>
          <p:cNvPr id="7" name="Picture Placeholder 3">
            <a:extLst>
              <a:ext uri="{FF2B5EF4-FFF2-40B4-BE49-F238E27FC236}">
                <a16:creationId xmlns:a16="http://schemas.microsoft.com/office/drawing/2014/main" id="{A1277BC7-D9E0-9943-AFF4-A35A1020E355}"/>
              </a:ext>
            </a:extLst>
          </p:cNvPr>
          <p:cNvSpPr>
            <a:spLocks noGrp="1"/>
          </p:cNvSpPr>
          <p:nvPr>
            <p:ph type="pic" sz="quarter" idx="13"/>
          </p:nvPr>
        </p:nvSpPr>
        <p:spPr>
          <a:xfrm>
            <a:off x="6164263" y="0"/>
            <a:ext cx="2979737" cy="5143499"/>
          </a:xfrm>
        </p:spPr>
        <p:txBody>
          <a:bodyPr/>
          <a:lstStyle/>
          <a:p>
            <a:endParaRPr lang="en-US"/>
          </a:p>
        </p:txBody>
      </p:sp>
      <p:sp>
        <p:nvSpPr>
          <p:cNvPr id="2" name="Title 1"/>
          <p:cNvSpPr>
            <a:spLocks noGrp="1"/>
          </p:cNvSpPr>
          <p:nvPr>
            <p:ph type="ctrTitle"/>
          </p:nvPr>
        </p:nvSpPr>
        <p:spPr>
          <a:xfrm>
            <a:off x="299485" y="1533391"/>
            <a:ext cx="5683101" cy="1790700"/>
          </a:xfrm>
        </p:spPr>
        <p:txBody>
          <a:bodyPr anchor="b">
            <a:normAutofit/>
          </a:bodyPr>
          <a:lstStyle>
            <a:lvl1pPr algn="l">
              <a:defRPr sz="4000"/>
            </a:lvl1pPr>
          </a:lstStyle>
          <a:p>
            <a:r>
              <a:rPr lang="en-GB"/>
              <a:t>Click to edit Master title style</a:t>
            </a:r>
            <a:endParaRPr lang="en-US"/>
          </a:p>
        </p:txBody>
      </p:sp>
      <p:sp>
        <p:nvSpPr>
          <p:cNvPr id="3" name="Subtitle 2"/>
          <p:cNvSpPr>
            <a:spLocks noGrp="1"/>
          </p:cNvSpPr>
          <p:nvPr>
            <p:ph type="subTitle" idx="1"/>
          </p:nvPr>
        </p:nvSpPr>
        <p:spPr>
          <a:xfrm>
            <a:off x="299485" y="3839125"/>
            <a:ext cx="5690189" cy="297712"/>
          </a:xfrm>
        </p:spPr>
        <p:txBody>
          <a:bodyPr>
            <a:noAutofit/>
          </a:bodyPr>
          <a:lstStyle>
            <a:lvl1pPr marL="0" indent="0" algn="l">
              <a:buNone/>
              <a:defRPr sz="20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pic>
        <p:nvPicPr>
          <p:cNvPr id="9" name="Picture 8">
            <a:extLst>
              <a:ext uri="{FF2B5EF4-FFF2-40B4-BE49-F238E27FC236}">
                <a16:creationId xmlns:a16="http://schemas.microsoft.com/office/drawing/2014/main" id="{D4414027-122E-1E4E-B054-882BFAAB9C1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53326" y="279884"/>
            <a:ext cx="1489202" cy="466113"/>
          </a:xfrm>
          <a:prstGeom prst="rect">
            <a:avLst/>
          </a:prstGeom>
        </p:spPr>
      </p:pic>
      <p:cxnSp>
        <p:nvCxnSpPr>
          <p:cNvPr id="10" name="Google Shape;366;p64">
            <a:extLst>
              <a:ext uri="{FF2B5EF4-FFF2-40B4-BE49-F238E27FC236}">
                <a16:creationId xmlns:a16="http://schemas.microsoft.com/office/drawing/2014/main" id="{8C7F4D75-B731-5746-8905-1B6C56B83AC8}"/>
              </a:ext>
            </a:extLst>
          </p:cNvPr>
          <p:cNvCxnSpPr/>
          <p:nvPr userDrawn="1"/>
        </p:nvCxnSpPr>
        <p:spPr>
          <a:xfrm>
            <a:off x="0" y="3573526"/>
            <a:ext cx="8426700" cy="0"/>
          </a:xfrm>
          <a:prstGeom prst="straightConnector1">
            <a:avLst/>
          </a:prstGeom>
          <a:noFill/>
          <a:ln w="9525" cap="flat" cmpd="sng">
            <a:solidFill>
              <a:schemeClr val="accent1"/>
            </a:solidFill>
            <a:prstDash val="solid"/>
            <a:round/>
            <a:headEnd type="none" w="med" len="med"/>
            <a:tailEnd type="none" w="med" len="med"/>
          </a:ln>
        </p:spPr>
      </p:cxnSp>
      <p:sp>
        <p:nvSpPr>
          <p:cNvPr id="15" name="Text Placeholder 2">
            <a:extLst>
              <a:ext uri="{FF2B5EF4-FFF2-40B4-BE49-F238E27FC236}">
                <a16:creationId xmlns:a16="http://schemas.microsoft.com/office/drawing/2014/main" id="{D5BDB6E2-CA18-114B-A4DD-CCA8CE59099A}"/>
              </a:ext>
            </a:extLst>
          </p:cNvPr>
          <p:cNvSpPr>
            <a:spLocks noGrp="1"/>
          </p:cNvSpPr>
          <p:nvPr>
            <p:ph type="body" idx="14"/>
          </p:nvPr>
        </p:nvSpPr>
        <p:spPr>
          <a:xfrm>
            <a:off x="301088" y="4230306"/>
            <a:ext cx="8622906" cy="312280"/>
          </a:xfrm>
        </p:spPr>
        <p:txBody>
          <a:bodyPr anchor="b">
            <a:noAutofit/>
          </a:bodyPr>
          <a:lstStyle>
            <a:lvl1pPr marL="0" indent="0">
              <a:buNone/>
              <a:defRPr sz="1800" b="0">
                <a:solidFill>
                  <a:srgbClr val="44444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Tree>
    <p:extLst>
      <p:ext uri="{BB962C8B-B14F-4D97-AF65-F5344CB8AC3E}">
        <p14:creationId xmlns:p14="http://schemas.microsoft.com/office/powerpoint/2010/main" val="1224949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 Picture">
    <p:spTree>
      <p:nvGrpSpPr>
        <p:cNvPr id="1" name=""/>
        <p:cNvGrpSpPr/>
        <p:nvPr/>
      </p:nvGrpSpPr>
      <p:grpSpPr>
        <a:xfrm>
          <a:off x="0" y="0"/>
          <a:ext cx="0" cy="0"/>
          <a:chOff x="0" y="0"/>
          <a:chExt cx="0" cy="0"/>
        </a:xfrm>
      </p:grpSpPr>
      <p:cxnSp>
        <p:nvCxnSpPr>
          <p:cNvPr id="10" name="Google Shape;841;p93">
            <a:extLst>
              <a:ext uri="{FF2B5EF4-FFF2-40B4-BE49-F238E27FC236}">
                <a16:creationId xmlns:a16="http://schemas.microsoft.com/office/drawing/2014/main" id="{3AD17DC7-04B7-5C4A-A4F8-D5FCC896369A}"/>
              </a:ext>
            </a:extLst>
          </p:cNvPr>
          <p:cNvCxnSpPr/>
          <p:nvPr userDrawn="1"/>
        </p:nvCxnSpPr>
        <p:spPr>
          <a:xfrm>
            <a:off x="0" y="1069019"/>
            <a:ext cx="7731000" cy="0"/>
          </a:xfrm>
          <a:prstGeom prst="straightConnector1">
            <a:avLst/>
          </a:prstGeom>
          <a:noFill/>
          <a:ln w="9525" cap="flat" cmpd="sng">
            <a:solidFill>
              <a:schemeClr val="accent1"/>
            </a:solidFill>
            <a:prstDash val="solid"/>
            <a:round/>
            <a:headEnd type="none" w="med" len="med"/>
            <a:tailEnd type="none" w="med" len="med"/>
          </a:ln>
        </p:spPr>
      </p:cxnSp>
      <p:sp>
        <p:nvSpPr>
          <p:cNvPr id="2" name="Title 1"/>
          <p:cNvSpPr>
            <a:spLocks noGrp="1"/>
          </p:cNvSpPr>
          <p:nvPr>
            <p:ph type="title"/>
          </p:nvPr>
        </p:nvSpPr>
        <p:spPr>
          <a:xfrm>
            <a:off x="292957" y="268288"/>
            <a:ext cx="5021563" cy="460482"/>
          </a:xfrm>
        </p:spPr>
        <p:txBody>
          <a:bodyPr anchor="b"/>
          <a:lstStyle>
            <a:lvl1pPr>
              <a:defRPr sz="2400"/>
            </a:lvl1pPr>
          </a:lstStyle>
          <a:p>
            <a:r>
              <a:rPr lang="en-GB"/>
              <a:t>Click to edit Master title style</a:t>
            </a:r>
            <a:endParaRPr lang="en-US"/>
          </a:p>
        </p:txBody>
      </p:sp>
      <p:sp>
        <p:nvSpPr>
          <p:cNvPr id="8" name="Text Placeholder 2">
            <a:extLst>
              <a:ext uri="{FF2B5EF4-FFF2-40B4-BE49-F238E27FC236}">
                <a16:creationId xmlns:a16="http://schemas.microsoft.com/office/drawing/2014/main" id="{44AD3CE6-7330-AA46-A6D0-EC05BD664CB7}"/>
              </a:ext>
            </a:extLst>
          </p:cNvPr>
          <p:cNvSpPr>
            <a:spLocks noGrp="1"/>
          </p:cNvSpPr>
          <p:nvPr>
            <p:ph type="body" idx="13"/>
          </p:nvPr>
        </p:nvSpPr>
        <p:spPr>
          <a:xfrm>
            <a:off x="287338" y="701137"/>
            <a:ext cx="5027182" cy="312280"/>
          </a:xfrm>
        </p:spPr>
        <p:txBody>
          <a:bodyPr anchor="b">
            <a:noAutofit/>
          </a:bodyPr>
          <a:lstStyle>
            <a:lvl1pPr marL="0" indent="0">
              <a:buNone/>
              <a:defRPr sz="2000" b="1">
                <a:solidFill>
                  <a:srgbClr val="C74A2B"/>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9" name="Google Shape;225;p45">
            <a:extLst>
              <a:ext uri="{FF2B5EF4-FFF2-40B4-BE49-F238E27FC236}">
                <a16:creationId xmlns:a16="http://schemas.microsoft.com/office/drawing/2014/main" id="{DC55422B-2FA2-B64E-AC24-ACD7B0843025}"/>
              </a:ext>
            </a:extLst>
          </p:cNvPr>
          <p:cNvSpPr>
            <a:spLocks noGrp="1"/>
          </p:cNvSpPr>
          <p:nvPr>
            <p:ph type="pic" idx="14"/>
          </p:nvPr>
        </p:nvSpPr>
        <p:spPr>
          <a:xfrm>
            <a:off x="5511600" y="0"/>
            <a:ext cx="3632400" cy="4768850"/>
          </a:xfrm>
          <a:prstGeom prst="rect">
            <a:avLst/>
          </a:prstGeom>
          <a:noFill/>
          <a:ln>
            <a:noFill/>
          </a:ln>
        </p:spPr>
      </p:sp>
      <p:sp>
        <p:nvSpPr>
          <p:cNvPr id="7" name="Content Placeholder 2">
            <a:extLst>
              <a:ext uri="{FF2B5EF4-FFF2-40B4-BE49-F238E27FC236}">
                <a16:creationId xmlns:a16="http://schemas.microsoft.com/office/drawing/2014/main" id="{A365356B-D38D-5247-9EEF-6C41E25CAA13}"/>
              </a:ext>
            </a:extLst>
          </p:cNvPr>
          <p:cNvSpPr>
            <a:spLocks noGrp="1"/>
          </p:cNvSpPr>
          <p:nvPr>
            <p:ph idx="1"/>
          </p:nvPr>
        </p:nvSpPr>
        <p:spPr>
          <a:xfrm>
            <a:off x="287338" y="1175382"/>
            <a:ext cx="5020158" cy="359140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Rectangle 13">
            <a:extLst>
              <a:ext uri="{FF2B5EF4-FFF2-40B4-BE49-F238E27FC236}">
                <a16:creationId xmlns:a16="http://schemas.microsoft.com/office/drawing/2014/main" id="{62DCE69D-BF86-534B-A534-875BD609D879}"/>
              </a:ext>
            </a:extLst>
          </p:cNvPr>
          <p:cNvSpPr/>
          <p:nvPr userDrawn="1"/>
        </p:nvSpPr>
        <p:spPr>
          <a:xfrm>
            <a:off x="0" y="4762500"/>
            <a:ext cx="9144000" cy="381000"/>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8EC62BA-CC40-1145-AE7D-27BDBD624C80}"/>
              </a:ext>
            </a:extLst>
          </p:cNvPr>
          <p:cNvSpPr txBox="1"/>
          <p:nvPr userDrawn="1"/>
        </p:nvSpPr>
        <p:spPr>
          <a:xfrm>
            <a:off x="76200" y="4829611"/>
            <a:ext cx="654050" cy="246221"/>
          </a:xfrm>
          <a:prstGeom prst="rect">
            <a:avLst/>
          </a:prstGeom>
          <a:noFill/>
        </p:spPr>
        <p:txBody>
          <a:bodyPr wrap="square" rtlCol="0">
            <a:spAutoFit/>
          </a:bodyPr>
          <a:lstStyle/>
          <a:p>
            <a:fld id="{689DC791-07FC-2C42-96B8-532C9C5693B8}" type="slidenum">
              <a:rPr lang="en-US" sz="1000" b="0" i="0" baseline="0" smtClean="0">
                <a:solidFill>
                  <a:schemeClr val="bg1"/>
                </a:solidFill>
                <a:latin typeface="Segoe UI" panose="020B0502040204020203" pitchFamily="34" charset="0"/>
                <a:cs typeface="Segoe UI" panose="020B0502040204020203" pitchFamily="34" charset="0"/>
              </a:rPr>
              <a:t>‹#›</a:t>
            </a:fld>
            <a:endParaRPr lang="en-US" sz="1000" b="0" i="0" baseline="0">
              <a:solidFill>
                <a:schemeClr val="bg1"/>
              </a:solidFill>
              <a:latin typeface="Segoe UI" panose="020B0502040204020203" pitchFamily="34" charset="0"/>
              <a:cs typeface="Segoe UI" panose="020B0502040204020203" pitchFamily="34" charset="0"/>
            </a:endParaRPr>
          </a:p>
        </p:txBody>
      </p:sp>
      <p:sp>
        <p:nvSpPr>
          <p:cNvPr id="16" name="Text Placeholder 28">
            <a:extLst>
              <a:ext uri="{FF2B5EF4-FFF2-40B4-BE49-F238E27FC236}">
                <a16:creationId xmlns:a16="http://schemas.microsoft.com/office/drawing/2014/main" id="{A01A421D-4DDD-0F49-B9C6-95D16CDACD21}"/>
              </a:ext>
            </a:extLst>
          </p:cNvPr>
          <p:cNvSpPr>
            <a:spLocks noGrp="1"/>
          </p:cNvSpPr>
          <p:nvPr>
            <p:ph type="body" sz="quarter" idx="18" hasCustomPrompt="1"/>
          </p:nvPr>
        </p:nvSpPr>
        <p:spPr>
          <a:xfrm>
            <a:off x="3286125" y="4864011"/>
            <a:ext cx="2571750" cy="209550"/>
          </a:xfrm>
        </p:spPr>
        <p:txBody>
          <a:bodyPr>
            <a:noAutofit/>
          </a:bodyPr>
          <a:lstStyle>
            <a:lvl1pPr marL="0" indent="0" algn="ctr">
              <a:buNone/>
              <a:defRPr sz="800" baseline="0">
                <a:solidFill>
                  <a:schemeClr val="bg1"/>
                </a:solidFill>
              </a:defRPr>
            </a:lvl1pPr>
            <a:lvl2pPr marL="342900" indent="0" algn="ctr">
              <a:buNone/>
              <a:defRPr sz="800">
                <a:solidFill>
                  <a:srgbClr val="A7A6C8"/>
                </a:solidFill>
              </a:defRPr>
            </a:lvl2pPr>
            <a:lvl3pPr marL="685800" indent="0" algn="ctr">
              <a:buNone/>
              <a:defRPr sz="800">
                <a:solidFill>
                  <a:srgbClr val="A7A6C8"/>
                </a:solidFill>
              </a:defRPr>
            </a:lvl3pPr>
            <a:lvl4pPr marL="1028700" indent="0" algn="ctr">
              <a:buNone/>
              <a:defRPr sz="800">
                <a:solidFill>
                  <a:srgbClr val="A7A6C8"/>
                </a:solidFill>
              </a:defRPr>
            </a:lvl4pPr>
            <a:lvl5pPr marL="1371600" indent="0" algn="ctr">
              <a:buNone/>
              <a:defRPr sz="800">
                <a:solidFill>
                  <a:srgbClr val="A7A6C8"/>
                </a:solidFill>
              </a:defRPr>
            </a:lvl5pPr>
          </a:lstStyle>
          <a:p>
            <a:pPr lvl="0"/>
            <a:r>
              <a:rPr lang="en-GB"/>
              <a:t>CLICK TO ADD FILE CLASSIFICATION</a:t>
            </a:r>
            <a:endParaRPr lang="en-US"/>
          </a:p>
        </p:txBody>
      </p:sp>
      <p:pic>
        <p:nvPicPr>
          <p:cNvPr id="17" name="Picture 16">
            <a:extLst>
              <a:ext uri="{FF2B5EF4-FFF2-40B4-BE49-F238E27FC236}">
                <a16:creationId xmlns:a16="http://schemas.microsoft.com/office/drawing/2014/main" id="{4B4F4F82-DDE9-634F-A0E9-A7C28B788AD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480300" y="4890044"/>
            <a:ext cx="1479550" cy="122653"/>
          </a:xfrm>
          <a:prstGeom prst="rect">
            <a:avLst/>
          </a:prstGeom>
        </p:spPr>
      </p:pic>
    </p:spTree>
    <p:extLst>
      <p:ext uri="{BB962C8B-B14F-4D97-AF65-F5344CB8AC3E}">
        <p14:creationId xmlns:p14="http://schemas.microsoft.com/office/powerpoint/2010/main" val="2041294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p:cNvSpPr>
            <a:spLocks noGrp="1"/>
          </p:cNvSpPr>
          <p:nvPr>
            <p:ph type="title"/>
          </p:nvPr>
        </p:nvSpPr>
        <p:spPr>
          <a:xfrm>
            <a:off x="287338" y="273845"/>
            <a:ext cx="8537685" cy="475550"/>
          </a:xfrm>
        </p:spPr>
        <p:txBody>
          <a:bodyPr/>
          <a:lstStyle/>
          <a:p>
            <a:r>
              <a:rPr lang="en-GB"/>
              <a:t>Click to edit Master title style</a:t>
            </a:r>
            <a:endParaRPr lang="en-US"/>
          </a:p>
        </p:txBody>
      </p:sp>
      <p:sp>
        <p:nvSpPr>
          <p:cNvPr id="3" name="Text Placeholder 2"/>
          <p:cNvSpPr>
            <a:spLocks noGrp="1"/>
          </p:cNvSpPr>
          <p:nvPr>
            <p:ph type="body" idx="1"/>
          </p:nvPr>
        </p:nvSpPr>
        <p:spPr>
          <a:xfrm>
            <a:off x="287338" y="914402"/>
            <a:ext cx="4210844" cy="312280"/>
          </a:xfrm>
        </p:spPr>
        <p:txBody>
          <a:bodyPr anchor="b">
            <a:noAutofit/>
          </a:bodyPr>
          <a:lstStyle>
            <a:lvl1pPr marL="0" indent="0">
              <a:buNone/>
              <a:defRPr sz="2000" b="1">
                <a:solidFill>
                  <a:srgbClr val="C74A2B"/>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287338" y="1226682"/>
            <a:ext cx="4210844" cy="312558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914402"/>
            <a:ext cx="4202962" cy="312280"/>
          </a:xfrm>
        </p:spPr>
        <p:txBody>
          <a:bodyPr anchor="b">
            <a:noAutofit/>
          </a:bodyPr>
          <a:lstStyle>
            <a:lvl1pPr marL="0" indent="0">
              <a:buNone/>
              <a:defRPr sz="2000" b="1">
                <a:solidFill>
                  <a:srgbClr val="C74A2B"/>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1226682"/>
            <a:ext cx="4202962" cy="312558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0" name="Google Shape;841;p93">
            <a:extLst>
              <a:ext uri="{FF2B5EF4-FFF2-40B4-BE49-F238E27FC236}">
                <a16:creationId xmlns:a16="http://schemas.microsoft.com/office/drawing/2014/main" id="{C9E359D6-65B3-C34F-B00D-A7F60C063F46}"/>
              </a:ext>
            </a:extLst>
          </p:cNvPr>
          <p:cNvCxnSpPr/>
          <p:nvPr userDrawn="1"/>
        </p:nvCxnSpPr>
        <p:spPr>
          <a:xfrm>
            <a:off x="0" y="808038"/>
            <a:ext cx="7731000" cy="0"/>
          </a:xfrm>
          <a:prstGeom prst="straightConnector1">
            <a:avLst/>
          </a:prstGeom>
          <a:noFill/>
          <a:ln w="9525" cap="flat" cmpd="sng">
            <a:solidFill>
              <a:schemeClr val="accent1"/>
            </a:solidFill>
            <a:prstDash val="solid"/>
            <a:round/>
            <a:headEnd type="none" w="med" len="med"/>
            <a:tailEnd type="none" w="med" len="med"/>
          </a:ln>
        </p:spPr>
      </p:cxnSp>
      <p:sp>
        <p:nvSpPr>
          <p:cNvPr id="13" name="Rectangle 12">
            <a:extLst>
              <a:ext uri="{FF2B5EF4-FFF2-40B4-BE49-F238E27FC236}">
                <a16:creationId xmlns:a16="http://schemas.microsoft.com/office/drawing/2014/main" id="{A4079518-DC2A-1840-A990-87E8B0CD8BDE}"/>
              </a:ext>
            </a:extLst>
          </p:cNvPr>
          <p:cNvSpPr/>
          <p:nvPr userDrawn="1"/>
        </p:nvSpPr>
        <p:spPr>
          <a:xfrm>
            <a:off x="0" y="4762500"/>
            <a:ext cx="9144000" cy="381000"/>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4E98E2C-4B1C-9E49-B520-B08091C72C6B}"/>
              </a:ext>
            </a:extLst>
          </p:cNvPr>
          <p:cNvSpPr txBox="1"/>
          <p:nvPr userDrawn="1"/>
        </p:nvSpPr>
        <p:spPr>
          <a:xfrm>
            <a:off x="76200" y="4829611"/>
            <a:ext cx="654050" cy="246221"/>
          </a:xfrm>
          <a:prstGeom prst="rect">
            <a:avLst/>
          </a:prstGeom>
          <a:noFill/>
        </p:spPr>
        <p:txBody>
          <a:bodyPr wrap="square" rtlCol="0">
            <a:spAutoFit/>
          </a:bodyPr>
          <a:lstStyle/>
          <a:p>
            <a:fld id="{689DC791-07FC-2C42-96B8-532C9C5693B8}" type="slidenum">
              <a:rPr lang="en-US" sz="1000" b="0" i="0" baseline="0" smtClean="0">
                <a:solidFill>
                  <a:schemeClr val="bg1"/>
                </a:solidFill>
                <a:latin typeface="Segoe UI" panose="020B0502040204020203" pitchFamily="34" charset="0"/>
                <a:cs typeface="Segoe UI" panose="020B0502040204020203" pitchFamily="34" charset="0"/>
              </a:rPr>
              <a:t>‹#›</a:t>
            </a:fld>
            <a:endParaRPr lang="en-US" sz="1000" b="0" i="0" baseline="0">
              <a:solidFill>
                <a:schemeClr val="bg1"/>
              </a:solidFill>
              <a:latin typeface="Segoe UI" panose="020B0502040204020203" pitchFamily="34" charset="0"/>
              <a:cs typeface="Segoe UI" panose="020B0502040204020203" pitchFamily="34" charset="0"/>
            </a:endParaRPr>
          </a:p>
        </p:txBody>
      </p:sp>
      <p:sp>
        <p:nvSpPr>
          <p:cNvPr id="15" name="Text Placeholder 28">
            <a:extLst>
              <a:ext uri="{FF2B5EF4-FFF2-40B4-BE49-F238E27FC236}">
                <a16:creationId xmlns:a16="http://schemas.microsoft.com/office/drawing/2014/main" id="{EE68C3D2-5CFE-6F4C-BFCA-6A13D11695FE}"/>
              </a:ext>
            </a:extLst>
          </p:cNvPr>
          <p:cNvSpPr>
            <a:spLocks noGrp="1"/>
          </p:cNvSpPr>
          <p:nvPr>
            <p:ph type="body" sz="quarter" idx="18" hasCustomPrompt="1"/>
          </p:nvPr>
        </p:nvSpPr>
        <p:spPr>
          <a:xfrm>
            <a:off x="3286125" y="4864011"/>
            <a:ext cx="2571750" cy="209550"/>
          </a:xfrm>
        </p:spPr>
        <p:txBody>
          <a:bodyPr>
            <a:noAutofit/>
          </a:bodyPr>
          <a:lstStyle>
            <a:lvl1pPr marL="0" indent="0" algn="ctr">
              <a:buNone/>
              <a:defRPr sz="800" baseline="0">
                <a:solidFill>
                  <a:schemeClr val="bg1"/>
                </a:solidFill>
              </a:defRPr>
            </a:lvl1pPr>
            <a:lvl2pPr marL="342900" indent="0" algn="ctr">
              <a:buNone/>
              <a:defRPr sz="800">
                <a:solidFill>
                  <a:srgbClr val="A7A6C8"/>
                </a:solidFill>
              </a:defRPr>
            </a:lvl2pPr>
            <a:lvl3pPr marL="685800" indent="0" algn="ctr">
              <a:buNone/>
              <a:defRPr sz="800">
                <a:solidFill>
                  <a:srgbClr val="A7A6C8"/>
                </a:solidFill>
              </a:defRPr>
            </a:lvl3pPr>
            <a:lvl4pPr marL="1028700" indent="0" algn="ctr">
              <a:buNone/>
              <a:defRPr sz="800">
                <a:solidFill>
                  <a:srgbClr val="A7A6C8"/>
                </a:solidFill>
              </a:defRPr>
            </a:lvl4pPr>
            <a:lvl5pPr marL="1371600" indent="0" algn="ctr">
              <a:buNone/>
              <a:defRPr sz="800">
                <a:solidFill>
                  <a:srgbClr val="A7A6C8"/>
                </a:solidFill>
              </a:defRPr>
            </a:lvl5pPr>
          </a:lstStyle>
          <a:p>
            <a:pPr lvl="0"/>
            <a:r>
              <a:rPr lang="en-GB"/>
              <a:t>CLICK TO ADD FILE CLASSIFICATION</a:t>
            </a:r>
            <a:endParaRPr lang="en-US"/>
          </a:p>
        </p:txBody>
      </p:sp>
      <p:pic>
        <p:nvPicPr>
          <p:cNvPr id="16" name="Picture 15">
            <a:extLst>
              <a:ext uri="{FF2B5EF4-FFF2-40B4-BE49-F238E27FC236}">
                <a16:creationId xmlns:a16="http://schemas.microsoft.com/office/drawing/2014/main" id="{D084C258-6492-4C42-A137-A47AA4A98A6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480300" y="4890044"/>
            <a:ext cx="1479550" cy="122653"/>
          </a:xfrm>
          <a:prstGeom prst="rect">
            <a:avLst/>
          </a:prstGeom>
        </p:spPr>
      </p:pic>
    </p:spTree>
    <p:extLst>
      <p:ext uri="{BB962C8B-B14F-4D97-AF65-F5344CB8AC3E}">
        <p14:creationId xmlns:p14="http://schemas.microsoft.com/office/powerpoint/2010/main" val="3653795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s + Pictures">
    <p:spTree>
      <p:nvGrpSpPr>
        <p:cNvPr id="1" name=""/>
        <p:cNvGrpSpPr/>
        <p:nvPr/>
      </p:nvGrpSpPr>
      <p:grpSpPr>
        <a:xfrm>
          <a:off x="0" y="0"/>
          <a:ext cx="0" cy="0"/>
          <a:chOff x="0" y="0"/>
          <a:chExt cx="0" cy="0"/>
        </a:xfrm>
      </p:grpSpPr>
      <p:sp>
        <p:nvSpPr>
          <p:cNvPr id="2" name="Title 1"/>
          <p:cNvSpPr>
            <a:spLocks noGrp="1"/>
          </p:cNvSpPr>
          <p:nvPr>
            <p:ph type="title"/>
          </p:nvPr>
        </p:nvSpPr>
        <p:spPr>
          <a:xfrm>
            <a:off x="287337" y="273844"/>
            <a:ext cx="8615657" cy="482427"/>
          </a:xfrm>
        </p:spPr>
        <p:txBody>
          <a:bodyPr/>
          <a:lstStyle/>
          <a:p>
            <a:r>
              <a:rPr lang="en-GB"/>
              <a:t>Click to edit Master title style</a:t>
            </a:r>
            <a:endParaRPr lang="en-US"/>
          </a:p>
        </p:txBody>
      </p:sp>
      <p:cxnSp>
        <p:nvCxnSpPr>
          <p:cNvPr id="7" name="Google Shape;539;p75">
            <a:extLst>
              <a:ext uri="{FF2B5EF4-FFF2-40B4-BE49-F238E27FC236}">
                <a16:creationId xmlns:a16="http://schemas.microsoft.com/office/drawing/2014/main" id="{D058935F-FEB8-B641-94B1-171CC2BD09D8}"/>
              </a:ext>
            </a:extLst>
          </p:cNvPr>
          <p:cNvCxnSpPr>
            <a:cxnSpLocks/>
          </p:cNvCxnSpPr>
          <p:nvPr userDrawn="1"/>
        </p:nvCxnSpPr>
        <p:spPr>
          <a:xfrm>
            <a:off x="287338" y="810023"/>
            <a:ext cx="8856662" cy="0"/>
          </a:xfrm>
          <a:prstGeom prst="straightConnector1">
            <a:avLst/>
          </a:prstGeom>
          <a:noFill/>
          <a:ln w="9525" cap="flat" cmpd="sng">
            <a:solidFill>
              <a:schemeClr val="accent1"/>
            </a:solidFill>
            <a:prstDash val="solid"/>
            <a:round/>
            <a:headEnd type="none" w="med" len="med"/>
            <a:tailEnd type="none" w="med" len="med"/>
          </a:ln>
        </p:spPr>
      </p:cxnSp>
      <p:sp>
        <p:nvSpPr>
          <p:cNvPr id="8" name="Picture Placeholder 2">
            <a:extLst>
              <a:ext uri="{FF2B5EF4-FFF2-40B4-BE49-F238E27FC236}">
                <a16:creationId xmlns:a16="http://schemas.microsoft.com/office/drawing/2014/main" id="{1659C9F6-7431-AF4D-ACCC-B727F7F3646B}"/>
              </a:ext>
            </a:extLst>
          </p:cNvPr>
          <p:cNvSpPr>
            <a:spLocks noGrp="1"/>
          </p:cNvSpPr>
          <p:nvPr>
            <p:ph type="pic" sz="quarter" idx="13"/>
          </p:nvPr>
        </p:nvSpPr>
        <p:spPr>
          <a:xfrm>
            <a:off x="287338" y="888608"/>
            <a:ext cx="2769105" cy="1629420"/>
          </a:xfrm>
        </p:spPr>
        <p:txBody>
          <a:bodyPr/>
          <a:lstStyle/>
          <a:p>
            <a:endParaRPr lang="en-US"/>
          </a:p>
        </p:txBody>
      </p:sp>
      <p:sp>
        <p:nvSpPr>
          <p:cNvPr id="9" name="Picture Placeholder 2">
            <a:extLst>
              <a:ext uri="{FF2B5EF4-FFF2-40B4-BE49-F238E27FC236}">
                <a16:creationId xmlns:a16="http://schemas.microsoft.com/office/drawing/2014/main" id="{D143CAA8-5EE7-0144-BFDB-102EE0DC6FB4}"/>
              </a:ext>
            </a:extLst>
          </p:cNvPr>
          <p:cNvSpPr>
            <a:spLocks noGrp="1"/>
          </p:cNvSpPr>
          <p:nvPr>
            <p:ph type="pic" sz="quarter" idx="14"/>
          </p:nvPr>
        </p:nvSpPr>
        <p:spPr>
          <a:xfrm>
            <a:off x="3232578" y="893774"/>
            <a:ext cx="2769105" cy="1629420"/>
          </a:xfrm>
        </p:spPr>
        <p:txBody>
          <a:bodyPr/>
          <a:lstStyle/>
          <a:p>
            <a:endParaRPr lang="en-US"/>
          </a:p>
        </p:txBody>
      </p:sp>
      <p:sp>
        <p:nvSpPr>
          <p:cNvPr id="10" name="Picture Placeholder 2">
            <a:extLst>
              <a:ext uri="{FF2B5EF4-FFF2-40B4-BE49-F238E27FC236}">
                <a16:creationId xmlns:a16="http://schemas.microsoft.com/office/drawing/2014/main" id="{F27F5A46-E292-2649-B83B-E320067AAE1A}"/>
              </a:ext>
            </a:extLst>
          </p:cNvPr>
          <p:cNvSpPr>
            <a:spLocks noGrp="1"/>
          </p:cNvSpPr>
          <p:nvPr>
            <p:ph type="pic" sz="quarter" idx="15"/>
          </p:nvPr>
        </p:nvSpPr>
        <p:spPr>
          <a:xfrm>
            <a:off x="6127389" y="893774"/>
            <a:ext cx="2769105" cy="1629420"/>
          </a:xfrm>
        </p:spPr>
        <p:txBody>
          <a:bodyPr/>
          <a:lstStyle/>
          <a:p>
            <a:endParaRPr lang="en-US"/>
          </a:p>
        </p:txBody>
      </p:sp>
      <p:sp>
        <p:nvSpPr>
          <p:cNvPr id="11" name="Text Placeholder 2">
            <a:extLst>
              <a:ext uri="{FF2B5EF4-FFF2-40B4-BE49-F238E27FC236}">
                <a16:creationId xmlns:a16="http://schemas.microsoft.com/office/drawing/2014/main" id="{676D04E1-0063-5447-AEDA-31A3A58133D1}"/>
              </a:ext>
            </a:extLst>
          </p:cNvPr>
          <p:cNvSpPr>
            <a:spLocks noGrp="1"/>
          </p:cNvSpPr>
          <p:nvPr>
            <p:ph type="body" idx="1"/>
          </p:nvPr>
        </p:nvSpPr>
        <p:spPr>
          <a:xfrm>
            <a:off x="287338" y="2637673"/>
            <a:ext cx="2772121" cy="312280"/>
          </a:xfrm>
        </p:spPr>
        <p:txBody>
          <a:bodyPr anchor="b">
            <a:noAutofit/>
          </a:bodyPr>
          <a:lstStyle>
            <a:lvl1pPr marL="0" indent="0">
              <a:buNone/>
              <a:defRPr sz="2000" b="1">
                <a:solidFill>
                  <a:srgbClr val="C74A2B"/>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12" name="Content Placeholder 3">
            <a:extLst>
              <a:ext uri="{FF2B5EF4-FFF2-40B4-BE49-F238E27FC236}">
                <a16:creationId xmlns:a16="http://schemas.microsoft.com/office/drawing/2014/main" id="{78784837-4D92-2346-B993-590329617352}"/>
              </a:ext>
            </a:extLst>
          </p:cNvPr>
          <p:cNvSpPr>
            <a:spLocks noGrp="1"/>
          </p:cNvSpPr>
          <p:nvPr>
            <p:ph sz="half" idx="2"/>
          </p:nvPr>
        </p:nvSpPr>
        <p:spPr>
          <a:xfrm>
            <a:off x="287338" y="2926079"/>
            <a:ext cx="2772121" cy="17007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4">
            <a:extLst>
              <a:ext uri="{FF2B5EF4-FFF2-40B4-BE49-F238E27FC236}">
                <a16:creationId xmlns:a16="http://schemas.microsoft.com/office/drawing/2014/main" id="{8DAFFD38-50B9-B647-9DDF-025B6A35EE6B}"/>
              </a:ext>
            </a:extLst>
          </p:cNvPr>
          <p:cNvSpPr>
            <a:spLocks noGrp="1"/>
          </p:cNvSpPr>
          <p:nvPr>
            <p:ph type="body" sz="quarter" idx="3"/>
          </p:nvPr>
        </p:nvSpPr>
        <p:spPr>
          <a:xfrm>
            <a:off x="3231338" y="2637673"/>
            <a:ext cx="2772780" cy="312280"/>
          </a:xfrm>
        </p:spPr>
        <p:txBody>
          <a:bodyPr anchor="b">
            <a:noAutofit/>
          </a:bodyPr>
          <a:lstStyle>
            <a:lvl1pPr marL="0" indent="0">
              <a:buNone/>
              <a:defRPr sz="2000" b="1">
                <a:solidFill>
                  <a:srgbClr val="C74A2B"/>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14" name="Content Placeholder 5">
            <a:extLst>
              <a:ext uri="{FF2B5EF4-FFF2-40B4-BE49-F238E27FC236}">
                <a16:creationId xmlns:a16="http://schemas.microsoft.com/office/drawing/2014/main" id="{BC9E7CF2-99C1-1E43-B5CC-B8C0F8E237C6}"/>
              </a:ext>
            </a:extLst>
          </p:cNvPr>
          <p:cNvSpPr>
            <a:spLocks noGrp="1"/>
          </p:cNvSpPr>
          <p:nvPr>
            <p:ph sz="quarter" idx="4"/>
          </p:nvPr>
        </p:nvSpPr>
        <p:spPr>
          <a:xfrm>
            <a:off x="3231338" y="2926079"/>
            <a:ext cx="2772780" cy="17007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4">
            <a:extLst>
              <a:ext uri="{FF2B5EF4-FFF2-40B4-BE49-F238E27FC236}">
                <a16:creationId xmlns:a16="http://schemas.microsoft.com/office/drawing/2014/main" id="{CCEB8398-19B0-5B42-B755-63A047C12AC6}"/>
              </a:ext>
            </a:extLst>
          </p:cNvPr>
          <p:cNvSpPr>
            <a:spLocks noGrp="1"/>
          </p:cNvSpPr>
          <p:nvPr>
            <p:ph type="body" sz="quarter" idx="16"/>
          </p:nvPr>
        </p:nvSpPr>
        <p:spPr>
          <a:xfrm>
            <a:off x="6135551" y="2637673"/>
            <a:ext cx="2772780" cy="312280"/>
          </a:xfrm>
        </p:spPr>
        <p:txBody>
          <a:bodyPr anchor="b">
            <a:noAutofit/>
          </a:bodyPr>
          <a:lstStyle>
            <a:lvl1pPr marL="0" indent="0">
              <a:buNone/>
              <a:defRPr sz="2000" b="1">
                <a:solidFill>
                  <a:srgbClr val="C74A2B"/>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16" name="Content Placeholder 5">
            <a:extLst>
              <a:ext uri="{FF2B5EF4-FFF2-40B4-BE49-F238E27FC236}">
                <a16:creationId xmlns:a16="http://schemas.microsoft.com/office/drawing/2014/main" id="{05D73282-1EFB-D142-9C13-AB90854A8CD9}"/>
              </a:ext>
            </a:extLst>
          </p:cNvPr>
          <p:cNvSpPr>
            <a:spLocks noGrp="1"/>
          </p:cNvSpPr>
          <p:nvPr>
            <p:ph sz="quarter" idx="17"/>
          </p:nvPr>
        </p:nvSpPr>
        <p:spPr>
          <a:xfrm>
            <a:off x="6135551" y="2907791"/>
            <a:ext cx="2772780" cy="17190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1" name="Rectangle 20">
            <a:extLst>
              <a:ext uri="{FF2B5EF4-FFF2-40B4-BE49-F238E27FC236}">
                <a16:creationId xmlns:a16="http://schemas.microsoft.com/office/drawing/2014/main" id="{3D93E57E-1057-A04A-AC5B-A153201CD12D}"/>
              </a:ext>
            </a:extLst>
          </p:cNvPr>
          <p:cNvSpPr/>
          <p:nvPr userDrawn="1"/>
        </p:nvSpPr>
        <p:spPr>
          <a:xfrm>
            <a:off x="0" y="4762500"/>
            <a:ext cx="9144000" cy="381000"/>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9689896-013F-6B4E-A0ED-EDB53C61F5E2}"/>
              </a:ext>
            </a:extLst>
          </p:cNvPr>
          <p:cNvSpPr txBox="1"/>
          <p:nvPr userDrawn="1"/>
        </p:nvSpPr>
        <p:spPr>
          <a:xfrm>
            <a:off x="76200" y="4829611"/>
            <a:ext cx="654050" cy="246221"/>
          </a:xfrm>
          <a:prstGeom prst="rect">
            <a:avLst/>
          </a:prstGeom>
          <a:noFill/>
        </p:spPr>
        <p:txBody>
          <a:bodyPr wrap="square" rtlCol="0">
            <a:spAutoFit/>
          </a:bodyPr>
          <a:lstStyle/>
          <a:p>
            <a:fld id="{689DC791-07FC-2C42-96B8-532C9C5693B8}" type="slidenum">
              <a:rPr lang="en-US" sz="1000" b="0" i="0" baseline="0" smtClean="0">
                <a:solidFill>
                  <a:schemeClr val="bg1"/>
                </a:solidFill>
                <a:latin typeface="Segoe UI" panose="020B0502040204020203" pitchFamily="34" charset="0"/>
                <a:cs typeface="Segoe UI" panose="020B0502040204020203" pitchFamily="34" charset="0"/>
              </a:rPr>
              <a:t>‹#›</a:t>
            </a:fld>
            <a:endParaRPr lang="en-US" sz="1000" b="0" i="0" baseline="0">
              <a:solidFill>
                <a:schemeClr val="bg1"/>
              </a:solidFill>
              <a:latin typeface="Segoe UI" panose="020B0502040204020203" pitchFamily="34" charset="0"/>
              <a:cs typeface="Segoe UI" panose="020B0502040204020203" pitchFamily="34" charset="0"/>
            </a:endParaRPr>
          </a:p>
        </p:txBody>
      </p:sp>
      <p:sp>
        <p:nvSpPr>
          <p:cNvPr id="23" name="Text Placeholder 28">
            <a:extLst>
              <a:ext uri="{FF2B5EF4-FFF2-40B4-BE49-F238E27FC236}">
                <a16:creationId xmlns:a16="http://schemas.microsoft.com/office/drawing/2014/main" id="{5F262E1C-26F0-574F-B845-D0D3BA2F77E8}"/>
              </a:ext>
            </a:extLst>
          </p:cNvPr>
          <p:cNvSpPr>
            <a:spLocks noGrp="1"/>
          </p:cNvSpPr>
          <p:nvPr>
            <p:ph type="body" sz="quarter" idx="18" hasCustomPrompt="1"/>
          </p:nvPr>
        </p:nvSpPr>
        <p:spPr>
          <a:xfrm>
            <a:off x="3286125" y="4864011"/>
            <a:ext cx="2571750" cy="209550"/>
          </a:xfrm>
        </p:spPr>
        <p:txBody>
          <a:bodyPr>
            <a:noAutofit/>
          </a:bodyPr>
          <a:lstStyle>
            <a:lvl1pPr marL="0" indent="0" algn="ctr">
              <a:buNone/>
              <a:defRPr sz="800" baseline="0">
                <a:solidFill>
                  <a:schemeClr val="bg1"/>
                </a:solidFill>
              </a:defRPr>
            </a:lvl1pPr>
            <a:lvl2pPr marL="342900" indent="0" algn="ctr">
              <a:buNone/>
              <a:defRPr sz="800">
                <a:solidFill>
                  <a:srgbClr val="A7A6C8"/>
                </a:solidFill>
              </a:defRPr>
            </a:lvl2pPr>
            <a:lvl3pPr marL="685800" indent="0" algn="ctr">
              <a:buNone/>
              <a:defRPr sz="800">
                <a:solidFill>
                  <a:srgbClr val="A7A6C8"/>
                </a:solidFill>
              </a:defRPr>
            </a:lvl3pPr>
            <a:lvl4pPr marL="1028700" indent="0" algn="ctr">
              <a:buNone/>
              <a:defRPr sz="800">
                <a:solidFill>
                  <a:srgbClr val="A7A6C8"/>
                </a:solidFill>
              </a:defRPr>
            </a:lvl4pPr>
            <a:lvl5pPr marL="1371600" indent="0" algn="ctr">
              <a:buNone/>
              <a:defRPr sz="800">
                <a:solidFill>
                  <a:srgbClr val="A7A6C8"/>
                </a:solidFill>
              </a:defRPr>
            </a:lvl5pPr>
          </a:lstStyle>
          <a:p>
            <a:pPr lvl="0"/>
            <a:r>
              <a:rPr lang="en-GB"/>
              <a:t>CLICK TO ADD FILE CLASSIFICATION</a:t>
            </a:r>
            <a:endParaRPr lang="en-US"/>
          </a:p>
        </p:txBody>
      </p:sp>
      <p:pic>
        <p:nvPicPr>
          <p:cNvPr id="24" name="Picture 23">
            <a:extLst>
              <a:ext uri="{FF2B5EF4-FFF2-40B4-BE49-F238E27FC236}">
                <a16:creationId xmlns:a16="http://schemas.microsoft.com/office/drawing/2014/main" id="{B6CED258-7605-A442-BE73-EA8175C88CE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480300" y="4890044"/>
            <a:ext cx="1479550" cy="122653"/>
          </a:xfrm>
          <a:prstGeom prst="rect">
            <a:avLst/>
          </a:prstGeom>
        </p:spPr>
      </p:pic>
    </p:spTree>
    <p:extLst>
      <p:ext uri="{BB962C8B-B14F-4D97-AF65-F5344CB8AC3E}">
        <p14:creationId xmlns:p14="http://schemas.microsoft.com/office/powerpoint/2010/main" val="641927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5" name="Google Shape;53;p10">
            <a:extLst>
              <a:ext uri="{FF2B5EF4-FFF2-40B4-BE49-F238E27FC236}">
                <a16:creationId xmlns:a16="http://schemas.microsoft.com/office/drawing/2014/main" id="{64016FCE-D124-3C41-B480-135877B7A0BE}"/>
              </a:ext>
            </a:extLst>
          </p:cNvPr>
          <p:cNvSpPr>
            <a:spLocks noGrp="1"/>
          </p:cNvSpPr>
          <p:nvPr>
            <p:ph type="pic" idx="2"/>
          </p:nvPr>
        </p:nvSpPr>
        <p:spPr>
          <a:xfrm>
            <a:off x="1850" y="-1225"/>
            <a:ext cx="9144000" cy="5143500"/>
          </a:xfrm>
          <a:prstGeom prst="rect">
            <a:avLst/>
          </a:prstGeom>
          <a:noFill/>
          <a:ln>
            <a:noFill/>
          </a:ln>
        </p:spPr>
      </p:sp>
      <p:sp>
        <p:nvSpPr>
          <p:cNvPr id="6" name="Google Shape;54;p10">
            <a:extLst>
              <a:ext uri="{FF2B5EF4-FFF2-40B4-BE49-F238E27FC236}">
                <a16:creationId xmlns:a16="http://schemas.microsoft.com/office/drawing/2014/main" id="{0168D177-B015-9A47-A9D2-C715ECD727A7}"/>
              </a:ext>
            </a:extLst>
          </p:cNvPr>
          <p:cNvSpPr txBox="1">
            <a:spLocks noGrp="1"/>
          </p:cNvSpPr>
          <p:nvPr>
            <p:ph type="title"/>
          </p:nvPr>
        </p:nvSpPr>
        <p:spPr>
          <a:xfrm>
            <a:off x="679825" y="3583400"/>
            <a:ext cx="3923100" cy="921900"/>
          </a:xfrm>
          <a:prstGeom prst="rect">
            <a:avLst/>
          </a:prstGeom>
          <a:solidFill>
            <a:schemeClr val="lt2"/>
          </a:solidFill>
        </p:spPr>
        <p:txBody>
          <a:bodyPr spcFirstLastPara="1" wrap="square" lIns="91425" tIns="91425" rIns="91425" bIns="91425" anchor="t" anchorCtr="0">
            <a:normAutofit/>
          </a:bodyPr>
          <a:lstStyle>
            <a:lvl1pPr lvl="0">
              <a:lnSpc>
                <a:spcPct val="80000"/>
              </a:lnSpc>
              <a:spcBef>
                <a:spcPts val="0"/>
              </a:spcBef>
              <a:spcAft>
                <a:spcPts val="0"/>
              </a:spcAft>
              <a:buSzPts val="3600"/>
              <a:buNone/>
              <a:defRPr sz="2400" b="1" i="0">
                <a:solidFill>
                  <a:srgbClr val="292F60"/>
                </a:solidFill>
                <a:latin typeface="Segoe UI" panose="020B0502040204020203" pitchFamily="34" charset="0"/>
                <a:cs typeface="Segoe UI" panose="020B0502040204020203" pitchFamily="34" charset="0"/>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4108465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4" name="Google Shape;755;p88">
            <a:extLst>
              <a:ext uri="{FF2B5EF4-FFF2-40B4-BE49-F238E27FC236}">
                <a16:creationId xmlns:a16="http://schemas.microsoft.com/office/drawing/2014/main" id="{F991A220-5B59-4A4B-B8C5-5070BD73604F}"/>
              </a:ext>
            </a:extLst>
          </p:cNvPr>
          <p:cNvSpPr txBox="1">
            <a:spLocks/>
          </p:cNvSpPr>
          <p:nvPr userDrawn="1"/>
        </p:nvSpPr>
        <p:spPr>
          <a:xfrm>
            <a:off x="4825527" y="1891846"/>
            <a:ext cx="3156300" cy="856435"/>
          </a:xfrm>
          <a:prstGeom prst="rect">
            <a:avLst/>
          </a:prstGeom>
          <a:noFill/>
        </p:spPr>
        <p:txBody>
          <a:bodyPr spcFirstLastPara="1" vert="horz" wrap="square" lIns="91425" tIns="91425" rIns="91425" bIns="91425" rtlCol="0" anchor="t" anchorCtr="0">
            <a:noAutofit/>
          </a:bodyPr>
          <a:lstStyle>
            <a:lvl1pPr lvl="0" algn="l" defTabSz="685800" rtl="0" eaLnBrk="1" latinLnBrk="0" hangingPunct="1">
              <a:lnSpc>
                <a:spcPct val="80000"/>
              </a:lnSpc>
              <a:spcBef>
                <a:spcPts val="0"/>
              </a:spcBef>
              <a:spcAft>
                <a:spcPts val="0"/>
              </a:spcAft>
              <a:buSzPts val="3600"/>
              <a:buNone/>
              <a:defRPr sz="2800" b="1" i="0" kern="1200">
                <a:solidFill>
                  <a:srgbClr val="292F60"/>
                </a:solidFill>
                <a:latin typeface="Segoe UI" panose="020B0502040204020203" pitchFamily="34" charset="0"/>
                <a:ea typeface="+mj-ea"/>
                <a:cs typeface="Segoe UI" panose="020B0502040204020203" pitchFamily="34" charset="0"/>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GB"/>
              <a:t>Thank you</a:t>
            </a:r>
          </a:p>
        </p:txBody>
      </p:sp>
      <p:pic>
        <p:nvPicPr>
          <p:cNvPr id="15" name="Picture 14">
            <a:extLst>
              <a:ext uri="{FF2B5EF4-FFF2-40B4-BE49-F238E27FC236}">
                <a16:creationId xmlns:a16="http://schemas.microsoft.com/office/drawing/2014/main" id="{1EA7A6B6-B1BA-1643-A466-CCF09EB7B2B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352966" y="519113"/>
            <a:ext cx="1489202" cy="466113"/>
          </a:xfrm>
          <a:prstGeom prst="rect">
            <a:avLst/>
          </a:prstGeom>
        </p:spPr>
      </p:pic>
      <p:sp>
        <p:nvSpPr>
          <p:cNvPr id="16" name="Google Shape;756;p88">
            <a:extLst>
              <a:ext uri="{FF2B5EF4-FFF2-40B4-BE49-F238E27FC236}">
                <a16:creationId xmlns:a16="http://schemas.microsoft.com/office/drawing/2014/main" id="{99DFABD7-F0F1-E045-832B-EDBC610A8591}"/>
              </a:ext>
            </a:extLst>
          </p:cNvPr>
          <p:cNvSpPr txBox="1">
            <a:spLocks/>
          </p:cNvSpPr>
          <p:nvPr userDrawn="1"/>
        </p:nvSpPr>
        <p:spPr>
          <a:xfrm>
            <a:off x="6930443" y="3531703"/>
            <a:ext cx="2091637" cy="9528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Open Sans"/>
              <a:buNone/>
              <a:defRPr sz="1400" b="0" i="0" u="none" strike="noStrike" cap="none">
                <a:solidFill>
                  <a:schemeClr val="dk1"/>
                </a:solidFill>
                <a:latin typeface="Segoe UI" panose="020B0502040204020203" pitchFamily="34" charset="0"/>
                <a:ea typeface="Open Sans"/>
                <a:cs typeface="Segoe UI" panose="020B0502040204020203" pitchFamily="34" charset="0"/>
                <a:sym typeface="Open Sans"/>
              </a:defRPr>
            </a:lvl1pPr>
            <a:lvl2pPr marL="914400" marR="0" lvl="1"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2pPr>
            <a:lvl3pPr marL="1371600" marR="0" lvl="2"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3pPr>
            <a:lvl4pPr marL="1828800" marR="0" lvl="3"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4pPr>
            <a:lvl5pPr marL="2286000" marR="0" lvl="4"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5pPr>
            <a:lvl6pPr marL="2743200" marR="0" lvl="5"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6pPr>
            <a:lvl7pPr marL="3200400" marR="0" lvl="6"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7pPr>
            <a:lvl8pPr marL="3657600" marR="0" lvl="7"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8pPr>
            <a:lvl9pPr marL="4114800" marR="0" lvl="8"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9pPr>
          </a:lstStyle>
          <a:p>
            <a:pPr marL="0" indent="0"/>
            <a:endParaRPr lang="en-GB" sz="1050"/>
          </a:p>
        </p:txBody>
      </p:sp>
      <p:sp>
        <p:nvSpPr>
          <p:cNvPr id="17" name="Google Shape;756;p88">
            <a:extLst>
              <a:ext uri="{FF2B5EF4-FFF2-40B4-BE49-F238E27FC236}">
                <a16:creationId xmlns:a16="http://schemas.microsoft.com/office/drawing/2014/main" id="{4B6B44AA-DA48-C444-8AD3-4E8A3A2B3592}"/>
              </a:ext>
            </a:extLst>
          </p:cNvPr>
          <p:cNvSpPr txBox="1">
            <a:spLocks/>
          </p:cNvSpPr>
          <p:nvPr userDrawn="1"/>
        </p:nvSpPr>
        <p:spPr>
          <a:xfrm>
            <a:off x="4821830" y="3031435"/>
            <a:ext cx="4173158" cy="19863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Open Sans"/>
              <a:buNone/>
              <a:defRPr sz="1400" b="0" i="0" u="none" strike="noStrike" cap="none">
                <a:solidFill>
                  <a:schemeClr val="dk1"/>
                </a:solidFill>
                <a:latin typeface="Segoe UI" panose="020B0502040204020203" pitchFamily="34" charset="0"/>
                <a:ea typeface="Open Sans"/>
                <a:cs typeface="Segoe UI" panose="020B0502040204020203" pitchFamily="34" charset="0"/>
                <a:sym typeface="Open Sans"/>
              </a:defRPr>
            </a:lvl1pPr>
            <a:lvl2pPr marL="914400" marR="0" lvl="1"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2pPr>
            <a:lvl3pPr marL="1371600" marR="0" lvl="2"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3pPr>
            <a:lvl4pPr marL="1828800" marR="0" lvl="3"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4pPr>
            <a:lvl5pPr marL="2286000" marR="0" lvl="4"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5pPr>
            <a:lvl6pPr marL="2743200" marR="0" lvl="5"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6pPr>
            <a:lvl7pPr marL="3200400" marR="0" lvl="6"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7pPr>
            <a:lvl8pPr marL="3657600" marR="0" lvl="7"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8pPr>
            <a:lvl9pPr marL="4114800" marR="0" lvl="8"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9pPr>
          </a:lstStyle>
          <a:p>
            <a:pPr marL="0" indent="0"/>
            <a:r>
              <a:rPr lang="en-GB" sz="1050" b="1"/>
              <a:t>MedTech Catapult</a:t>
            </a:r>
          </a:p>
          <a:p>
            <a:pPr marL="0" indent="0"/>
            <a:r>
              <a:rPr lang="en-GB" sz="1050"/>
              <a:t>31 </a:t>
            </a:r>
            <a:r>
              <a:rPr lang="en-GB" sz="1050" err="1"/>
              <a:t>Biopolis</a:t>
            </a:r>
            <a:r>
              <a:rPr lang="en-GB" sz="1050"/>
              <a:t> Way, #05-01, Nanos</a:t>
            </a:r>
          </a:p>
          <a:p>
            <a:pPr marL="0" indent="0"/>
            <a:r>
              <a:rPr lang="en-GB" sz="1050"/>
              <a:t>Singapore 13866</a:t>
            </a:r>
          </a:p>
          <a:p>
            <a:pPr marL="0" indent="0"/>
            <a:endParaRPr lang="en-GB" sz="1050"/>
          </a:p>
          <a:p>
            <a:pPr marL="0" indent="0">
              <a:lnSpc>
                <a:spcPct val="150000"/>
              </a:lnSpc>
            </a:pPr>
            <a:r>
              <a:rPr lang="en-GB" sz="1050"/>
              <a:t>      </a:t>
            </a:r>
            <a:r>
              <a:rPr lang="en-GB" sz="1050" err="1"/>
              <a:t>enquiry@medtechcatapult.sg</a:t>
            </a:r>
            <a:r>
              <a:rPr lang="en-GB" sz="1050"/>
              <a:t>       </a:t>
            </a:r>
          </a:p>
          <a:p>
            <a:pPr marL="0" indent="0">
              <a:lnSpc>
                <a:spcPct val="150000"/>
              </a:lnSpc>
            </a:pPr>
            <a:r>
              <a:rPr lang="en-GB" sz="1050"/>
              <a:t>      </a:t>
            </a:r>
            <a:r>
              <a:rPr lang="en-GB" sz="1050" err="1"/>
              <a:t>linkedin.com</a:t>
            </a:r>
            <a:r>
              <a:rPr lang="en-GB" sz="1050"/>
              <a:t>/company/</a:t>
            </a:r>
            <a:r>
              <a:rPr lang="en-GB" sz="1050" err="1"/>
              <a:t>medtechcatapult</a:t>
            </a:r>
            <a:endParaRPr lang="en-GB" sz="1050"/>
          </a:p>
          <a:p>
            <a:pPr marL="0" indent="0">
              <a:lnSpc>
                <a:spcPct val="150000"/>
              </a:lnSpc>
            </a:pPr>
            <a:r>
              <a:rPr lang="en-GB" sz="1050"/>
              <a:t>      https://</a:t>
            </a:r>
            <a:r>
              <a:rPr lang="en-GB" sz="1050" err="1"/>
              <a:t>www.a-star.edu.sg</a:t>
            </a:r>
            <a:r>
              <a:rPr lang="en-GB" sz="1050"/>
              <a:t>/</a:t>
            </a:r>
            <a:r>
              <a:rPr lang="en-GB" sz="1050" err="1"/>
              <a:t>medtechcatapult</a:t>
            </a:r>
            <a:endParaRPr lang="en-GB" sz="1050"/>
          </a:p>
          <a:p>
            <a:pPr marL="0" indent="0"/>
            <a:endParaRPr lang="en-GB" sz="1050"/>
          </a:p>
          <a:p>
            <a:pPr marL="0" indent="0"/>
            <a:r>
              <a:rPr lang="en-GB" sz="900">
                <a:solidFill>
                  <a:schemeClr val="accent6">
                    <a:lumMod val="75000"/>
                  </a:schemeClr>
                </a:solidFill>
              </a:rPr>
              <a:t>A member of A*STAR Research Entities (Co. Reg. No. 199702110H)</a:t>
            </a:r>
          </a:p>
          <a:p>
            <a:pPr marL="0" indent="0"/>
            <a:endParaRPr lang="en-GB" sz="1050"/>
          </a:p>
        </p:txBody>
      </p:sp>
      <p:pic>
        <p:nvPicPr>
          <p:cNvPr id="18" name="Picture 17">
            <a:extLst>
              <a:ext uri="{FF2B5EF4-FFF2-40B4-BE49-F238E27FC236}">
                <a16:creationId xmlns:a16="http://schemas.microsoft.com/office/drawing/2014/main" id="{890083D6-4FB0-A748-A193-413E831F2ED9}"/>
              </a:ext>
            </a:extLst>
          </p:cNvPr>
          <p:cNvPicPr>
            <a:picLocks noChangeAspect="1"/>
          </p:cNvPicPr>
          <p:nvPr userDrawn="1"/>
        </p:nvPicPr>
        <p:blipFill>
          <a:blip r:embed="rId3" cstate="hqprint">
            <a:alphaModFix amt="10000"/>
            <a:extLst>
              <a:ext uri="{28A0092B-C50C-407E-A947-70E740481C1C}">
                <a14:useLocalDpi xmlns:a14="http://schemas.microsoft.com/office/drawing/2010/main"/>
              </a:ext>
            </a:extLst>
          </a:blip>
          <a:stretch>
            <a:fillRect/>
          </a:stretch>
        </p:blipFill>
        <p:spPr>
          <a:xfrm>
            <a:off x="7465243" y="1922640"/>
            <a:ext cx="1678757" cy="1674055"/>
          </a:xfrm>
          <a:prstGeom prst="rect">
            <a:avLst/>
          </a:prstGeom>
        </p:spPr>
      </p:pic>
      <p:cxnSp>
        <p:nvCxnSpPr>
          <p:cNvPr id="19" name="Google Shape;757;p88">
            <a:extLst>
              <a:ext uri="{FF2B5EF4-FFF2-40B4-BE49-F238E27FC236}">
                <a16:creationId xmlns:a16="http://schemas.microsoft.com/office/drawing/2014/main" id="{00F0CFB4-9758-2C47-AECB-0670DEF076FC}"/>
              </a:ext>
            </a:extLst>
          </p:cNvPr>
          <p:cNvCxnSpPr>
            <a:cxnSpLocks/>
          </p:cNvCxnSpPr>
          <p:nvPr userDrawn="1"/>
        </p:nvCxnSpPr>
        <p:spPr>
          <a:xfrm>
            <a:off x="4937083" y="1753862"/>
            <a:ext cx="4206917" cy="0"/>
          </a:xfrm>
          <a:prstGeom prst="straightConnector1">
            <a:avLst/>
          </a:prstGeom>
          <a:noFill/>
          <a:ln w="9525" cap="flat" cmpd="sng">
            <a:solidFill>
              <a:schemeClr val="accent2"/>
            </a:solidFill>
            <a:prstDash val="solid"/>
            <a:round/>
            <a:headEnd type="none" w="med" len="med"/>
            <a:tailEnd type="none" w="med" len="med"/>
          </a:ln>
        </p:spPr>
      </p:cxnSp>
      <p:pic>
        <p:nvPicPr>
          <p:cNvPr id="20" name="Picture 19">
            <a:extLst>
              <a:ext uri="{FF2B5EF4-FFF2-40B4-BE49-F238E27FC236}">
                <a16:creationId xmlns:a16="http://schemas.microsoft.com/office/drawing/2014/main" id="{0C58335E-D829-2E49-A1F4-70CFC03306CB}"/>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899642" y="4287344"/>
            <a:ext cx="180360" cy="180360"/>
          </a:xfrm>
          <a:prstGeom prst="rect">
            <a:avLst/>
          </a:prstGeom>
        </p:spPr>
      </p:pic>
      <p:pic>
        <p:nvPicPr>
          <p:cNvPr id="21" name="Picture 20">
            <a:extLst>
              <a:ext uri="{FF2B5EF4-FFF2-40B4-BE49-F238E27FC236}">
                <a16:creationId xmlns:a16="http://schemas.microsoft.com/office/drawing/2014/main" id="{94FD563D-D816-734B-AC61-6EDBF69AE2D4}"/>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4899109" y="4047338"/>
            <a:ext cx="181283" cy="181283"/>
          </a:xfrm>
          <a:prstGeom prst="rect">
            <a:avLst/>
          </a:prstGeom>
        </p:spPr>
      </p:pic>
      <p:pic>
        <p:nvPicPr>
          <p:cNvPr id="22" name="Picture 21">
            <a:extLst>
              <a:ext uri="{FF2B5EF4-FFF2-40B4-BE49-F238E27FC236}">
                <a16:creationId xmlns:a16="http://schemas.microsoft.com/office/drawing/2014/main" id="{9A7303BA-1E5B-9148-8BCE-E885A8BFFF39}"/>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4899109" y="3817086"/>
            <a:ext cx="181283" cy="181283"/>
          </a:xfrm>
          <a:prstGeom prst="rect">
            <a:avLst/>
          </a:prstGeom>
        </p:spPr>
      </p:pic>
      <p:sp>
        <p:nvSpPr>
          <p:cNvPr id="23" name="TextBox 22">
            <a:extLst>
              <a:ext uri="{FF2B5EF4-FFF2-40B4-BE49-F238E27FC236}">
                <a16:creationId xmlns:a16="http://schemas.microsoft.com/office/drawing/2014/main" id="{1DB50B64-5A60-DA49-B44B-D5C4D0F79D3B}"/>
              </a:ext>
            </a:extLst>
          </p:cNvPr>
          <p:cNvSpPr txBox="1"/>
          <p:nvPr userDrawn="1"/>
        </p:nvSpPr>
        <p:spPr>
          <a:xfrm>
            <a:off x="239485" y="4016993"/>
            <a:ext cx="3846287" cy="707886"/>
          </a:xfrm>
          <a:prstGeom prst="rect">
            <a:avLst/>
          </a:prstGeom>
          <a:noFill/>
        </p:spPr>
        <p:txBody>
          <a:bodyPr wrap="square" rtlCol="0">
            <a:spAutoFit/>
          </a:bodyPr>
          <a:lstStyle/>
          <a:p>
            <a:r>
              <a:rPr lang="en-US" sz="2000" b="1">
                <a:solidFill>
                  <a:schemeClr val="bg1"/>
                </a:solidFill>
                <a:latin typeface="Segoe UI" panose="020B0502040204020203" pitchFamily="34" charset="0"/>
                <a:cs typeface="Segoe UI" panose="020B0502040204020203" pitchFamily="34" charset="0"/>
              </a:rPr>
              <a:t>ENGINEERING EXCELLENCE </a:t>
            </a:r>
          </a:p>
          <a:p>
            <a:r>
              <a:rPr lang="en-US" sz="2000" b="1">
                <a:solidFill>
                  <a:schemeClr val="accent1"/>
                </a:solidFill>
                <a:latin typeface="Segoe UI" panose="020B0502040204020203" pitchFamily="34" charset="0"/>
                <a:cs typeface="Segoe UI" panose="020B0502040204020203" pitchFamily="34" charset="0"/>
              </a:rPr>
              <a:t>IN MEDTECH</a:t>
            </a:r>
          </a:p>
        </p:txBody>
      </p:sp>
      <p:pic>
        <p:nvPicPr>
          <p:cNvPr id="3" name="Picture 2" descr="A hand touching a tablet&#10;&#10;Description automatically generated">
            <a:extLst>
              <a:ext uri="{FF2B5EF4-FFF2-40B4-BE49-F238E27FC236}">
                <a16:creationId xmlns:a16="http://schemas.microsoft.com/office/drawing/2014/main" id="{602EADE7-76B9-D858-7149-2A2BFCF535C1}"/>
              </a:ext>
            </a:extLst>
          </p:cNvPr>
          <p:cNvPicPr>
            <a:picLocks noChangeAspect="1"/>
          </p:cNvPicPr>
          <p:nvPr userDrawn="1"/>
        </p:nvPicPr>
        <p:blipFill rotWithShape="1">
          <a:blip r:embed="rId7" cstate="hqprint">
            <a:alphaModFix amt="20000"/>
            <a:extLst>
              <a:ext uri="{28A0092B-C50C-407E-A947-70E740481C1C}">
                <a14:useLocalDpi xmlns:a14="http://schemas.microsoft.com/office/drawing/2010/main"/>
              </a:ext>
            </a:extLst>
          </a:blip>
          <a:srcRect/>
          <a:stretch/>
        </p:blipFill>
        <p:spPr>
          <a:xfrm>
            <a:off x="0" y="0"/>
            <a:ext cx="4521200" cy="5143500"/>
          </a:xfrm>
          <a:prstGeom prst="rect">
            <a:avLst/>
          </a:prstGeom>
        </p:spPr>
      </p:pic>
    </p:spTree>
    <p:extLst>
      <p:ext uri="{BB962C8B-B14F-4D97-AF65-F5344CB8AC3E}">
        <p14:creationId xmlns:p14="http://schemas.microsoft.com/office/powerpoint/2010/main" val="1355939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Gradient bar">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B506CEEA-7623-456E-BE6A-4B57DD1B7772}"/>
              </a:ext>
            </a:extLst>
          </p:cNvPr>
          <p:cNvSpPr>
            <a:spLocks noGrp="1"/>
          </p:cNvSpPr>
          <p:nvPr>
            <p:ph sz="quarter" idx="11" hasCustomPrompt="1"/>
          </p:nvPr>
        </p:nvSpPr>
        <p:spPr>
          <a:xfrm>
            <a:off x="546497" y="1107831"/>
            <a:ext cx="8061476" cy="3204039"/>
          </a:xfrm>
          <a:prstGeom prst="rect">
            <a:avLst/>
          </a:prstGeom>
        </p:spPr>
        <p:txBody>
          <a:bodyPr>
            <a:normAutofit/>
          </a:bodyPr>
          <a:lstStyle>
            <a:lvl1pPr marL="0" indent="0">
              <a:buNone/>
              <a:defRPr sz="1200">
                <a:latin typeface="Open Sans" panose="020B0606030504020204" pitchFamily="34" charset="0"/>
                <a:ea typeface="Open Sans" panose="020B0606030504020204" pitchFamily="34" charset="0"/>
                <a:cs typeface="Open Sans" panose="020B0606030504020204" pitchFamily="34" charset="0"/>
              </a:defRPr>
            </a:lvl1pPr>
          </a:lstStyle>
          <a:p>
            <a:pPr lvl="0"/>
            <a:r>
              <a:rPr lang="en-SG"/>
              <a:t>Click to input content (min. font size 16)</a:t>
            </a:r>
          </a:p>
        </p:txBody>
      </p:sp>
      <p:sp>
        <p:nvSpPr>
          <p:cNvPr id="17" name="Text Placeholder 16">
            <a:extLst>
              <a:ext uri="{FF2B5EF4-FFF2-40B4-BE49-F238E27FC236}">
                <a16:creationId xmlns:a16="http://schemas.microsoft.com/office/drawing/2014/main" id="{17FC2296-11A5-41DD-8DED-159DD0319619}"/>
              </a:ext>
            </a:extLst>
          </p:cNvPr>
          <p:cNvSpPr>
            <a:spLocks noGrp="1"/>
          </p:cNvSpPr>
          <p:nvPr>
            <p:ph type="body" sz="quarter" idx="12" hasCustomPrompt="1"/>
          </p:nvPr>
        </p:nvSpPr>
        <p:spPr>
          <a:xfrm>
            <a:off x="546497" y="346472"/>
            <a:ext cx="8061476" cy="632222"/>
          </a:xfrm>
          <a:prstGeom prst="rect">
            <a:avLst/>
          </a:prstGeom>
        </p:spPr>
        <p:txBody>
          <a:bodyPr/>
          <a:lstStyle>
            <a:lvl1pPr marL="0" indent="0">
              <a:lnSpc>
                <a:spcPct val="150000"/>
              </a:lnSpc>
              <a:buNone/>
              <a:defRPr sz="1800" b="1">
                <a:solidFill>
                  <a:srgbClr val="003087"/>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SG"/>
              <a:t>Title in Open Sans, bold, size 24, left align</a:t>
            </a:r>
          </a:p>
        </p:txBody>
      </p:sp>
    </p:spTree>
    <p:extLst>
      <p:ext uri="{BB962C8B-B14F-4D97-AF65-F5344CB8AC3E}">
        <p14:creationId xmlns:p14="http://schemas.microsoft.com/office/powerpoint/2010/main" val="346133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Gradient bar">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B506CEEA-7623-456E-BE6A-4B57DD1B7772}"/>
              </a:ext>
            </a:extLst>
          </p:cNvPr>
          <p:cNvSpPr>
            <a:spLocks noGrp="1"/>
          </p:cNvSpPr>
          <p:nvPr>
            <p:ph sz="quarter" idx="11" hasCustomPrompt="1"/>
          </p:nvPr>
        </p:nvSpPr>
        <p:spPr>
          <a:xfrm>
            <a:off x="546497" y="834606"/>
            <a:ext cx="8061476" cy="3477264"/>
          </a:xfrm>
          <a:prstGeom prst="rect">
            <a:avLst/>
          </a:prstGeom>
        </p:spPr>
        <p:txBody>
          <a:bodyPr>
            <a:normAutofit/>
          </a:bodyPr>
          <a:lstStyle>
            <a:lvl1pPr marL="0" indent="0">
              <a:buNone/>
              <a:defRPr sz="1200">
                <a:latin typeface="Open Sans" panose="020B0606030504020204" pitchFamily="34" charset="0"/>
                <a:ea typeface="Open Sans" panose="020B0606030504020204" pitchFamily="34" charset="0"/>
                <a:cs typeface="Open Sans" panose="020B0606030504020204" pitchFamily="34" charset="0"/>
              </a:defRPr>
            </a:lvl1pPr>
          </a:lstStyle>
          <a:p>
            <a:pPr lvl="0"/>
            <a:r>
              <a:rPr lang="en-SG"/>
              <a:t>Click to input content (min. font size 16)</a:t>
            </a:r>
          </a:p>
        </p:txBody>
      </p:sp>
      <p:sp>
        <p:nvSpPr>
          <p:cNvPr id="17" name="Text Placeholder 16">
            <a:extLst>
              <a:ext uri="{FF2B5EF4-FFF2-40B4-BE49-F238E27FC236}">
                <a16:creationId xmlns:a16="http://schemas.microsoft.com/office/drawing/2014/main" id="{17FC2296-11A5-41DD-8DED-159DD0319619}"/>
              </a:ext>
            </a:extLst>
          </p:cNvPr>
          <p:cNvSpPr>
            <a:spLocks noGrp="1"/>
          </p:cNvSpPr>
          <p:nvPr>
            <p:ph type="body" sz="quarter" idx="12" hasCustomPrompt="1"/>
          </p:nvPr>
        </p:nvSpPr>
        <p:spPr>
          <a:xfrm>
            <a:off x="546497" y="346472"/>
            <a:ext cx="8061476" cy="423435"/>
          </a:xfrm>
          <a:prstGeom prst="rect">
            <a:avLst/>
          </a:prstGeom>
        </p:spPr>
        <p:txBody>
          <a:bodyPr/>
          <a:lstStyle>
            <a:lvl1pPr marL="0" indent="0">
              <a:lnSpc>
                <a:spcPct val="150000"/>
              </a:lnSpc>
              <a:buNone/>
              <a:defRPr sz="1800" b="1">
                <a:solidFill>
                  <a:srgbClr val="003087"/>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SG"/>
              <a:t>Title In Open Sans, Bold, Size 24, Left Align</a:t>
            </a:r>
          </a:p>
        </p:txBody>
      </p:sp>
      <p:sp>
        <p:nvSpPr>
          <p:cNvPr id="7" name="Text Placeholder 4">
            <a:extLst>
              <a:ext uri="{FF2B5EF4-FFF2-40B4-BE49-F238E27FC236}">
                <a16:creationId xmlns:a16="http://schemas.microsoft.com/office/drawing/2014/main" id="{23866EEF-177C-407F-B3C1-0D9E7190D5BF}"/>
              </a:ext>
            </a:extLst>
          </p:cNvPr>
          <p:cNvSpPr>
            <a:spLocks noGrp="1"/>
          </p:cNvSpPr>
          <p:nvPr>
            <p:ph type="body" sz="quarter" idx="25" hasCustomPrompt="1"/>
          </p:nvPr>
        </p:nvSpPr>
        <p:spPr>
          <a:xfrm>
            <a:off x="2147911" y="4441007"/>
            <a:ext cx="4726642" cy="263514"/>
          </a:xfrm>
          <a:prstGeom prst="rect">
            <a:avLst/>
          </a:prstGeom>
        </p:spPr>
        <p:txBody>
          <a:bodyPr>
            <a:noAutofit/>
          </a:bodyPr>
          <a:lstStyle>
            <a:lvl1pPr marL="0" indent="0" algn="ctr">
              <a:buFontTx/>
              <a:buNone/>
              <a:defRPr sz="9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750">
                <a:latin typeface="Open Sans" panose="020B0606030504020204" pitchFamily="34" charset="0"/>
                <a:ea typeface="Open Sans" panose="020B0606030504020204" pitchFamily="34" charset="0"/>
                <a:cs typeface="Open Sans" panose="020B0606030504020204" pitchFamily="34" charset="0"/>
              </a:defRPr>
            </a:lvl2pPr>
            <a:lvl3pPr>
              <a:defRPr sz="750">
                <a:latin typeface="Open Sans" panose="020B0606030504020204" pitchFamily="34" charset="0"/>
                <a:ea typeface="Open Sans" panose="020B0606030504020204" pitchFamily="34" charset="0"/>
                <a:cs typeface="Open Sans" panose="020B0606030504020204" pitchFamily="34" charset="0"/>
              </a:defRPr>
            </a:lvl3pPr>
            <a:lvl4pPr>
              <a:defRPr sz="750">
                <a:latin typeface="Open Sans" panose="020B0606030504020204" pitchFamily="34" charset="0"/>
                <a:ea typeface="Open Sans" panose="020B0606030504020204" pitchFamily="34" charset="0"/>
                <a:cs typeface="Open Sans" panose="020B0606030504020204" pitchFamily="34" charset="0"/>
              </a:defRPr>
            </a:lvl4pPr>
            <a:lvl5pPr>
              <a:defRPr sz="750">
                <a:latin typeface="Open Sans" panose="020B0606030504020204" pitchFamily="34" charset="0"/>
                <a:ea typeface="Open Sans" panose="020B0606030504020204" pitchFamily="34" charset="0"/>
                <a:cs typeface="Open Sans" panose="020B0606030504020204" pitchFamily="34" charset="0"/>
              </a:defRPr>
            </a:lvl5pPr>
          </a:lstStyle>
          <a:p>
            <a:pPr lvl="0"/>
            <a:r>
              <a:rPr lang="en-SG"/>
              <a:t>(Security / Sensitivity) Classification</a:t>
            </a:r>
          </a:p>
        </p:txBody>
      </p:sp>
    </p:spTree>
    <p:extLst>
      <p:ext uri="{BB962C8B-B14F-4D97-AF65-F5344CB8AC3E}">
        <p14:creationId xmlns:p14="http://schemas.microsoft.com/office/powerpoint/2010/main" val="348007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370A7-B3B7-2B4F-847B-4E0439BDBBFD}"/>
              </a:ext>
            </a:extLst>
          </p:cNvPr>
          <p:cNvSpPr>
            <a:spLocks noGrp="1"/>
          </p:cNvSpPr>
          <p:nvPr>
            <p:ph type="title"/>
          </p:nvPr>
        </p:nvSpPr>
        <p:spPr/>
        <p:txBody>
          <a:bodyPr/>
          <a:lstStyle/>
          <a:p>
            <a:r>
              <a:rPr lang="en-US"/>
              <a:t>Click to edit Master title style</a:t>
            </a:r>
          </a:p>
        </p:txBody>
      </p:sp>
      <p:graphicFrame>
        <p:nvGraphicFramePr>
          <p:cNvPr id="3" name="Table 2">
            <a:extLst>
              <a:ext uri="{FF2B5EF4-FFF2-40B4-BE49-F238E27FC236}">
                <a16:creationId xmlns:a16="http://schemas.microsoft.com/office/drawing/2014/main" id="{DDA7F8A9-FFC6-964D-90B2-A37EE276F1BB}"/>
              </a:ext>
            </a:extLst>
          </p:cNvPr>
          <p:cNvGraphicFramePr>
            <a:graphicFrameLocks noGrp="1"/>
          </p:cNvGraphicFramePr>
          <p:nvPr userDrawn="1">
            <p:extLst>
              <p:ext uri="{D42A27DB-BD31-4B8C-83A1-F6EECF244321}">
                <p14:modId xmlns:p14="http://schemas.microsoft.com/office/powerpoint/2010/main" val="3383135889"/>
              </p:ext>
            </p:extLst>
          </p:nvPr>
        </p:nvGraphicFramePr>
        <p:xfrm>
          <a:off x="1244930" y="1946976"/>
          <a:ext cx="6095999" cy="1854200"/>
        </p:xfrm>
        <a:graphic>
          <a:graphicData uri="http://schemas.openxmlformats.org/drawingml/2006/table">
            <a:tbl>
              <a:tblPr firstRow="1" bandRow="1">
                <a:tableStyleId>{5C22544A-7EE6-4342-B048-85BDC9FD1C3A}</a:tableStyleId>
              </a:tblPr>
              <a:tblGrid>
                <a:gridCol w="870857">
                  <a:extLst>
                    <a:ext uri="{9D8B030D-6E8A-4147-A177-3AD203B41FA5}">
                      <a16:colId xmlns:a16="http://schemas.microsoft.com/office/drawing/2014/main" val="2982114706"/>
                    </a:ext>
                  </a:extLst>
                </a:gridCol>
                <a:gridCol w="870857">
                  <a:extLst>
                    <a:ext uri="{9D8B030D-6E8A-4147-A177-3AD203B41FA5}">
                      <a16:colId xmlns:a16="http://schemas.microsoft.com/office/drawing/2014/main" val="2109867753"/>
                    </a:ext>
                  </a:extLst>
                </a:gridCol>
                <a:gridCol w="870857">
                  <a:extLst>
                    <a:ext uri="{9D8B030D-6E8A-4147-A177-3AD203B41FA5}">
                      <a16:colId xmlns:a16="http://schemas.microsoft.com/office/drawing/2014/main" val="2430204187"/>
                    </a:ext>
                  </a:extLst>
                </a:gridCol>
                <a:gridCol w="870857">
                  <a:extLst>
                    <a:ext uri="{9D8B030D-6E8A-4147-A177-3AD203B41FA5}">
                      <a16:colId xmlns:a16="http://schemas.microsoft.com/office/drawing/2014/main" val="4225523748"/>
                    </a:ext>
                  </a:extLst>
                </a:gridCol>
                <a:gridCol w="870857">
                  <a:extLst>
                    <a:ext uri="{9D8B030D-6E8A-4147-A177-3AD203B41FA5}">
                      <a16:colId xmlns:a16="http://schemas.microsoft.com/office/drawing/2014/main" val="4205942579"/>
                    </a:ext>
                  </a:extLst>
                </a:gridCol>
                <a:gridCol w="870857">
                  <a:extLst>
                    <a:ext uri="{9D8B030D-6E8A-4147-A177-3AD203B41FA5}">
                      <a16:colId xmlns:a16="http://schemas.microsoft.com/office/drawing/2014/main" val="590315714"/>
                    </a:ext>
                  </a:extLst>
                </a:gridCol>
                <a:gridCol w="870857">
                  <a:extLst>
                    <a:ext uri="{9D8B030D-6E8A-4147-A177-3AD203B41FA5}">
                      <a16:colId xmlns:a16="http://schemas.microsoft.com/office/drawing/2014/main" val="1149831038"/>
                    </a:ext>
                  </a:extLst>
                </a:gridCol>
              </a:tblGrid>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77040938"/>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91079195"/>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981083258"/>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8356991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562120116"/>
                  </a:ext>
                </a:extLst>
              </a:tr>
            </a:tbl>
          </a:graphicData>
        </a:graphic>
      </p:graphicFrame>
    </p:spTree>
    <p:extLst>
      <p:ext uri="{BB962C8B-B14F-4D97-AF65-F5344CB8AC3E}">
        <p14:creationId xmlns:p14="http://schemas.microsoft.com/office/powerpoint/2010/main" val="2122981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63572-FA45-584D-8F6E-0970CFC99B00}"/>
              </a:ext>
            </a:extLst>
          </p:cNvPr>
          <p:cNvSpPr>
            <a:spLocks noGrp="1"/>
          </p:cNvSpPr>
          <p:nvPr>
            <p:ph type="title" hasCustomPrompt="1"/>
          </p:nvPr>
        </p:nvSpPr>
        <p:spPr/>
        <p:txBody>
          <a:bodyPr/>
          <a:lstStyle/>
          <a:p>
            <a:r>
              <a:rPr lang="en-GB"/>
              <a:t>Click to add Title</a:t>
            </a:r>
            <a:endParaRPr lang="en-US"/>
          </a:p>
        </p:txBody>
      </p:sp>
      <p:pic>
        <p:nvPicPr>
          <p:cNvPr id="6" name="Picture 5">
            <a:extLst>
              <a:ext uri="{FF2B5EF4-FFF2-40B4-BE49-F238E27FC236}">
                <a16:creationId xmlns:a16="http://schemas.microsoft.com/office/drawing/2014/main" id="{7D86099C-831A-784A-9477-083033FAFEF6}"/>
              </a:ext>
            </a:extLst>
          </p:cNvPr>
          <p:cNvPicPr>
            <a:picLocks noChangeAspect="1"/>
          </p:cNvPicPr>
          <p:nvPr userDrawn="1"/>
        </p:nvPicPr>
        <p:blipFill>
          <a:blip r:embed="rId2" cstate="hqprint">
            <a:alphaModFix amt="10000"/>
            <a:extLst>
              <a:ext uri="{28A0092B-C50C-407E-A947-70E740481C1C}">
                <a14:useLocalDpi xmlns:a14="http://schemas.microsoft.com/office/drawing/2010/main"/>
              </a:ext>
            </a:extLst>
          </a:blip>
          <a:stretch>
            <a:fillRect/>
          </a:stretch>
        </p:blipFill>
        <p:spPr>
          <a:xfrm>
            <a:off x="7465243" y="0"/>
            <a:ext cx="1678757" cy="1674055"/>
          </a:xfrm>
          <a:prstGeom prst="rect">
            <a:avLst/>
          </a:prstGeom>
        </p:spPr>
      </p:pic>
      <p:sp>
        <p:nvSpPr>
          <p:cNvPr id="8" name="Text Placeholder 7">
            <a:extLst>
              <a:ext uri="{FF2B5EF4-FFF2-40B4-BE49-F238E27FC236}">
                <a16:creationId xmlns:a16="http://schemas.microsoft.com/office/drawing/2014/main" id="{3391E5DC-9DF4-1149-B359-1AF614E6447B}"/>
              </a:ext>
            </a:extLst>
          </p:cNvPr>
          <p:cNvSpPr>
            <a:spLocks noGrp="1"/>
          </p:cNvSpPr>
          <p:nvPr>
            <p:ph type="body" sz="quarter" idx="13" hasCustomPrompt="1"/>
          </p:nvPr>
        </p:nvSpPr>
        <p:spPr>
          <a:xfrm>
            <a:off x="287337" y="1077913"/>
            <a:ext cx="5538817" cy="531812"/>
          </a:xfrm>
        </p:spPr>
        <p:txBody>
          <a:bodyPr>
            <a:noAutofit/>
          </a:bodyPr>
          <a:lstStyle>
            <a:lvl1pPr marL="0" indent="0">
              <a:buNone/>
              <a:defRPr sz="2000" b="1"/>
            </a:lvl1pPr>
            <a:lvl2pPr marL="342900" indent="0">
              <a:buNone/>
              <a:defRPr sz="2000" b="1"/>
            </a:lvl2pPr>
            <a:lvl3pPr marL="685800" indent="0">
              <a:buNone/>
              <a:defRPr sz="2000" b="1"/>
            </a:lvl3pPr>
            <a:lvl4pPr marL="1028700" indent="0">
              <a:buNone/>
              <a:defRPr sz="2000" b="1"/>
            </a:lvl4pPr>
            <a:lvl5pPr marL="1371600" indent="0">
              <a:buNone/>
              <a:defRPr sz="2000" b="1"/>
            </a:lvl5pPr>
          </a:lstStyle>
          <a:p>
            <a:pPr lvl="0"/>
            <a:r>
              <a:rPr lang="en-GB"/>
              <a:t>Click to add Section Title</a:t>
            </a:r>
            <a:endParaRPr lang="en-US"/>
          </a:p>
        </p:txBody>
      </p:sp>
      <p:cxnSp>
        <p:nvCxnSpPr>
          <p:cNvPr id="10" name="Google Shape;841;p93">
            <a:extLst>
              <a:ext uri="{FF2B5EF4-FFF2-40B4-BE49-F238E27FC236}">
                <a16:creationId xmlns:a16="http://schemas.microsoft.com/office/drawing/2014/main" id="{1F89F1FE-CDFB-1642-B8D0-E98E73C58328}"/>
              </a:ext>
            </a:extLst>
          </p:cNvPr>
          <p:cNvCxnSpPr/>
          <p:nvPr userDrawn="1"/>
        </p:nvCxnSpPr>
        <p:spPr>
          <a:xfrm>
            <a:off x="0" y="813391"/>
            <a:ext cx="7731000" cy="0"/>
          </a:xfrm>
          <a:prstGeom prst="straightConnector1">
            <a:avLst/>
          </a:prstGeom>
          <a:noFill/>
          <a:ln w="9525" cap="flat" cmpd="sng">
            <a:solidFill>
              <a:schemeClr val="accent1"/>
            </a:solidFill>
            <a:prstDash val="solid"/>
            <a:round/>
            <a:headEnd type="none" w="med" len="med"/>
            <a:tailEnd type="none" w="med" len="med"/>
          </a:ln>
        </p:spPr>
      </p:cxnSp>
      <p:sp>
        <p:nvSpPr>
          <p:cNvPr id="11" name="Text Placeholder 7">
            <a:extLst>
              <a:ext uri="{FF2B5EF4-FFF2-40B4-BE49-F238E27FC236}">
                <a16:creationId xmlns:a16="http://schemas.microsoft.com/office/drawing/2014/main" id="{79CCE909-1684-D54C-B138-245828E29529}"/>
              </a:ext>
            </a:extLst>
          </p:cNvPr>
          <p:cNvSpPr>
            <a:spLocks noGrp="1"/>
          </p:cNvSpPr>
          <p:nvPr>
            <p:ph type="body" sz="quarter" idx="14" hasCustomPrompt="1"/>
          </p:nvPr>
        </p:nvSpPr>
        <p:spPr>
          <a:xfrm>
            <a:off x="5977157" y="1077913"/>
            <a:ext cx="1818483" cy="531812"/>
          </a:xfrm>
        </p:spPr>
        <p:txBody>
          <a:bodyPr>
            <a:noAutofit/>
          </a:bodyPr>
          <a:lstStyle>
            <a:lvl1pPr marL="0" indent="0" algn="r">
              <a:buNone/>
              <a:defRPr sz="2000" b="1"/>
            </a:lvl1pPr>
            <a:lvl2pPr marL="342900" indent="0" algn="r">
              <a:buNone/>
              <a:defRPr sz="2000" b="1"/>
            </a:lvl2pPr>
            <a:lvl3pPr marL="685800" indent="0" algn="r">
              <a:buNone/>
              <a:defRPr sz="2000" b="1"/>
            </a:lvl3pPr>
            <a:lvl4pPr marL="1028700" indent="0" algn="r">
              <a:buNone/>
              <a:defRPr sz="2000" b="1"/>
            </a:lvl4pPr>
            <a:lvl5pPr marL="1371600" indent="0" algn="r">
              <a:buNone/>
              <a:defRPr sz="2000" b="1"/>
            </a:lvl5pPr>
          </a:lstStyle>
          <a:p>
            <a:pPr lvl="0"/>
            <a:r>
              <a:rPr lang="en-GB"/>
              <a:t>Click to add Page Number</a:t>
            </a:r>
            <a:endParaRPr lang="en-US"/>
          </a:p>
        </p:txBody>
      </p:sp>
    </p:spTree>
    <p:extLst>
      <p:ext uri="{BB962C8B-B14F-4D97-AF65-F5344CB8AC3E}">
        <p14:creationId xmlns:p14="http://schemas.microsoft.com/office/powerpoint/2010/main" val="3876651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1">
    <p:bg>
      <p:bgPr>
        <a:solidFill>
          <a:schemeClr val="accent6"/>
        </a:solidFill>
        <a:effectLst/>
      </p:bgPr>
    </p:bg>
    <p:spTree>
      <p:nvGrpSpPr>
        <p:cNvPr id="1" name=""/>
        <p:cNvGrpSpPr/>
        <p:nvPr/>
      </p:nvGrpSpPr>
      <p:grpSpPr>
        <a:xfrm>
          <a:off x="0" y="0"/>
          <a:ext cx="0" cy="0"/>
          <a:chOff x="0" y="0"/>
          <a:chExt cx="0" cy="0"/>
        </a:xfrm>
      </p:grpSpPr>
      <p:cxnSp>
        <p:nvCxnSpPr>
          <p:cNvPr id="6" name="Google Shape;411;p68">
            <a:extLst>
              <a:ext uri="{FF2B5EF4-FFF2-40B4-BE49-F238E27FC236}">
                <a16:creationId xmlns:a16="http://schemas.microsoft.com/office/drawing/2014/main" id="{2580F44D-59F1-2D49-B581-AA8D4BD24B87}"/>
              </a:ext>
            </a:extLst>
          </p:cNvPr>
          <p:cNvCxnSpPr>
            <a:cxnSpLocks/>
          </p:cNvCxnSpPr>
          <p:nvPr userDrawn="1"/>
        </p:nvCxnSpPr>
        <p:spPr>
          <a:xfrm>
            <a:off x="4044950" y="4099372"/>
            <a:ext cx="4399275" cy="0"/>
          </a:xfrm>
          <a:prstGeom prst="straightConnector1">
            <a:avLst/>
          </a:prstGeom>
          <a:noFill/>
          <a:ln w="9525" cap="flat" cmpd="sng">
            <a:solidFill>
              <a:schemeClr val="accent1">
                <a:lumMod val="60000"/>
                <a:lumOff val="40000"/>
              </a:schemeClr>
            </a:solidFill>
            <a:prstDash val="solid"/>
            <a:round/>
            <a:headEnd type="none" w="med" len="med"/>
            <a:tailEnd type="none" w="med" len="med"/>
          </a:ln>
        </p:spPr>
      </p:cxnSp>
      <p:sp>
        <p:nvSpPr>
          <p:cNvPr id="7" name="Google Shape;188;p39">
            <a:extLst>
              <a:ext uri="{FF2B5EF4-FFF2-40B4-BE49-F238E27FC236}">
                <a16:creationId xmlns:a16="http://schemas.microsoft.com/office/drawing/2014/main" id="{D429D28C-3446-E14F-8E23-4B090F78026C}"/>
              </a:ext>
            </a:extLst>
          </p:cNvPr>
          <p:cNvSpPr txBox="1">
            <a:spLocks noGrp="1"/>
          </p:cNvSpPr>
          <p:nvPr>
            <p:ph type="title" hasCustomPrompt="1"/>
          </p:nvPr>
        </p:nvSpPr>
        <p:spPr>
          <a:xfrm>
            <a:off x="4272525" y="1597547"/>
            <a:ext cx="4158300" cy="1404300"/>
          </a:xfrm>
          <a:prstGeom prst="rect">
            <a:avLst/>
          </a:prstGeom>
        </p:spPr>
        <p:txBody>
          <a:bodyPr spcFirstLastPara="1" wrap="square" lIns="91425" tIns="91425" rIns="91425" bIns="91425" anchor="t" anchorCtr="0">
            <a:normAutofit/>
          </a:bodyPr>
          <a:lstStyle>
            <a:lvl1pPr lvl="0" rtl="0">
              <a:lnSpc>
                <a:spcPct val="80000"/>
              </a:lnSpc>
              <a:spcBef>
                <a:spcPts val="0"/>
              </a:spcBef>
              <a:spcAft>
                <a:spcPts val="0"/>
              </a:spcAft>
              <a:buSzPts val="3600"/>
              <a:buNone/>
              <a:defRPr sz="4000" b="1" i="0">
                <a:solidFill>
                  <a:schemeClr val="tx1"/>
                </a:solidFill>
                <a:latin typeface="Segoe UI" panose="020B0502040204020203" pitchFamily="34" charset="0"/>
                <a:cs typeface="Segoe UI" panose="020B0502040204020203" pitchFamily="34"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GB"/>
              <a:t>Click to add Section Title</a:t>
            </a:r>
            <a:endParaRPr/>
          </a:p>
        </p:txBody>
      </p:sp>
      <p:sp>
        <p:nvSpPr>
          <p:cNvPr id="8" name="Google Shape;189;p39">
            <a:extLst>
              <a:ext uri="{FF2B5EF4-FFF2-40B4-BE49-F238E27FC236}">
                <a16:creationId xmlns:a16="http://schemas.microsoft.com/office/drawing/2014/main" id="{771533ED-518C-1E48-8E68-CFC550AC39FA}"/>
              </a:ext>
            </a:extLst>
          </p:cNvPr>
          <p:cNvSpPr txBox="1">
            <a:spLocks/>
          </p:cNvSpPr>
          <p:nvPr userDrawn="1"/>
        </p:nvSpPr>
        <p:spPr>
          <a:xfrm>
            <a:off x="4272526" y="137225"/>
            <a:ext cx="2379300" cy="1219200"/>
          </a:xfrm>
          <a:prstGeom prst="rect">
            <a:avLst/>
          </a:prstGeom>
        </p:spPr>
        <p:txBody>
          <a:bodyPr spcFirstLastPara="1" vert="horz" wrap="square" lIns="91425" tIns="91425" rIns="91425" bIns="91425" rtlCol="0" anchor="t" anchorCtr="0">
            <a:normAutofit fontScale="92500" lnSpcReduction="10000"/>
          </a:bodyPr>
          <a:lstStyle>
            <a:lvl1pPr lvl="0" algn="l" defTabSz="685800" rtl="0" eaLnBrk="1" latinLnBrk="0" hangingPunct="1">
              <a:lnSpc>
                <a:spcPct val="90000"/>
              </a:lnSpc>
              <a:spcBef>
                <a:spcPts val="0"/>
              </a:spcBef>
              <a:spcAft>
                <a:spcPts val="0"/>
              </a:spcAft>
              <a:buSzPts val="12000"/>
              <a:buNone/>
              <a:defRPr sz="9000" b="1" i="0" kern="1200">
                <a:solidFill>
                  <a:schemeClr val="accent6"/>
                </a:solidFill>
                <a:latin typeface="Segoe UI" panose="020B0502040204020203" pitchFamily="34" charset="0"/>
                <a:ea typeface="+mj-ea"/>
                <a:cs typeface="Segoe UI" panose="020B0502040204020203" pitchFamily="34" charset="0"/>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lang="en-SG"/>
          </a:p>
        </p:txBody>
      </p:sp>
      <p:sp>
        <p:nvSpPr>
          <p:cNvPr id="9" name="Google Shape;193;p39">
            <a:extLst>
              <a:ext uri="{FF2B5EF4-FFF2-40B4-BE49-F238E27FC236}">
                <a16:creationId xmlns:a16="http://schemas.microsoft.com/office/drawing/2014/main" id="{CA3024D4-0F0F-5E41-AC3F-EF9FC8E3C2BE}"/>
              </a:ext>
            </a:extLst>
          </p:cNvPr>
          <p:cNvSpPr>
            <a:spLocks noGrp="1"/>
          </p:cNvSpPr>
          <p:nvPr>
            <p:ph type="pic" idx="3"/>
          </p:nvPr>
        </p:nvSpPr>
        <p:spPr>
          <a:xfrm>
            <a:off x="0" y="1224"/>
            <a:ext cx="4032000" cy="5142275"/>
          </a:xfrm>
          <a:prstGeom prst="rect">
            <a:avLst/>
          </a:prstGeom>
          <a:noFill/>
          <a:ln>
            <a:noFill/>
          </a:ln>
        </p:spPr>
      </p:sp>
      <p:sp>
        <p:nvSpPr>
          <p:cNvPr id="14" name="Text Placeholder 13">
            <a:extLst>
              <a:ext uri="{FF2B5EF4-FFF2-40B4-BE49-F238E27FC236}">
                <a16:creationId xmlns:a16="http://schemas.microsoft.com/office/drawing/2014/main" id="{DA525876-3725-4346-B3D3-B065887A1F7E}"/>
              </a:ext>
            </a:extLst>
          </p:cNvPr>
          <p:cNvSpPr>
            <a:spLocks noGrp="1"/>
          </p:cNvSpPr>
          <p:nvPr>
            <p:ph type="body" sz="quarter" idx="10" hasCustomPrompt="1"/>
          </p:nvPr>
        </p:nvSpPr>
        <p:spPr>
          <a:xfrm>
            <a:off x="4303713" y="82550"/>
            <a:ext cx="2928937" cy="1271588"/>
          </a:xfrm>
        </p:spPr>
        <p:txBody>
          <a:bodyPr>
            <a:noAutofit/>
          </a:bodyPr>
          <a:lstStyle>
            <a:lvl1pPr marL="0" indent="0">
              <a:buNone/>
              <a:defRPr sz="9000" b="1">
                <a:solidFill>
                  <a:schemeClr val="bg1"/>
                </a:solidFill>
              </a:defRPr>
            </a:lvl1pPr>
            <a:lvl2pPr marL="342900" indent="0">
              <a:buNone/>
              <a:defRPr sz="9000" b="1">
                <a:solidFill>
                  <a:schemeClr val="accent6"/>
                </a:solidFill>
              </a:defRPr>
            </a:lvl2pPr>
            <a:lvl3pPr marL="685800" indent="0">
              <a:buNone/>
              <a:defRPr sz="9000" b="1">
                <a:solidFill>
                  <a:schemeClr val="accent6"/>
                </a:solidFill>
              </a:defRPr>
            </a:lvl3pPr>
            <a:lvl4pPr marL="1028700" indent="0">
              <a:buNone/>
              <a:defRPr sz="9000" b="1">
                <a:solidFill>
                  <a:schemeClr val="accent6"/>
                </a:solidFill>
              </a:defRPr>
            </a:lvl4pPr>
            <a:lvl5pPr marL="1371600" indent="0">
              <a:buNone/>
              <a:defRPr sz="9000" b="1">
                <a:solidFill>
                  <a:schemeClr val="accent6"/>
                </a:solidFill>
              </a:defRPr>
            </a:lvl5pPr>
          </a:lstStyle>
          <a:p>
            <a:pPr lvl="0"/>
            <a:r>
              <a:rPr lang="en-US"/>
              <a:t>XX</a:t>
            </a:r>
          </a:p>
        </p:txBody>
      </p:sp>
      <p:pic>
        <p:nvPicPr>
          <p:cNvPr id="13" name="Picture 12">
            <a:extLst>
              <a:ext uri="{FF2B5EF4-FFF2-40B4-BE49-F238E27FC236}">
                <a16:creationId xmlns:a16="http://schemas.microsoft.com/office/drawing/2014/main" id="{6AE8259F-07BB-174B-BFB2-1583C4CD5035}"/>
              </a:ext>
            </a:extLst>
          </p:cNvPr>
          <p:cNvPicPr>
            <a:picLocks noChangeAspect="1"/>
          </p:cNvPicPr>
          <p:nvPr userDrawn="1"/>
        </p:nvPicPr>
        <p:blipFill>
          <a:blip r:embed="rId2" cstate="hqprint">
            <a:alphaModFix amt="10000"/>
            <a:extLst>
              <a:ext uri="{28A0092B-C50C-407E-A947-70E740481C1C}">
                <a14:useLocalDpi xmlns:a14="http://schemas.microsoft.com/office/drawing/2010/main"/>
              </a:ext>
            </a:extLst>
          </a:blip>
          <a:stretch>
            <a:fillRect/>
          </a:stretch>
        </p:blipFill>
        <p:spPr>
          <a:xfrm>
            <a:off x="7418047" y="0"/>
            <a:ext cx="1725953" cy="1721119"/>
          </a:xfrm>
          <a:prstGeom prst="rect">
            <a:avLst/>
          </a:prstGeom>
        </p:spPr>
      </p:pic>
      <p:sp>
        <p:nvSpPr>
          <p:cNvPr id="15" name="Google Shape;190;p39">
            <a:extLst>
              <a:ext uri="{FF2B5EF4-FFF2-40B4-BE49-F238E27FC236}">
                <a16:creationId xmlns:a16="http://schemas.microsoft.com/office/drawing/2014/main" id="{14EABFEC-A260-994E-95C9-8FAB09C0D962}"/>
              </a:ext>
            </a:extLst>
          </p:cNvPr>
          <p:cNvSpPr txBox="1">
            <a:spLocks noGrp="1"/>
          </p:cNvSpPr>
          <p:nvPr>
            <p:ph type="subTitle" idx="1"/>
          </p:nvPr>
        </p:nvSpPr>
        <p:spPr>
          <a:xfrm>
            <a:off x="4146525" y="4166097"/>
            <a:ext cx="4284300" cy="542400"/>
          </a:xfrm>
          <a:prstGeom prst="rect">
            <a:avLst/>
          </a:prstGeom>
        </p:spPr>
        <p:txBody>
          <a:bodyPr spcFirstLastPara="1" wrap="square" lIns="91425" tIns="91425" rIns="91425" bIns="91425" anchor="t" anchorCtr="0">
            <a:normAutofit/>
          </a:bodyPr>
          <a:lstStyle>
            <a:lvl1pPr lvl="0" rtl="0">
              <a:spcBef>
                <a:spcPts val="0"/>
              </a:spcBef>
              <a:spcAft>
                <a:spcPts val="0"/>
              </a:spcAft>
              <a:buSzPts val="1600"/>
              <a:buNone/>
              <a:defRPr sz="2000" b="0" i="0">
                <a:solidFill>
                  <a:schemeClr val="tx1"/>
                </a:solidFill>
                <a:latin typeface="Segoe UI" panose="020B0502040204020203" pitchFamily="34" charset="0"/>
                <a:cs typeface="Segoe UI" panose="020B0502040204020203" pitchFamily="34" charset="0"/>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2735728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Title #1">
    <p:bg>
      <p:bgPr>
        <a:solidFill>
          <a:srgbClr val="921A14"/>
        </a:solidFill>
        <a:effectLst/>
      </p:bgPr>
    </p:bg>
    <p:spTree>
      <p:nvGrpSpPr>
        <p:cNvPr id="1" name=""/>
        <p:cNvGrpSpPr/>
        <p:nvPr/>
      </p:nvGrpSpPr>
      <p:grpSpPr>
        <a:xfrm>
          <a:off x="0" y="0"/>
          <a:ext cx="0" cy="0"/>
          <a:chOff x="0" y="0"/>
          <a:chExt cx="0" cy="0"/>
        </a:xfrm>
      </p:grpSpPr>
      <p:cxnSp>
        <p:nvCxnSpPr>
          <p:cNvPr id="6" name="Google Shape;411;p68">
            <a:extLst>
              <a:ext uri="{FF2B5EF4-FFF2-40B4-BE49-F238E27FC236}">
                <a16:creationId xmlns:a16="http://schemas.microsoft.com/office/drawing/2014/main" id="{2580F44D-59F1-2D49-B581-AA8D4BD24B87}"/>
              </a:ext>
            </a:extLst>
          </p:cNvPr>
          <p:cNvCxnSpPr>
            <a:cxnSpLocks/>
          </p:cNvCxnSpPr>
          <p:nvPr userDrawn="1"/>
        </p:nvCxnSpPr>
        <p:spPr>
          <a:xfrm>
            <a:off x="4044950" y="4099372"/>
            <a:ext cx="4399275" cy="0"/>
          </a:xfrm>
          <a:prstGeom prst="straightConnector1">
            <a:avLst/>
          </a:prstGeom>
          <a:noFill/>
          <a:ln w="9525" cap="flat" cmpd="sng">
            <a:solidFill>
              <a:schemeClr val="accent1">
                <a:lumMod val="60000"/>
                <a:lumOff val="40000"/>
              </a:schemeClr>
            </a:solidFill>
            <a:prstDash val="solid"/>
            <a:round/>
            <a:headEnd type="none" w="med" len="med"/>
            <a:tailEnd type="none" w="med" len="med"/>
          </a:ln>
        </p:spPr>
      </p:cxnSp>
      <p:sp>
        <p:nvSpPr>
          <p:cNvPr id="7" name="Google Shape;188;p39">
            <a:extLst>
              <a:ext uri="{FF2B5EF4-FFF2-40B4-BE49-F238E27FC236}">
                <a16:creationId xmlns:a16="http://schemas.microsoft.com/office/drawing/2014/main" id="{D429D28C-3446-E14F-8E23-4B090F78026C}"/>
              </a:ext>
            </a:extLst>
          </p:cNvPr>
          <p:cNvSpPr txBox="1">
            <a:spLocks noGrp="1"/>
          </p:cNvSpPr>
          <p:nvPr>
            <p:ph type="title" hasCustomPrompt="1"/>
          </p:nvPr>
        </p:nvSpPr>
        <p:spPr>
          <a:xfrm>
            <a:off x="4272525" y="1597547"/>
            <a:ext cx="4158300" cy="1404300"/>
          </a:xfrm>
          <a:prstGeom prst="rect">
            <a:avLst/>
          </a:prstGeom>
        </p:spPr>
        <p:txBody>
          <a:bodyPr spcFirstLastPara="1" wrap="square" lIns="91425" tIns="91425" rIns="91425" bIns="91425" anchor="t" anchorCtr="0">
            <a:normAutofit/>
          </a:bodyPr>
          <a:lstStyle>
            <a:lvl1pPr lvl="0" rtl="0">
              <a:lnSpc>
                <a:spcPct val="80000"/>
              </a:lnSpc>
              <a:spcBef>
                <a:spcPts val="0"/>
              </a:spcBef>
              <a:spcAft>
                <a:spcPts val="0"/>
              </a:spcAft>
              <a:buSzPts val="3600"/>
              <a:buNone/>
              <a:defRPr sz="4000" b="1" i="0">
                <a:solidFill>
                  <a:schemeClr val="accent6"/>
                </a:solidFill>
                <a:latin typeface="Segoe UI" panose="020B0502040204020203" pitchFamily="34" charset="0"/>
                <a:cs typeface="Segoe UI" panose="020B0502040204020203" pitchFamily="34"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GB"/>
              <a:t>Click to add Section Title</a:t>
            </a:r>
            <a:endParaRPr/>
          </a:p>
        </p:txBody>
      </p:sp>
      <p:sp>
        <p:nvSpPr>
          <p:cNvPr id="8" name="Google Shape;189;p39">
            <a:extLst>
              <a:ext uri="{FF2B5EF4-FFF2-40B4-BE49-F238E27FC236}">
                <a16:creationId xmlns:a16="http://schemas.microsoft.com/office/drawing/2014/main" id="{771533ED-518C-1E48-8E68-CFC550AC39FA}"/>
              </a:ext>
            </a:extLst>
          </p:cNvPr>
          <p:cNvSpPr txBox="1">
            <a:spLocks/>
          </p:cNvSpPr>
          <p:nvPr userDrawn="1"/>
        </p:nvSpPr>
        <p:spPr>
          <a:xfrm>
            <a:off x="4272526" y="137225"/>
            <a:ext cx="2379300" cy="1219200"/>
          </a:xfrm>
          <a:prstGeom prst="rect">
            <a:avLst/>
          </a:prstGeom>
        </p:spPr>
        <p:txBody>
          <a:bodyPr spcFirstLastPara="1" vert="horz" wrap="square" lIns="91425" tIns="91425" rIns="91425" bIns="91425" rtlCol="0" anchor="t" anchorCtr="0">
            <a:normAutofit fontScale="92500" lnSpcReduction="10000"/>
          </a:bodyPr>
          <a:lstStyle>
            <a:lvl1pPr lvl="0" algn="l" defTabSz="685800" rtl="0" eaLnBrk="1" latinLnBrk="0" hangingPunct="1">
              <a:lnSpc>
                <a:spcPct val="90000"/>
              </a:lnSpc>
              <a:spcBef>
                <a:spcPts val="0"/>
              </a:spcBef>
              <a:spcAft>
                <a:spcPts val="0"/>
              </a:spcAft>
              <a:buSzPts val="12000"/>
              <a:buNone/>
              <a:defRPr sz="9000" b="1" i="0" kern="1200">
                <a:solidFill>
                  <a:schemeClr val="accent6"/>
                </a:solidFill>
                <a:latin typeface="Segoe UI" panose="020B0502040204020203" pitchFamily="34" charset="0"/>
                <a:ea typeface="+mj-ea"/>
                <a:cs typeface="Segoe UI" panose="020B0502040204020203" pitchFamily="34" charset="0"/>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lang="en-SG"/>
          </a:p>
        </p:txBody>
      </p:sp>
      <p:sp>
        <p:nvSpPr>
          <p:cNvPr id="9" name="Google Shape;193;p39">
            <a:extLst>
              <a:ext uri="{FF2B5EF4-FFF2-40B4-BE49-F238E27FC236}">
                <a16:creationId xmlns:a16="http://schemas.microsoft.com/office/drawing/2014/main" id="{CA3024D4-0F0F-5E41-AC3F-EF9FC8E3C2BE}"/>
              </a:ext>
            </a:extLst>
          </p:cNvPr>
          <p:cNvSpPr>
            <a:spLocks noGrp="1"/>
          </p:cNvSpPr>
          <p:nvPr>
            <p:ph type="pic" idx="3"/>
          </p:nvPr>
        </p:nvSpPr>
        <p:spPr>
          <a:xfrm>
            <a:off x="0" y="1224"/>
            <a:ext cx="4032000" cy="5142275"/>
          </a:xfrm>
          <a:prstGeom prst="rect">
            <a:avLst/>
          </a:prstGeom>
          <a:noFill/>
          <a:ln>
            <a:noFill/>
          </a:ln>
        </p:spPr>
      </p:sp>
      <p:pic>
        <p:nvPicPr>
          <p:cNvPr id="10" name="Picture 9">
            <a:extLst>
              <a:ext uri="{FF2B5EF4-FFF2-40B4-BE49-F238E27FC236}">
                <a16:creationId xmlns:a16="http://schemas.microsoft.com/office/drawing/2014/main" id="{9FE5C169-1739-134D-A4E5-B874D176B040}"/>
              </a:ext>
            </a:extLst>
          </p:cNvPr>
          <p:cNvPicPr>
            <a:picLocks noChangeAspect="1"/>
          </p:cNvPicPr>
          <p:nvPr userDrawn="1"/>
        </p:nvPicPr>
        <p:blipFill>
          <a:blip r:embed="rId2" cstate="hqprint">
            <a:alphaModFix amt="10000"/>
            <a:extLst>
              <a:ext uri="{28A0092B-C50C-407E-A947-70E740481C1C}">
                <a14:useLocalDpi xmlns:a14="http://schemas.microsoft.com/office/drawing/2010/main"/>
              </a:ext>
            </a:extLst>
          </a:blip>
          <a:stretch>
            <a:fillRect/>
          </a:stretch>
        </p:blipFill>
        <p:spPr>
          <a:xfrm>
            <a:off x="7443989" y="0"/>
            <a:ext cx="1700011" cy="1700011"/>
          </a:xfrm>
          <a:prstGeom prst="rect">
            <a:avLst/>
          </a:prstGeom>
        </p:spPr>
      </p:pic>
      <p:sp>
        <p:nvSpPr>
          <p:cNvPr id="11" name="Google Shape;190;p39">
            <a:extLst>
              <a:ext uri="{FF2B5EF4-FFF2-40B4-BE49-F238E27FC236}">
                <a16:creationId xmlns:a16="http://schemas.microsoft.com/office/drawing/2014/main" id="{0586AFE0-615D-8946-BFDF-842E54E1A059}"/>
              </a:ext>
            </a:extLst>
          </p:cNvPr>
          <p:cNvSpPr txBox="1">
            <a:spLocks noGrp="1"/>
          </p:cNvSpPr>
          <p:nvPr>
            <p:ph type="subTitle" idx="1"/>
          </p:nvPr>
        </p:nvSpPr>
        <p:spPr>
          <a:xfrm>
            <a:off x="4146525" y="4166097"/>
            <a:ext cx="4284300" cy="542400"/>
          </a:xfrm>
          <a:prstGeom prst="rect">
            <a:avLst/>
          </a:prstGeom>
        </p:spPr>
        <p:txBody>
          <a:bodyPr spcFirstLastPara="1" wrap="square" lIns="91425" tIns="91425" rIns="91425" bIns="91425" anchor="t" anchorCtr="0">
            <a:normAutofit/>
          </a:bodyPr>
          <a:lstStyle>
            <a:lvl1pPr lvl="0" rtl="0">
              <a:spcBef>
                <a:spcPts val="0"/>
              </a:spcBef>
              <a:spcAft>
                <a:spcPts val="0"/>
              </a:spcAft>
              <a:buSzPts val="1600"/>
              <a:buNone/>
              <a:defRPr sz="2000" b="0" i="0">
                <a:solidFill>
                  <a:schemeClr val="accent6"/>
                </a:solidFill>
                <a:latin typeface="Segoe UI" panose="020B0502040204020203" pitchFamily="34" charset="0"/>
                <a:cs typeface="Segoe UI" panose="020B0502040204020203" pitchFamily="34" charset="0"/>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4" name="Text Placeholder 13">
            <a:extLst>
              <a:ext uri="{FF2B5EF4-FFF2-40B4-BE49-F238E27FC236}">
                <a16:creationId xmlns:a16="http://schemas.microsoft.com/office/drawing/2014/main" id="{DA525876-3725-4346-B3D3-B065887A1F7E}"/>
              </a:ext>
            </a:extLst>
          </p:cNvPr>
          <p:cNvSpPr>
            <a:spLocks noGrp="1"/>
          </p:cNvSpPr>
          <p:nvPr>
            <p:ph type="body" sz="quarter" idx="10" hasCustomPrompt="1"/>
          </p:nvPr>
        </p:nvSpPr>
        <p:spPr>
          <a:xfrm>
            <a:off x="4303713" y="82550"/>
            <a:ext cx="2928937" cy="1271588"/>
          </a:xfrm>
        </p:spPr>
        <p:txBody>
          <a:bodyPr>
            <a:noAutofit/>
          </a:bodyPr>
          <a:lstStyle>
            <a:lvl1pPr marL="0" indent="0">
              <a:buNone/>
              <a:defRPr sz="9000" b="1">
                <a:solidFill>
                  <a:schemeClr val="accent6"/>
                </a:solidFill>
              </a:defRPr>
            </a:lvl1pPr>
            <a:lvl2pPr marL="342900" indent="0">
              <a:buNone/>
              <a:defRPr sz="9000" b="1">
                <a:solidFill>
                  <a:schemeClr val="accent6"/>
                </a:solidFill>
              </a:defRPr>
            </a:lvl2pPr>
            <a:lvl3pPr marL="685800" indent="0">
              <a:buNone/>
              <a:defRPr sz="9000" b="1">
                <a:solidFill>
                  <a:schemeClr val="accent6"/>
                </a:solidFill>
              </a:defRPr>
            </a:lvl3pPr>
            <a:lvl4pPr marL="1028700" indent="0">
              <a:buNone/>
              <a:defRPr sz="9000" b="1">
                <a:solidFill>
                  <a:schemeClr val="accent6"/>
                </a:solidFill>
              </a:defRPr>
            </a:lvl4pPr>
            <a:lvl5pPr marL="1371600" indent="0">
              <a:buNone/>
              <a:defRPr sz="9000" b="1">
                <a:solidFill>
                  <a:schemeClr val="accent6"/>
                </a:solidFill>
              </a:defRPr>
            </a:lvl5pPr>
          </a:lstStyle>
          <a:p>
            <a:pPr lvl="0"/>
            <a:r>
              <a:rPr lang="en-US"/>
              <a:t>XX</a:t>
            </a:r>
          </a:p>
        </p:txBody>
      </p:sp>
    </p:spTree>
    <p:extLst>
      <p:ext uri="{BB962C8B-B14F-4D97-AF65-F5344CB8AC3E}">
        <p14:creationId xmlns:p14="http://schemas.microsoft.com/office/powerpoint/2010/main" val="102548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2">
    <p:bg>
      <p:bgPr>
        <a:solidFill>
          <a:schemeClr val="tx2"/>
        </a:solidFill>
        <a:effectLst/>
      </p:bgPr>
    </p:bg>
    <p:spTree>
      <p:nvGrpSpPr>
        <p:cNvPr id="1" name=""/>
        <p:cNvGrpSpPr/>
        <p:nvPr/>
      </p:nvGrpSpPr>
      <p:grpSpPr>
        <a:xfrm>
          <a:off x="0" y="0"/>
          <a:ext cx="0" cy="0"/>
          <a:chOff x="0" y="0"/>
          <a:chExt cx="0" cy="0"/>
        </a:xfrm>
      </p:grpSpPr>
      <p:sp>
        <p:nvSpPr>
          <p:cNvPr id="6" name="Google Shape;14;p3">
            <a:extLst>
              <a:ext uri="{FF2B5EF4-FFF2-40B4-BE49-F238E27FC236}">
                <a16:creationId xmlns:a16="http://schemas.microsoft.com/office/drawing/2014/main" id="{752AB0CD-25B3-BA4D-8FBF-B1AC584530D3}"/>
              </a:ext>
            </a:extLst>
          </p:cNvPr>
          <p:cNvSpPr txBox="1">
            <a:spLocks noGrp="1"/>
          </p:cNvSpPr>
          <p:nvPr>
            <p:ph type="title" hasCustomPrompt="1"/>
          </p:nvPr>
        </p:nvSpPr>
        <p:spPr>
          <a:xfrm>
            <a:off x="713188" y="1600025"/>
            <a:ext cx="4284300" cy="1092600"/>
          </a:xfrm>
          <a:prstGeom prst="rect">
            <a:avLst/>
          </a:prstGeom>
        </p:spPr>
        <p:txBody>
          <a:bodyPr spcFirstLastPara="1" wrap="square" lIns="91425" tIns="91425" rIns="91425" bIns="91425" anchor="t" anchorCtr="0">
            <a:noAutofit/>
          </a:bodyPr>
          <a:lstStyle>
            <a:lvl1pPr lvl="0" algn="r" rtl="0">
              <a:lnSpc>
                <a:spcPct val="80000"/>
              </a:lnSpc>
              <a:spcBef>
                <a:spcPts val="0"/>
              </a:spcBef>
              <a:spcAft>
                <a:spcPts val="0"/>
              </a:spcAft>
              <a:buSzPts val="3600"/>
              <a:buNone/>
              <a:defRPr sz="4000" b="1" i="0">
                <a:solidFill>
                  <a:schemeClr val="accent6"/>
                </a:solidFill>
                <a:latin typeface="Segoe UI" panose="020B0502040204020203" pitchFamily="34" charset="0"/>
                <a:cs typeface="Segoe UI" panose="020B0502040204020203" pitchFamily="34"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GB"/>
              <a:t>Click to add Section Title</a:t>
            </a:r>
            <a:endParaRPr/>
          </a:p>
        </p:txBody>
      </p:sp>
      <p:sp>
        <p:nvSpPr>
          <p:cNvPr id="8" name="Google Shape;16;p3">
            <a:extLst>
              <a:ext uri="{FF2B5EF4-FFF2-40B4-BE49-F238E27FC236}">
                <a16:creationId xmlns:a16="http://schemas.microsoft.com/office/drawing/2014/main" id="{C14893A8-CAD9-6F46-8828-FB4F14A05267}"/>
              </a:ext>
            </a:extLst>
          </p:cNvPr>
          <p:cNvSpPr txBox="1">
            <a:spLocks noGrp="1"/>
          </p:cNvSpPr>
          <p:nvPr>
            <p:ph type="subTitle" idx="1"/>
          </p:nvPr>
        </p:nvSpPr>
        <p:spPr>
          <a:xfrm>
            <a:off x="713225" y="4166097"/>
            <a:ext cx="4284300" cy="542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000" b="0" i="0">
                <a:solidFill>
                  <a:schemeClr val="accent6"/>
                </a:solidFill>
                <a:latin typeface="Segoe UI" panose="020B0502040204020203" pitchFamily="34" charset="0"/>
                <a:cs typeface="Segoe UI" panose="020B0502040204020203" pitchFamily="34" charset="0"/>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9" name="Google Shape;19;p3">
            <a:extLst>
              <a:ext uri="{FF2B5EF4-FFF2-40B4-BE49-F238E27FC236}">
                <a16:creationId xmlns:a16="http://schemas.microsoft.com/office/drawing/2014/main" id="{11271072-0908-344E-8A3A-DDC0DB9A0597}"/>
              </a:ext>
            </a:extLst>
          </p:cNvPr>
          <p:cNvSpPr>
            <a:spLocks noGrp="1"/>
          </p:cNvSpPr>
          <p:nvPr>
            <p:ph type="pic" idx="3"/>
          </p:nvPr>
        </p:nvSpPr>
        <p:spPr>
          <a:xfrm>
            <a:off x="5164500" y="0"/>
            <a:ext cx="3979500" cy="5143500"/>
          </a:xfrm>
          <a:prstGeom prst="rect">
            <a:avLst/>
          </a:prstGeom>
          <a:noFill/>
          <a:ln>
            <a:noFill/>
          </a:ln>
        </p:spPr>
      </p:sp>
      <p:cxnSp>
        <p:nvCxnSpPr>
          <p:cNvPr id="10" name="Google Shape;714;p85">
            <a:extLst>
              <a:ext uri="{FF2B5EF4-FFF2-40B4-BE49-F238E27FC236}">
                <a16:creationId xmlns:a16="http://schemas.microsoft.com/office/drawing/2014/main" id="{8C176ACC-E9B2-FC40-97F6-32716A7989F9}"/>
              </a:ext>
            </a:extLst>
          </p:cNvPr>
          <p:cNvCxnSpPr>
            <a:cxnSpLocks/>
          </p:cNvCxnSpPr>
          <p:nvPr userDrawn="1"/>
        </p:nvCxnSpPr>
        <p:spPr>
          <a:xfrm>
            <a:off x="713225" y="4099372"/>
            <a:ext cx="4468375" cy="0"/>
          </a:xfrm>
          <a:prstGeom prst="straightConnector1">
            <a:avLst/>
          </a:prstGeom>
          <a:noFill/>
          <a:ln w="9525" cap="flat" cmpd="sng">
            <a:solidFill>
              <a:schemeClr val="tx2">
                <a:lumMod val="60000"/>
                <a:lumOff val="40000"/>
              </a:schemeClr>
            </a:solidFill>
            <a:prstDash val="solid"/>
            <a:round/>
            <a:headEnd type="none" w="med" len="med"/>
            <a:tailEnd type="none" w="med" len="med"/>
          </a:ln>
        </p:spPr>
      </p:cxnSp>
      <p:pic>
        <p:nvPicPr>
          <p:cNvPr id="11" name="Picture 10">
            <a:extLst>
              <a:ext uri="{FF2B5EF4-FFF2-40B4-BE49-F238E27FC236}">
                <a16:creationId xmlns:a16="http://schemas.microsoft.com/office/drawing/2014/main" id="{89B2675F-91E2-2F4C-AF60-59AC5A976805}"/>
              </a:ext>
            </a:extLst>
          </p:cNvPr>
          <p:cNvPicPr>
            <a:picLocks noChangeAspect="1"/>
          </p:cNvPicPr>
          <p:nvPr userDrawn="1"/>
        </p:nvPicPr>
        <p:blipFill>
          <a:blip r:embed="rId2" cstate="hqprint">
            <a:alphaModFix amt="10000"/>
            <a:extLst>
              <a:ext uri="{28A0092B-C50C-407E-A947-70E740481C1C}">
                <a14:useLocalDpi xmlns:a14="http://schemas.microsoft.com/office/drawing/2010/main"/>
              </a:ext>
            </a:extLst>
          </a:blip>
          <a:stretch>
            <a:fillRect/>
          </a:stretch>
        </p:blipFill>
        <p:spPr>
          <a:xfrm>
            <a:off x="0" y="0"/>
            <a:ext cx="1700011" cy="1700011"/>
          </a:xfrm>
          <a:prstGeom prst="rect">
            <a:avLst/>
          </a:prstGeom>
        </p:spPr>
      </p:pic>
      <p:sp>
        <p:nvSpPr>
          <p:cNvPr id="12" name="Text Placeholder 13">
            <a:extLst>
              <a:ext uri="{FF2B5EF4-FFF2-40B4-BE49-F238E27FC236}">
                <a16:creationId xmlns:a16="http://schemas.microsoft.com/office/drawing/2014/main" id="{63B77851-9B72-7146-99AA-8020DBF293A5}"/>
              </a:ext>
            </a:extLst>
          </p:cNvPr>
          <p:cNvSpPr>
            <a:spLocks noGrp="1"/>
          </p:cNvSpPr>
          <p:nvPr>
            <p:ph type="body" sz="quarter" idx="10" hasCustomPrompt="1"/>
          </p:nvPr>
        </p:nvSpPr>
        <p:spPr>
          <a:xfrm>
            <a:off x="2062401" y="82550"/>
            <a:ext cx="2928937" cy="1271588"/>
          </a:xfrm>
        </p:spPr>
        <p:txBody>
          <a:bodyPr>
            <a:noAutofit/>
          </a:bodyPr>
          <a:lstStyle>
            <a:lvl1pPr marL="0" indent="0" algn="r">
              <a:buNone/>
              <a:defRPr sz="9000" b="1">
                <a:solidFill>
                  <a:schemeClr val="accent6"/>
                </a:solidFill>
              </a:defRPr>
            </a:lvl1pPr>
            <a:lvl2pPr marL="342900" indent="0" algn="r">
              <a:buNone/>
              <a:defRPr sz="9000" b="1">
                <a:solidFill>
                  <a:schemeClr val="accent6"/>
                </a:solidFill>
              </a:defRPr>
            </a:lvl2pPr>
            <a:lvl3pPr marL="685800" indent="0" algn="r">
              <a:buNone/>
              <a:defRPr sz="9000" b="1">
                <a:solidFill>
                  <a:schemeClr val="accent6"/>
                </a:solidFill>
              </a:defRPr>
            </a:lvl3pPr>
            <a:lvl4pPr marL="1028700" indent="0" algn="r">
              <a:buNone/>
              <a:defRPr sz="9000" b="1">
                <a:solidFill>
                  <a:schemeClr val="accent6"/>
                </a:solidFill>
              </a:defRPr>
            </a:lvl4pPr>
            <a:lvl5pPr marL="1371600" indent="0" algn="r">
              <a:buNone/>
              <a:defRPr sz="9000" b="1">
                <a:solidFill>
                  <a:schemeClr val="accent6"/>
                </a:solidFill>
              </a:defRPr>
            </a:lvl5pPr>
          </a:lstStyle>
          <a:p>
            <a:pPr lvl="0"/>
            <a:r>
              <a:rPr lang="en-GB"/>
              <a:t>XX</a:t>
            </a:r>
            <a:endParaRPr lang="en-US"/>
          </a:p>
        </p:txBody>
      </p:sp>
    </p:spTree>
    <p:extLst>
      <p:ext uri="{BB962C8B-B14F-4D97-AF65-F5344CB8AC3E}">
        <p14:creationId xmlns:p14="http://schemas.microsoft.com/office/powerpoint/2010/main" val="2450225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287338" y="904461"/>
            <a:ext cx="8622746" cy="37282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7" name="Google Shape;841;p93">
            <a:extLst>
              <a:ext uri="{FF2B5EF4-FFF2-40B4-BE49-F238E27FC236}">
                <a16:creationId xmlns:a16="http://schemas.microsoft.com/office/drawing/2014/main" id="{4488AE2F-C3DC-094F-BCCA-09253D6265BA}"/>
              </a:ext>
            </a:extLst>
          </p:cNvPr>
          <p:cNvCxnSpPr/>
          <p:nvPr userDrawn="1"/>
        </p:nvCxnSpPr>
        <p:spPr>
          <a:xfrm>
            <a:off x="0" y="808038"/>
            <a:ext cx="7731000" cy="0"/>
          </a:xfrm>
          <a:prstGeom prst="straightConnector1">
            <a:avLst/>
          </a:prstGeom>
          <a:noFill/>
          <a:ln w="9525" cap="flat" cmpd="sng">
            <a:solidFill>
              <a:schemeClr val="accent1"/>
            </a:solidFill>
            <a:prstDash val="solid"/>
            <a:round/>
            <a:headEnd type="none" w="med" len="med"/>
            <a:tailEnd type="none" w="med" len="med"/>
          </a:ln>
        </p:spPr>
      </p:cxnSp>
      <p:sp>
        <p:nvSpPr>
          <p:cNvPr id="10" name="Rectangle 9">
            <a:extLst>
              <a:ext uri="{FF2B5EF4-FFF2-40B4-BE49-F238E27FC236}">
                <a16:creationId xmlns:a16="http://schemas.microsoft.com/office/drawing/2014/main" id="{ABB20FCB-3EC5-4D4C-8D17-951659C8175D}"/>
              </a:ext>
            </a:extLst>
          </p:cNvPr>
          <p:cNvSpPr/>
          <p:nvPr userDrawn="1"/>
        </p:nvSpPr>
        <p:spPr>
          <a:xfrm>
            <a:off x="0" y="4762500"/>
            <a:ext cx="9144000" cy="381000"/>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A85C777-BA98-654B-93D9-910F7D1CD4F5}"/>
              </a:ext>
            </a:extLst>
          </p:cNvPr>
          <p:cNvSpPr txBox="1"/>
          <p:nvPr userDrawn="1"/>
        </p:nvSpPr>
        <p:spPr>
          <a:xfrm>
            <a:off x="76200" y="4829611"/>
            <a:ext cx="654050" cy="246221"/>
          </a:xfrm>
          <a:prstGeom prst="rect">
            <a:avLst/>
          </a:prstGeom>
          <a:noFill/>
        </p:spPr>
        <p:txBody>
          <a:bodyPr wrap="square" rtlCol="0">
            <a:spAutoFit/>
          </a:bodyPr>
          <a:lstStyle/>
          <a:p>
            <a:fld id="{689DC791-07FC-2C42-96B8-532C9C5693B8}" type="slidenum">
              <a:rPr lang="en-US" sz="1000" b="0" i="0" baseline="0" smtClean="0">
                <a:solidFill>
                  <a:schemeClr val="bg1"/>
                </a:solidFill>
                <a:latin typeface="Segoe UI" panose="020B0502040204020203" pitchFamily="34" charset="0"/>
                <a:cs typeface="Segoe UI" panose="020B0502040204020203" pitchFamily="34" charset="0"/>
              </a:rPr>
              <a:t>‹#›</a:t>
            </a:fld>
            <a:endParaRPr lang="en-US" sz="1000" b="0" i="0" baseline="0">
              <a:solidFill>
                <a:schemeClr val="bg1"/>
              </a:solidFill>
              <a:latin typeface="Segoe UI" panose="020B0502040204020203" pitchFamily="34" charset="0"/>
              <a:cs typeface="Segoe UI" panose="020B0502040204020203" pitchFamily="34" charset="0"/>
            </a:endParaRPr>
          </a:p>
        </p:txBody>
      </p:sp>
      <p:sp>
        <p:nvSpPr>
          <p:cNvPr id="12" name="Text Placeholder 28">
            <a:extLst>
              <a:ext uri="{FF2B5EF4-FFF2-40B4-BE49-F238E27FC236}">
                <a16:creationId xmlns:a16="http://schemas.microsoft.com/office/drawing/2014/main" id="{3227F8BF-497A-0949-9EAA-1D7D5F92AEBF}"/>
              </a:ext>
            </a:extLst>
          </p:cNvPr>
          <p:cNvSpPr>
            <a:spLocks noGrp="1"/>
          </p:cNvSpPr>
          <p:nvPr>
            <p:ph type="body" sz="quarter" idx="18" hasCustomPrompt="1"/>
          </p:nvPr>
        </p:nvSpPr>
        <p:spPr>
          <a:xfrm>
            <a:off x="3286125" y="4864011"/>
            <a:ext cx="2571750" cy="209550"/>
          </a:xfrm>
        </p:spPr>
        <p:txBody>
          <a:bodyPr>
            <a:noAutofit/>
          </a:bodyPr>
          <a:lstStyle>
            <a:lvl1pPr marL="0" indent="0" algn="ctr">
              <a:buNone/>
              <a:defRPr sz="800" baseline="0">
                <a:solidFill>
                  <a:schemeClr val="bg1"/>
                </a:solidFill>
              </a:defRPr>
            </a:lvl1pPr>
            <a:lvl2pPr marL="342900" indent="0" algn="ctr">
              <a:buNone/>
              <a:defRPr sz="800">
                <a:solidFill>
                  <a:srgbClr val="A7A6C8"/>
                </a:solidFill>
              </a:defRPr>
            </a:lvl2pPr>
            <a:lvl3pPr marL="685800" indent="0" algn="ctr">
              <a:buNone/>
              <a:defRPr sz="800">
                <a:solidFill>
                  <a:srgbClr val="A7A6C8"/>
                </a:solidFill>
              </a:defRPr>
            </a:lvl3pPr>
            <a:lvl4pPr marL="1028700" indent="0" algn="ctr">
              <a:buNone/>
              <a:defRPr sz="800">
                <a:solidFill>
                  <a:srgbClr val="A7A6C8"/>
                </a:solidFill>
              </a:defRPr>
            </a:lvl4pPr>
            <a:lvl5pPr marL="1371600" indent="0" algn="ctr">
              <a:buNone/>
              <a:defRPr sz="800">
                <a:solidFill>
                  <a:srgbClr val="A7A6C8"/>
                </a:solidFill>
              </a:defRPr>
            </a:lvl5pPr>
          </a:lstStyle>
          <a:p>
            <a:pPr lvl="0"/>
            <a:r>
              <a:rPr lang="en-GB"/>
              <a:t>CLICK TO ADD FILE CLASSIFICATION</a:t>
            </a:r>
            <a:endParaRPr lang="en-US"/>
          </a:p>
        </p:txBody>
      </p:sp>
      <p:pic>
        <p:nvPicPr>
          <p:cNvPr id="13" name="Picture 12">
            <a:extLst>
              <a:ext uri="{FF2B5EF4-FFF2-40B4-BE49-F238E27FC236}">
                <a16:creationId xmlns:a16="http://schemas.microsoft.com/office/drawing/2014/main" id="{5EA7B037-6716-FA4E-B5A6-1448B9365DF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480300" y="4890044"/>
            <a:ext cx="1479550" cy="122653"/>
          </a:xfrm>
          <a:prstGeom prst="rect">
            <a:avLst/>
          </a:prstGeom>
        </p:spPr>
      </p:pic>
    </p:spTree>
    <p:extLst>
      <p:ext uri="{BB962C8B-B14F-4D97-AF65-F5344CB8AC3E}">
        <p14:creationId xmlns:p14="http://schemas.microsoft.com/office/powerpoint/2010/main" val="3391835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cxnSp>
        <p:nvCxnSpPr>
          <p:cNvPr id="7" name="Google Shape;841;p93">
            <a:extLst>
              <a:ext uri="{FF2B5EF4-FFF2-40B4-BE49-F238E27FC236}">
                <a16:creationId xmlns:a16="http://schemas.microsoft.com/office/drawing/2014/main" id="{4488AE2F-C3DC-094F-BCCA-09253D6265BA}"/>
              </a:ext>
            </a:extLst>
          </p:cNvPr>
          <p:cNvCxnSpPr/>
          <p:nvPr userDrawn="1"/>
        </p:nvCxnSpPr>
        <p:spPr>
          <a:xfrm>
            <a:off x="0" y="808038"/>
            <a:ext cx="7731000" cy="0"/>
          </a:xfrm>
          <a:prstGeom prst="straightConnector1">
            <a:avLst/>
          </a:prstGeom>
          <a:noFill/>
          <a:ln w="9525" cap="flat" cmpd="sng">
            <a:solidFill>
              <a:schemeClr val="accent1"/>
            </a:solidFill>
            <a:prstDash val="solid"/>
            <a:round/>
            <a:headEnd type="none" w="med" len="med"/>
            <a:tailEnd type="none" w="med" len="med"/>
          </a:ln>
        </p:spPr>
      </p:cxnSp>
      <p:sp>
        <p:nvSpPr>
          <p:cNvPr id="10" name="Rectangle 9">
            <a:extLst>
              <a:ext uri="{FF2B5EF4-FFF2-40B4-BE49-F238E27FC236}">
                <a16:creationId xmlns:a16="http://schemas.microsoft.com/office/drawing/2014/main" id="{ABB20FCB-3EC5-4D4C-8D17-951659C8175D}"/>
              </a:ext>
            </a:extLst>
          </p:cNvPr>
          <p:cNvSpPr/>
          <p:nvPr userDrawn="1"/>
        </p:nvSpPr>
        <p:spPr>
          <a:xfrm>
            <a:off x="0" y="4762500"/>
            <a:ext cx="9144000" cy="381000"/>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A85C777-BA98-654B-93D9-910F7D1CD4F5}"/>
              </a:ext>
            </a:extLst>
          </p:cNvPr>
          <p:cNvSpPr txBox="1"/>
          <p:nvPr userDrawn="1"/>
        </p:nvSpPr>
        <p:spPr>
          <a:xfrm>
            <a:off x="76200" y="4829611"/>
            <a:ext cx="654050" cy="246221"/>
          </a:xfrm>
          <a:prstGeom prst="rect">
            <a:avLst/>
          </a:prstGeom>
          <a:noFill/>
        </p:spPr>
        <p:txBody>
          <a:bodyPr wrap="square" rtlCol="0">
            <a:spAutoFit/>
          </a:bodyPr>
          <a:lstStyle/>
          <a:p>
            <a:fld id="{689DC791-07FC-2C42-96B8-532C9C5693B8}" type="slidenum">
              <a:rPr lang="en-US" sz="1000" b="0" i="0" baseline="0" smtClean="0">
                <a:solidFill>
                  <a:schemeClr val="bg1"/>
                </a:solidFill>
                <a:latin typeface="Segoe UI" panose="020B0502040204020203" pitchFamily="34" charset="0"/>
                <a:cs typeface="Segoe UI" panose="020B0502040204020203" pitchFamily="34" charset="0"/>
              </a:rPr>
              <a:t>‹#›</a:t>
            </a:fld>
            <a:endParaRPr lang="en-US" sz="1000" b="0" i="0" baseline="0">
              <a:solidFill>
                <a:schemeClr val="bg1"/>
              </a:solidFill>
              <a:latin typeface="Segoe UI" panose="020B0502040204020203" pitchFamily="34" charset="0"/>
              <a:cs typeface="Segoe UI" panose="020B0502040204020203" pitchFamily="34" charset="0"/>
            </a:endParaRPr>
          </a:p>
        </p:txBody>
      </p:sp>
      <p:sp>
        <p:nvSpPr>
          <p:cNvPr id="12" name="Text Placeholder 28">
            <a:extLst>
              <a:ext uri="{FF2B5EF4-FFF2-40B4-BE49-F238E27FC236}">
                <a16:creationId xmlns:a16="http://schemas.microsoft.com/office/drawing/2014/main" id="{3227F8BF-497A-0949-9EAA-1D7D5F92AEBF}"/>
              </a:ext>
            </a:extLst>
          </p:cNvPr>
          <p:cNvSpPr>
            <a:spLocks noGrp="1"/>
          </p:cNvSpPr>
          <p:nvPr>
            <p:ph type="body" sz="quarter" idx="18" hasCustomPrompt="1"/>
          </p:nvPr>
        </p:nvSpPr>
        <p:spPr>
          <a:xfrm>
            <a:off x="3286125" y="4864011"/>
            <a:ext cx="2571750" cy="209550"/>
          </a:xfrm>
        </p:spPr>
        <p:txBody>
          <a:bodyPr>
            <a:noAutofit/>
          </a:bodyPr>
          <a:lstStyle>
            <a:lvl1pPr marL="0" indent="0" algn="ctr">
              <a:buNone/>
              <a:defRPr sz="800" baseline="0">
                <a:solidFill>
                  <a:schemeClr val="bg1"/>
                </a:solidFill>
              </a:defRPr>
            </a:lvl1pPr>
            <a:lvl2pPr marL="342900" indent="0" algn="ctr">
              <a:buNone/>
              <a:defRPr sz="800">
                <a:solidFill>
                  <a:srgbClr val="A7A6C8"/>
                </a:solidFill>
              </a:defRPr>
            </a:lvl2pPr>
            <a:lvl3pPr marL="685800" indent="0" algn="ctr">
              <a:buNone/>
              <a:defRPr sz="800">
                <a:solidFill>
                  <a:srgbClr val="A7A6C8"/>
                </a:solidFill>
              </a:defRPr>
            </a:lvl3pPr>
            <a:lvl4pPr marL="1028700" indent="0" algn="ctr">
              <a:buNone/>
              <a:defRPr sz="800">
                <a:solidFill>
                  <a:srgbClr val="A7A6C8"/>
                </a:solidFill>
              </a:defRPr>
            </a:lvl4pPr>
            <a:lvl5pPr marL="1371600" indent="0" algn="ctr">
              <a:buNone/>
              <a:defRPr sz="800">
                <a:solidFill>
                  <a:srgbClr val="A7A6C8"/>
                </a:solidFill>
              </a:defRPr>
            </a:lvl5pPr>
          </a:lstStyle>
          <a:p>
            <a:pPr lvl="0"/>
            <a:r>
              <a:rPr lang="en-GB"/>
              <a:t>CLICK TO ADD FILE CLASSIFICATION</a:t>
            </a:r>
            <a:endParaRPr lang="en-US"/>
          </a:p>
        </p:txBody>
      </p:sp>
      <p:pic>
        <p:nvPicPr>
          <p:cNvPr id="13" name="Picture 12">
            <a:extLst>
              <a:ext uri="{FF2B5EF4-FFF2-40B4-BE49-F238E27FC236}">
                <a16:creationId xmlns:a16="http://schemas.microsoft.com/office/drawing/2014/main" id="{5EA7B037-6716-FA4E-B5A6-1448B9365DF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480300" y="4890044"/>
            <a:ext cx="1479550" cy="122653"/>
          </a:xfrm>
          <a:prstGeom prst="rect">
            <a:avLst/>
          </a:prstGeom>
        </p:spPr>
      </p:pic>
    </p:spTree>
    <p:extLst>
      <p:ext uri="{BB962C8B-B14F-4D97-AF65-F5344CB8AC3E}">
        <p14:creationId xmlns:p14="http://schemas.microsoft.com/office/powerpoint/2010/main" val="4080096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287338" y="1213371"/>
            <a:ext cx="8622746" cy="33769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7" name="Google Shape;841;p93">
            <a:extLst>
              <a:ext uri="{FF2B5EF4-FFF2-40B4-BE49-F238E27FC236}">
                <a16:creationId xmlns:a16="http://schemas.microsoft.com/office/drawing/2014/main" id="{4488AE2F-C3DC-094F-BCCA-09253D6265BA}"/>
              </a:ext>
            </a:extLst>
          </p:cNvPr>
          <p:cNvCxnSpPr/>
          <p:nvPr userDrawn="1"/>
        </p:nvCxnSpPr>
        <p:spPr>
          <a:xfrm>
            <a:off x="0" y="1091980"/>
            <a:ext cx="7731000" cy="0"/>
          </a:xfrm>
          <a:prstGeom prst="straightConnector1">
            <a:avLst/>
          </a:prstGeom>
          <a:noFill/>
          <a:ln w="9525" cap="flat" cmpd="sng">
            <a:solidFill>
              <a:schemeClr val="accent1"/>
            </a:solidFill>
            <a:prstDash val="solid"/>
            <a:round/>
            <a:headEnd type="none" w="med" len="med"/>
            <a:tailEnd type="none" w="med" len="med"/>
          </a:ln>
        </p:spPr>
      </p:cxnSp>
      <p:sp>
        <p:nvSpPr>
          <p:cNvPr id="9" name="Text Placeholder 2">
            <a:extLst>
              <a:ext uri="{FF2B5EF4-FFF2-40B4-BE49-F238E27FC236}">
                <a16:creationId xmlns:a16="http://schemas.microsoft.com/office/drawing/2014/main" id="{CD934F34-A6B6-024E-8513-C47E8139FEDD}"/>
              </a:ext>
            </a:extLst>
          </p:cNvPr>
          <p:cNvSpPr>
            <a:spLocks noGrp="1"/>
          </p:cNvSpPr>
          <p:nvPr>
            <p:ph type="body" idx="13"/>
          </p:nvPr>
        </p:nvSpPr>
        <p:spPr>
          <a:xfrm>
            <a:off x="287338" y="724030"/>
            <a:ext cx="8622906" cy="312280"/>
          </a:xfrm>
        </p:spPr>
        <p:txBody>
          <a:bodyPr anchor="b">
            <a:noAutofit/>
          </a:bodyPr>
          <a:lstStyle>
            <a:lvl1pPr marL="0" indent="0">
              <a:buNone/>
              <a:defRPr sz="2000" b="1">
                <a:solidFill>
                  <a:srgbClr val="C74A2B"/>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10" name="Rectangle 9">
            <a:extLst>
              <a:ext uri="{FF2B5EF4-FFF2-40B4-BE49-F238E27FC236}">
                <a16:creationId xmlns:a16="http://schemas.microsoft.com/office/drawing/2014/main" id="{F8CA86EF-9080-504B-8F2C-663E7C0343D1}"/>
              </a:ext>
            </a:extLst>
          </p:cNvPr>
          <p:cNvSpPr/>
          <p:nvPr userDrawn="1"/>
        </p:nvSpPr>
        <p:spPr>
          <a:xfrm>
            <a:off x="0" y="4762500"/>
            <a:ext cx="9144000" cy="381000"/>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C6AAC32-6550-7247-8984-330BE8268A59}"/>
              </a:ext>
            </a:extLst>
          </p:cNvPr>
          <p:cNvSpPr txBox="1"/>
          <p:nvPr userDrawn="1"/>
        </p:nvSpPr>
        <p:spPr>
          <a:xfrm>
            <a:off x="76200" y="4829611"/>
            <a:ext cx="654050" cy="246221"/>
          </a:xfrm>
          <a:prstGeom prst="rect">
            <a:avLst/>
          </a:prstGeom>
          <a:noFill/>
        </p:spPr>
        <p:txBody>
          <a:bodyPr wrap="square" rtlCol="0">
            <a:spAutoFit/>
          </a:bodyPr>
          <a:lstStyle/>
          <a:p>
            <a:fld id="{689DC791-07FC-2C42-96B8-532C9C5693B8}" type="slidenum">
              <a:rPr lang="en-US" sz="1000" b="0" i="0" baseline="0" smtClean="0">
                <a:solidFill>
                  <a:schemeClr val="bg1"/>
                </a:solidFill>
                <a:latin typeface="Segoe UI" panose="020B0502040204020203" pitchFamily="34" charset="0"/>
                <a:cs typeface="Segoe UI" panose="020B0502040204020203" pitchFamily="34" charset="0"/>
              </a:rPr>
              <a:t>‹#›</a:t>
            </a:fld>
            <a:endParaRPr lang="en-US" sz="1000" b="0" i="0" baseline="0">
              <a:solidFill>
                <a:schemeClr val="bg1"/>
              </a:solidFill>
              <a:latin typeface="Segoe UI" panose="020B0502040204020203" pitchFamily="34" charset="0"/>
              <a:cs typeface="Segoe UI" panose="020B0502040204020203" pitchFamily="34" charset="0"/>
            </a:endParaRPr>
          </a:p>
        </p:txBody>
      </p:sp>
      <p:sp>
        <p:nvSpPr>
          <p:cNvPr id="16" name="Text Placeholder 28">
            <a:extLst>
              <a:ext uri="{FF2B5EF4-FFF2-40B4-BE49-F238E27FC236}">
                <a16:creationId xmlns:a16="http://schemas.microsoft.com/office/drawing/2014/main" id="{7FC610B1-E378-A049-BAF5-A14FB15EE01D}"/>
              </a:ext>
            </a:extLst>
          </p:cNvPr>
          <p:cNvSpPr>
            <a:spLocks noGrp="1"/>
          </p:cNvSpPr>
          <p:nvPr>
            <p:ph type="body" sz="quarter" idx="18" hasCustomPrompt="1"/>
          </p:nvPr>
        </p:nvSpPr>
        <p:spPr>
          <a:xfrm>
            <a:off x="3286125" y="4864011"/>
            <a:ext cx="2571750" cy="209550"/>
          </a:xfrm>
        </p:spPr>
        <p:txBody>
          <a:bodyPr>
            <a:noAutofit/>
          </a:bodyPr>
          <a:lstStyle>
            <a:lvl1pPr marL="0" indent="0" algn="ctr">
              <a:buNone/>
              <a:defRPr sz="800" baseline="0">
                <a:solidFill>
                  <a:schemeClr val="bg1"/>
                </a:solidFill>
              </a:defRPr>
            </a:lvl1pPr>
            <a:lvl2pPr marL="342900" indent="0" algn="ctr">
              <a:buNone/>
              <a:defRPr sz="800">
                <a:solidFill>
                  <a:srgbClr val="A7A6C8"/>
                </a:solidFill>
              </a:defRPr>
            </a:lvl2pPr>
            <a:lvl3pPr marL="685800" indent="0" algn="ctr">
              <a:buNone/>
              <a:defRPr sz="800">
                <a:solidFill>
                  <a:srgbClr val="A7A6C8"/>
                </a:solidFill>
              </a:defRPr>
            </a:lvl3pPr>
            <a:lvl4pPr marL="1028700" indent="0" algn="ctr">
              <a:buNone/>
              <a:defRPr sz="800">
                <a:solidFill>
                  <a:srgbClr val="A7A6C8"/>
                </a:solidFill>
              </a:defRPr>
            </a:lvl4pPr>
            <a:lvl5pPr marL="1371600" indent="0" algn="ctr">
              <a:buNone/>
              <a:defRPr sz="800">
                <a:solidFill>
                  <a:srgbClr val="A7A6C8"/>
                </a:solidFill>
              </a:defRPr>
            </a:lvl5pPr>
          </a:lstStyle>
          <a:p>
            <a:pPr lvl="0"/>
            <a:r>
              <a:rPr lang="en-GB"/>
              <a:t>CLICK TO ADD FILE CLASSIFICATION</a:t>
            </a:r>
            <a:endParaRPr lang="en-US"/>
          </a:p>
        </p:txBody>
      </p:sp>
      <p:pic>
        <p:nvPicPr>
          <p:cNvPr id="17" name="Picture 16">
            <a:extLst>
              <a:ext uri="{FF2B5EF4-FFF2-40B4-BE49-F238E27FC236}">
                <a16:creationId xmlns:a16="http://schemas.microsoft.com/office/drawing/2014/main" id="{FFD9A28B-E8D6-284C-AF02-9EF477BB05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480300" y="4890044"/>
            <a:ext cx="1479550" cy="122653"/>
          </a:xfrm>
          <a:prstGeom prst="rect">
            <a:avLst/>
          </a:prstGeom>
        </p:spPr>
      </p:pic>
    </p:spTree>
    <p:extLst>
      <p:ext uri="{BB962C8B-B14F-4D97-AF65-F5344CB8AC3E}">
        <p14:creationId xmlns:p14="http://schemas.microsoft.com/office/powerpoint/2010/main" val="636451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37" y="273844"/>
            <a:ext cx="8615657" cy="498789"/>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287338" y="843516"/>
            <a:ext cx="8622746" cy="37892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1200946"/>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72" r:id="rId3"/>
    <p:sldLayoutId id="2147483675" r:id="rId4"/>
    <p:sldLayoutId id="2147483677" r:id="rId5"/>
    <p:sldLayoutId id="2147483676" r:id="rId6"/>
    <p:sldLayoutId id="2147483662" r:id="rId7"/>
    <p:sldLayoutId id="2147483679" r:id="rId8"/>
    <p:sldLayoutId id="2147483673" r:id="rId9"/>
    <p:sldLayoutId id="2147483669" r:id="rId10"/>
    <p:sldLayoutId id="2147483665" r:id="rId11"/>
    <p:sldLayoutId id="2147483666" r:id="rId12"/>
    <p:sldLayoutId id="2147483667" r:id="rId13"/>
    <p:sldLayoutId id="2147483663" r:id="rId14"/>
    <p:sldLayoutId id="2147483680" r:id="rId15"/>
    <p:sldLayoutId id="2147483681" r:id="rId16"/>
  </p:sldLayoutIdLst>
  <p:txStyles>
    <p:titleStyle>
      <a:lvl1pPr algn="l" defTabSz="685800" rtl="0" eaLnBrk="1" latinLnBrk="0" hangingPunct="1">
        <a:lnSpc>
          <a:spcPct val="90000"/>
        </a:lnSpc>
        <a:spcBef>
          <a:spcPct val="0"/>
        </a:spcBef>
        <a:buNone/>
        <a:defRPr sz="2400" b="1" i="0" kern="1200">
          <a:solidFill>
            <a:srgbClr val="292F60"/>
          </a:solidFill>
          <a:latin typeface="Segoe UI" panose="020B0502040204020203" pitchFamily="34" charset="0"/>
          <a:ea typeface="+mj-ea"/>
          <a:cs typeface="Segoe UI" panose="020B0502040204020203"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b="0" i="0" kern="1200">
          <a:solidFill>
            <a:srgbClr val="444443"/>
          </a:solidFill>
          <a:latin typeface="Segoe UI" panose="020B0502040204020203" pitchFamily="34" charset="0"/>
          <a:ea typeface="+mn-ea"/>
          <a:cs typeface="Segoe UI" panose="020B0502040204020203"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444443"/>
          </a:solidFill>
          <a:latin typeface="Segoe UI" panose="020B0502040204020203" pitchFamily="34" charset="0"/>
          <a:ea typeface="+mn-ea"/>
          <a:cs typeface="Segoe UI" panose="020B0502040204020203"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b="0" i="0" kern="1200">
          <a:solidFill>
            <a:srgbClr val="444443"/>
          </a:solidFill>
          <a:latin typeface="Segoe UI" panose="020B0502040204020203" pitchFamily="34" charset="0"/>
          <a:ea typeface="+mn-ea"/>
          <a:cs typeface="Segoe UI" panose="020B050204020402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b="0" i="0" kern="1200">
          <a:solidFill>
            <a:srgbClr val="444443"/>
          </a:solidFill>
          <a:latin typeface="Segoe UI" panose="020B0502040204020203" pitchFamily="34" charset="0"/>
          <a:ea typeface="+mn-ea"/>
          <a:cs typeface="Segoe UI" panose="020B050204020402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b="0" i="0" kern="1200">
          <a:solidFill>
            <a:srgbClr val="444443"/>
          </a:solidFill>
          <a:latin typeface="Segoe UI" panose="020B0502040204020203" pitchFamily="34" charset="0"/>
          <a:ea typeface="+mn-ea"/>
          <a:cs typeface="Segoe UI"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1" userDrawn="1">
          <p15:clr>
            <a:srgbClr val="F26B43"/>
          </p15:clr>
        </p15:guide>
        <p15:guide id="2" orient="horz" pos="169" userDrawn="1">
          <p15:clr>
            <a:srgbClr val="F26B43"/>
          </p15:clr>
        </p15:guide>
        <p15:guide id="3" orient="horz" pos="50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3A0883-B9E7-4E41-8A81-9958B5F39494}"/>
              </a:ext>
            </a:extLst>
          </p:cNvPr>
          <p:cNvSpPr>
            <a:spLocks noGrp="1"/>
          </p:cNvSpPr>
          <p:nvPr>
            <p:ph type="ctrTitle"/>
          </p:nvPr>
        </p:nvSpPr>
        <p:spPr/>
        <p:txBody>
          <a:bodyPr>
            <a:normAutofit fontScale="90000"/>
          </a:bodyPr>
          <a:lstStyle/>
          <a:p>
            <a:br>
              <a:rPr lang="en-SG"/>
            </a:br>
            <a:br>
              <a:rPr lang="en-SG"/>
            </a:br>
            <a:br>
              <a:rPr lang="en-SG"/>
            </a:br>
            <a:br>
              <a:rPr lang="en-SG"/>
            </a:br>
            <a:br>
              <a:rPr lang="en-SG"/>
            </a:br>
            <a:r>
              <a:rPr lang="en-SG"/>
              <a:t>Application for Stage-2 (Full Proposal) MedTech Catapult Funding</a:t>
            </a:r>
            <a:br>
              <a:rPr lang="en-SG"/>
            </a:br>
            <a:r>
              <a:rPr lang="en-SG">
                <a:solidFill>
                  <a:srgbClr val="C74A2B"/>
                </a:solidFill>
              </a:rPr>
              <a:t>“Project Title” </a:t>
            </a:r>
            <a:endParaRPr lang="en-US"/>
          </a:p>
        </p:txBody>
      </p:sp>
      <p:sp>
        <p:nvSpPr>
          <p:cNvPr id="6" name="Subtitle 5">
            <a:extLst>
              <a:ext uri="{FF2B5EF4-FFF2-40B4-BE49-F238E27FC236}">
                <a16:creationId xmlns:a16="http://schemas.microsoft.com/office/drawing/2014/main" id="{0FB62740-DAE5-724E-A507-345F9949B14F}"/>
              </a:ext>
            </a:extLst>
          </p:cNvPr>
          <p:cNvSpPr>
            <a:spLocks noGrp="1"/>
          </p:cNvSpPr>
          <p:nvPr>
            <p:ph type="subTitle" idx="1"/>
          </p:nvPr>
        </p:nvSpPr>
        <p:spPr/>
        <p:txBody>
          <a:bodyPr/>
          <a:lstStyle/>
          <a:p>
            <a:r>
              <a:rPr lang="en-US"/>
              <a:t>As of DDMMYY</a:t>
            </a:r>
          </a:p>
          <a:p>
            <a:endParaRPr lang="en-US"/>
          </a:p>
        </p:txBody>
      </p:sp>
      <p:sp>
        <p:nvSpPr>
          <p:cNvPr id="7" name="Text Placeholder 6">
            <a:extLst>
              <a:ext uri="{FF2B5EF4-FFF2-40B4-BE49-F238E27FC236}">
                <a16:creationId xmlns:a16="http://schemas.microsoft.com/office/drawing/2014/main" id="{FEA7EEDD-6190-4B4D-8A7F-598ADC68B712}"/>
              </a:ext>
            </a:extLst>
          </p:cNvPr>
          <p:cNvSpPr>
            <a:spLocks noGrp="1"/>
          </p:cNvSpPr>
          <p:nvPr>
            <p:ph type="body" idx="14"/>
          </p:nvPr>
        </p:nvSpPr>
        <p:spPr>
          <a:xfrm>
            <a:off x="301088" y="4230306"/>
            <a:ext cx="8622906" cy="526111"/>
          </a:xfrm>
        </p:spPr>
        <p:txBody>
          <a:bodyPr/>
          <a:lstStyle/>
          <a:p>
            <a:r>
              <a:rPr lang="en-SG" sz="1400"/>
              <a:t>The information is furnished to the MedTech Catapult with the understanding that it shall be used or disclosed for proposal evaluation, reference, reporting and industry engagement purposes. </a:t>
            </a:r>
          </a:p>
        </p:txBody>
      </p:sp>
      <p:pic>
        <p:nvPicPr>
          <p:cNvPr id="17" name="Picture Placeholder 16" descr="A close-up of a person using a tablet&#10;&#10;Description automatically generated">
            <a:extLst>
              <a:ext uri="{FF2B5EF4-FFF2-40B4-BE49-F238E27FC236}">
                <a16:creationId xmlns:a16="http://schemas.microsoft.com/office/drawing/2014/main" id="{6696C4B0-8852-977F-B32D-002B44F8BF65}"/>
              </a:ext>
            </a:extLst>
          </p:cNvPr>
          <p:cNvPicPr>
            <a:picLocks noGrp="1" noChangeAspect="1"/>
          </p:cNvPicPr>
          <p:nvPr>
            <p:ph type="pic" sz="quarter" idx="13"/>
          </p:nvPr>
        </p:nvPicPr>
        <p:blipFill>
          <a:blip r:embed="rId2" cstate="hqprint">
            <a:alphaModFix amt="35000"/>
            <a:extLst>
              <a:ext uri="{28A0092B-C50C-407E-A947-70E740481C1C}">
                <a14:useLocalDpi xmlns:a14="http://schemas.microsoft.com/office/drawing/2010/main"/>
              </a:ext>
            </a:extLst>
          </a:blip>
          <a:srcRect/>
          <a:stretch>
            <a:fillRect/>
          </a:stretch>
        </p:blipFill>
        <p:spPr/>
      </p:pic>
      <p:sp>
        <p:nvSpPr>
          <p:cNvPr id="2" name="Text Placeholder 18">
            <a:extLst>
              <a:ext uri="{FF2B5EF4-FFF2-40B4-BE49-F238E27FC236}">
                <a16:creationId xmlns:a16="http://schemas.microsoft.com/office/drawing/2014/main" id="{17517CAD-232B-E79C-3D85-89F7BD86DE7C}"/>
              </a:ext>
            </a:extLst>
          </p:cNvPr>
          <p:cNvSpPr txBox="1">
            <a:spLocks/>
          </p:cNvSpPr>
          <p:nvPr/>
        </p:nvSpPr>
        <p:spPr>
          <a:xfrm>
            <a:off x="3612134" y="4873988"/>
            <a:ext cx="3846513" cy="35135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b="0" i="0" kern="1200">
                <a:solidFill>
                  <a:srgbClr val="444443"/>
                </a:solidFill>
                <a:latin typeface="Segoe UI" panose="020B0502040204020203" pitchFamily="34" charset="0"/>
                <a:ea typeface="+mn-ea"/>
                <a:cs typeface="Segoe UI" panose="020B0502040204020203"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444443"/>
                </a:solidFill>
                <a:latin typeface="Segoe UI" panose="020B0502040204020203" pitchFamily="34" charset="0"/>
                <a:ea typeface="+mn-ea"/>
                <a:cs typeface="Segoe UI" panose="020B0502040204020203"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b="0" i="0" kern="1200">
                <a:solidFill>
                  <a:srgbClr val="444443"/>
                </a:solidFill>
                <a:latin typeface="Segoe UI" panose="020B0502040204020203" pitchFamily="34" charset="0"/>
                <a:ea typeface="+mn-ea"/>
                <a:cs typeface="Segoe UI" panose="020B050204020402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b="0" i="0" kern="1200">
                <a:solidFill>
                  <a:srgbClr val="444443"/>
                </a:solidFill>
                <a:latin typeface="Segoe UI" panose="020B0502040204020203" pitchFamily="34" charset="0"/>
                <a:ea typeface="+mn-ea"/>
                <a:cs typeface="Segoe UI" panose="020B050204020402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b="0" i="0" kern="1200">
                <a:solidFill>
                  <a:srgbClr val="444443"/>
                </a:solidFill>
                <a:latin typeface="Segoe UI" panose="020B0502040204020203" pitchFamily="34" charset="0"/>
                <a:ea typeface="+mn-ea"/>
                <a:cs typeface="Segoe UI"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a:t>ARES PRIVATE  (when filled)</a:t>
            </a:r>
          </a:p>
        </p:txBody>
      </p:sp>
    </p:spTree>
    <p:extLst>
      <p:ext uri="{BB962C8B-B14F-4D97-AF65-F5344CB8AC3E}">
        <p14:creationId xmlns:p14="http://schemas.microsoft.com/office/powerpoint/2010/main" val="769750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CF58FE0-1E0B-0D0C-ADC3-A1896F2DCB8F}"/>
              </a:ext>
            </a:extLst>
          </p:cNvPr>
          <p:cNvGraphicFramePr>
            <a:graphicFrameLocks noGrp="1"/>
          </p:cNvGraphicFramePr>
          <p:nvPr/>
        </p:nvGraphicFramePr>
        <p:xfrm>
          <a:off x="546498" y="597164"/>
          <a:ext cx="8241307" cy="853440"/>
        </p:xfrm>
        <a:graphic>
          <a:graphicData uri="http://schemas.openxmlformats.org/drawingml/2006/table">
            <a:tbl>
              <a:tblPr firstRow="1" firstCol="1" bandRow="1">
                <a:tableStyleId>{5C22544A-7EE6-4342-B048-85BDC9FD1C3A}</a:tableStyleId>
              </a:tblPr>
              <a:tblGrid>
                <a:gridCol w="8241307">
                  <a:extLst>
                    <a:ext uri="{9D8B030D-6E8A-4147-A177-3AD203B41FA5}">
                      <a16:colId xmlns:a16="http://schemas.microsoft.com/office/drawing/2014/main" val="3709119679"/>
                    </a:ext>
                  </a:extLst>
                </a:gridCol>
              </a:tblGrid>
              <a:tr h="205740">
                <a:tc>
                  <a:txBody>
                    <a:bodyPr/>
                    <a:lstStyle/>
                    <a:p>
                      <a:pPr marL="0" marR="0" algn="just">
                        <a:spcBef>
                          <a:spcPts val="0"/>
                        </a:spcBef>
                        <a:spcAft>
                          <a:spcPts val="0"/>
                        </a:spcAft>
                      </a:pPr>
                      <a:r>
                        <a:rPr lang="en-US" sz="1400">
                          <a:solidFill>
                            <a:schemeClr val="tx1"/>
                          </a:solidFill>
                          <a:effectLst/>
                        </a:rPr>
                        <a:t>6.2 PRELIMINARY DATA</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656438066"/>
                  </a:ext>
                </a:extLst>
              </a:tr>
              <a:tr h="411480">
                <a:tc>
                  <a:txBody>
                    <a:bodyPr/>
                    <a:lstStyle/>
                    <a:p>
                      <a:pPr marL="0" marR="0" algn="just">
                        <a:spcBef>
                          <a:spcPts val="0"/>
                        </a:spcBef>
                        <a:spcAft>
                          <a:spcPts val="0"/>
                        </a:spcAft>
                      </a:pPr>
                      <a:r>
                        <a:rPr lang="en-GB" sz="1400">
                          <a:solidFill>
                            <a:schemeClr val="tx1"/>
                          </a:solidFill>
                          <a:effectLst/>
                        </a:rPr>
                        <a:t>Detail the preliminary studies you have undertaken using the Solution, please provide information about how these studies have de-risked/proven feasibility of your Solution for its application? </a:t>
                      </a:r>
                      <a:endParaRPr lang="en-SG" sz="1400">
                        <a:solidFill>
                          <a:schemeClr val="tx1"/>
                        </a:solidFill>
                        <a:effectLst/>
                        <a:latin typeface="Arial" panose="020B0604020202020204" pitchFamily="34" charset="0"/>
                        <a:ea typeface="Batang"/>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087363630"/>
                  </a:ext>
                </a:extLst>
              </a:tr>
            </a:tbl>
          </a:graphicData>
        </a:graphic>
      </p:graphicFrame>
      <p:sp>
        <p:nvSpPr>
          <p:cNvPr id="3" name="Text Placeholder 2">
            <a:extLst>
              <a:ext uri="{FF2B5EF4-FFF2-40B4-BE49-F238E27FC236}">
                <a16:creationId xmlns:a16="http://schemas.microsoft.com/office/drawing/2014/main" id="{AA045C17-CC7D-1D4A-60DC-E15DF8AD2E8B}"/>
              </a:ext>
            </a:extLst>
          </p:cNvPr>
          <p:cNvSpPr>
            <a:spLocks noGrp="1"/>
          </p:cNvSpPr>
          <p:nvPr>
            <p:ph type="body" sz="quarter" idx="25"/>
          </p:nvPr>
        </p:nvSpPr>
        <p:spPr/>
        <p:txBody>
          <a:bodyPr/>
          <a:lstStyle/>
          <a:p>
            <a:endParaRPr lang="en-GB"/>
          </a:p>
        </p:txBody>
      </p:sp>
      <p:sp>
        <p:nvSpPr>
          <p:cNvPr id="5" name="TextBox 4">
            <a:extLst>
              <a:ext uri="{FF2B5EF4-FFF2-40B4-BE49-F238E27FC236}">
                <a16:creationId xmlns:a16="http://schemas.microsoft.com/office/drawing/2014/main" id="{8040E2C6-87CD-ABDE-3756-DA3ECC517151}"/>
              </a:ext>
            </a:extLst>
          </p:cNvPr>
          <p:cNvSpPr txBox="1"/>
          <p:nvPr/>
        </p:nvSpPr>
        <p:spPr>
          <a:xfrm>
            <a:off x="109457" y="105563"/>
            <a:ext cx="4729655" cy="415498"/>
          </a:xfrm>
          <a:prstGeom prst="rect">
            <a:avLst/>
          </a:prstGeom>
          <a:noFill/>
        </p:spPr>
        <p:txBody>
          <a:bodyPr wrap="square" rtlCol="0">
            <a:spAutoFit/>
          </a:bodyPr>
          <a:lstStyle/>
          <a:p>
            <a:r>
              <a:rPr lang="en-US" sz="2100" b="1"/>
              <a:t>6) Proposed Solution</a:t>
            </a:r>
            <a:endParaRPr lang="en-SG" sz="2100" b="1"/>
          </a:p>
        </p:txBody>
      </p:sp>
      <p:sp>
        <p:nvSpPr>
          <p:cNvPr id="9" name="Content Placeholder 8">
            <a:extLst>
              <a:ext uri="{FF2B5EF4-FFF2-40B4-BE49-F238E27FC236}">
                <a16:creationId xmlns:a16="http://schemas.microsoft.com/office/drawing/2014/main" id="{25DCE97E-5935-4877-C6DF-36EAEDEB04C4}"/>
              </a:ext>
            </a:extLst>
          </p:cNvPr>
          <p:cNvSpPr>
            <a:spLocks noGrp="1"/>
          </p:cNvSpPr>
          <p:nvPr>
            <p:ph sz="quarter" idx="11"/>
          </p:nvPr>
        </p:nvSpPr>
        <p:spPr>
          <a:xfrm>
            <a:off x="546497" y="1526706"/>
            <a:ext cx="8061476" cy="2785163"/>
          </a:xfrm>
        </p:spPr>
        <p:txBody>
          <a:bodyPr/>
          <a:lstStyle/>
          <a:p>
            <a:endParaRPr lang="en-SG"/>
          </a:p>
        </p:txBody>
      </p:sp>
    </p:spTree>
    <p:extLst>
      <p:ext uri="{BB962C8B-B14F-4D97-AF65-F5344CB8AC3E}">
        <p14:creationId xmlns:p14="http://schemas.microsoft.com/office/powerpoint/2010/main" val="1551414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CF58FE0-1E0B-0D0C-ADC3-A1896F2DCB8F}"/>
              </a:ext>
            </a:extLst>
          </p:cNvPr>
          <p:cNvGraphicFramePr>
            <a:graphicFrameLocks noGrp="1"/>
          </p:cNvGraphicFramePr>
          <p:nvPr/>
        </p:nvGraphicFramePr>
        <p:xfrm>
          <a:off x="546498" y="597164"/>
          <a:ext cx="8241307" cy="640080"/>
        </p:xfrm>
        <a:graphic>
          <a:graphicData uri="http://schemas.openxmlformats.org/drawingml/2006/table">
            <a:tbl>
              <a:tblPr firstRow="1" firstCol="1" bandRow="1">
                <a:tableStyleId>{5C22544A-7EE6-4342-B048-85BDC9FD1C3A}</a:tableStyleId>
              </a:tblPr>
              <a:tblGrid>
                <a:gridCol w="8241307">
                  <a:extLst>
                    <a:ext uri="{9D8B030D-6E8A-4147-A177-3AD203B41FA5}">
                      <a16:colId xmlns:a16="http://schemas.microsoft.com/office/drawing/2014/main" val="3709119679"/>
                    </a:ext>
                  </a:extLst>
                </a:gridCol>
              </a:tblGrid>
              <a:tr h="205740">
                <a:tc>
                  <a:txBody>
                    <a:bodyPr/>
                    <a:lstStyle/>
                    <a:p>
                      <a:pPr marL="0" marR="0" algn="just">
                        <a:spcBef>
                          <a:spcPts val="0"/>
                        </a:spcBef>
                        <a:spcAft>
                          <a:spcPts val="0"/>
                        </a:spcAft>
                      </a:pPr>
                      <a:r>
                        <a:rPr lang="en-US" sz="1400">
                          <a:solidFill>
                            <a:schemeClr val="tx1"/>
                          </a:solidFill>
                          <a:effectLst/>
                        </a:rPr>
                        <a:t>6.3 CUSTOMER AND USER NEEDS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656438066"/>
                  </a:ext>
                </a:extLst>
              </a:tr>
              <a:tr h="411480">
                <a:tc>
                  <a:txBody>
                    <a:bodyPr/>
                    <a:lstStyle/>
                    <a:p>
                      <a:pPr marL="0" marR="0" algn="just">
                        <a:spcBef>
                          <a:spcPts val="0"/>
                        </a:spcBef>
                        <a:spcAft>
                          <a:spcPts val="0"/>
                        </a:spcAft>
                      </a:pPr>
                      <a:r>
                        <a:rPr lang="en-GB" sz="1400">
                          <a:solidFill>
                            <a:schemeClr val="tx1"/>
                          </a:solidFill>
                          <a:effectLst/>
                        </a:rPr>
                        <a:t>Please state the key customer and user needs requirements for your solution taking into account user, regulatory – safety/efficacy, technical, pricing/reimbursement considerations </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087363630"/>
                  </a:ext>
                </a:extLst>
              </a:tr>
            </a:tbl>
          </a:graphicData>
        </a:graphic>
      </p:graphicFrame>
      <p:sp>
        <p:nvSpPr>
          <p:cNvPr id="3" name="Text Placeholder 2">
            <a:extLst>
              <a:ext uri="{FF2B5EF4-FFF2-40B4-BE49-F238E27FC236}">
                <a16:creationId xmlns:a16="http://schemas.microsoft.com/office/drawing/2014/main" id="{AA045C17-CC7D-1D4A-60DC-E15DF8AD2E8B}"/>
              </a:ext>
            </a:extLst>
          </p:cNvPr>
          <p:cNvSpPr>
            <a:spLocks noGrp="1"/>
          </p:cNvSpPr>
          <p:nvPr>
            <p:ph type="body" sz="quarter" idx="25"/>
          </p:nvPr>
        </p:nvSpPr>
        <p:spPr/>
        <p:txBody>
          <a:bodyPr/>
          <a:lstStyle/>
          <a:p>
            <a:endParaRPr lang="en-GB"/>
          </a:p>
        </p:txBody>
      </p:sp>
      <p:sp>
        <p:nvSpPr>
          <p:cNvPr id="5" name="TextBox 4">
            <a:extLst>
              <a:ext uri="{FF2B5EF4-FFF2-40B4-BE49-F238E27FC236}">
                <a16:creationId xmlns:a16="http://schemas.microsoft.com/office/drawing/2014/main" id="{8040E2C6-87CD-ABDE-3756-DA3ECC517151}"/>
              </a:ext>
            </a:extLst>
          </p:cNvPr>
          <p:cNvSpPr txBox="1"/>
          <p:nvPr/>
        </p:nvSpPr>
        <p:spPr>
          <a:xfrm>
            <a:off x="109457" y="105563"/>
            <a:ext cx="4729655" cy="415498"/>
          </a:xfrm>
          <a:prstGeom prst="rect">
            <a:avLst/>
          </a:prstGeom>
          <a:noFill/>
        </p:spPr>
        <p:txBody>
          <a:bodyPr wrap="square" rtlCol="0">
            <a:spAutoFit/>
          </a:bodyPr>
          <a:lstStyle/>
          <a:p>
            <a:r>
              <a:rPr lang="en-US" sz="2100" b="1"/>
              <a:t>6) Proposed Solution</a:t>
            </a:r>
            <a:endParaRPr lang="en-SG" sz="2100" b="1"/>
          </a:p>
        </p:txBody>
      </p:sp>
      <p:sp>
        <p:nvSpPr>
          <p:cNvPr id="2" name="Text Placeholder 3">
            <a:extLst>
              <a:ext uri="{FF2B5EF4-FFF2-40B4-BE49-F238E27FC236}">
                <a16:creationId xmlns:a16="http://schemas.microsoft.com/office/drawing/2014/main" id="{001A3668-BA0F-6CF9-3E48-BCC59F47E74D}"/>
              </a:ext>
            </a:extLst>
          </p:cNvPr>
          <p:cNvSpPr txBox="1">
            <a:spLocks/>
          </p:cNvSpPr>
          <p:nvPr/>
        </p:nvSpPr>
        <p:spPr>
          <a:xfrm>
            <a:off x="546497" y="1282700"/>
            <a:ext cx="8061476" cy="302917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13" indent="-214313">
              <a:buFont typeface="Arial" panose="020B0604020202020204" pitchFamily="34" charset="0"/>
              <a:buChar char="•"/>
            </a:pPr>
            <a:endParaRPr lang="en-GB" sz="1350">
              <a:latin typeface="+mn-lt"/>
            </a:endParaRPr>
          </a:p>
        </p:txBody>
      </p:sp>
    </p:spTree>
    <p:extLst>
      <p:ext uri="{BB962C8B-B14F-4D97-AF65-F5344CB8AC3E}">
        <p14:creationId xmlns:p14="http://schemas.microsoft.com/office/powerpoint/2010/main" val="38562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E33E69AD-C323-BBA0-817F-045AAC67337D}"/>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E3F308D-FEC0-3F5B-EEA9-1AC9A3733FDB}"/>
              </a:ext>
            </a:extLst>
          </p:cNvPr>
          <p:cNvGraphicFramePr>
            <a:graphicFrameLocks noGrp="1"/>
          </p:cNvGraphicFramePr>
          <p:nvPr>
            <p:extLst>
              <p:ext uri="{D42A27DB-BD31-4B8C-83A1-F6EECF244321}">
                <p14:modId xmlns:p14="http://schemas.microsoft.com/office/powerpoint/2010/main" val="2068157157"/>
              </p:ext>
            </p:extLst>
          </p:nvPr>
        </p:nvGraphicFramePr>
        <p:xfrm>
          <a:off x="546498" y="597164"/>
          <a:ext cx="8241307" cy="624840"/>
        </p:xfrm>
        <a:graphic>
          <a:graphicData uri="http://schemas.openxmlformats.org/drawingml/2006/table">
            <a:tbl>
              <a:tblPr firstRow="1" firstCol="1" bandRow="1">
                <a:tableStyleId>{5C22544A-7EE6-4342-B048-85BDC9FD1C3A}</a:tableStyleId>
              </a:tblPr>
              <a:tblGrid>
                <a:gridCol w="8241307">
                  <a:extLst>
                    <a:ext uri="{9D8B030D-6E8A-4147-A177-3AD203B41FA5}">
                      <a16:colId xmlns:a16="http://schemas.microsoft.com/office/drawing/2014/main" val="3709119679"/>
                    </a:ext>
                  </a:extLst>
                </a:gridCol>
              </a:tblGrid>
              <a:tr h="205740">
                <a:tc>
                  <a:txBody>
                    <a:bodyPr/>
                    <a:lstStyle/>
                    <a:p>
                      <a:pPr marL="0" marR="0" algn="just">
                        <a:spcBef>
                          <a:spcPts val="0"/>
                        </a:spcBef>
                        <a:spcAft>
                          <a:spcPts val="0"/>
                        </a:spcAft>
                      </a:pPr>
                      <a:r>
                        <a:rPr lang="en-US" sz="1400" dirty="0">
                          <a:solidFill>
                            <a:srgbClr val="444443"/>
                          </a:solidFill>
                          <a:effectLst/>
                        </a:rPr>
                        <a:t>6.4 ENVIRONMENTAL SUSTAINABILITY</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656438066"/>
                  </a:ext>
                </a:extLst>
              </a:tr>
              <a:tr h="411480">
                <a:tc>
                  <a:txBody>
                    <a:bodyPr/>
                    <a:lstStyle/>
                    <a:p>
                      <a:pPr marL="0" marR="0" algn="just">
                        <a:spcBef>
                          <a:spcPts val="0"/>
                        </a:spcBef>
                        <a:spcAft>
                          <a:spcPts val="0"/>
                        </a:spcAft>
                      </a:pPr>
                      <a:r>
                        <a:rPr lang="en-GB" sz="1400" dirty="0">
                          <a:solidFill>
                            <a:srgbClr val="444443"/>
                          </a:solidFill>
                          <a:effectLst/>
                        </a:rPr>
                        <a:t>Does the solution require or can factor in environmentally sustainable aspects?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087363630"/>
                  </a:ext>
                </a:extLst>
              </a:tr>
            </a:tbl>
          </a:graphicData>
        </a:graphic>
      </p:graphicFrame>
      <p:sp>
        <p:nvSpPr>
          <p:cNvPr id="3" name="Text Placeholder 2">
            <a:extLst>
              <a:ext uri="{FF2B5EF4-FFF2-40B4-BE49-F238E27FC236}">
                <a16:creationId xmlns:a16="http://schemas.microsoft.com/office/drawing/2014/main" id="{492F188A-4769-E4F5-D006-EFBA563937F7}"/>
              </a:ext>
            </a:extLst>
          </p:cNvPr>
          <p:cNvSpPr>
            <a:spLocks noGrp="1"/>
          </p:cNvSpPr>
          <p:nvPr>
            <p:ph type="body" sz="quarter" idx="25"/>
          </p:nvPr>
        </p:nvSpPr>
        <p:spPr/>
        <p:txBody>
          <a:bodyPr/>
          <a:lstStyle/>
          <a:p>
            <a:endParaRPr lang="en-GB"/>
          </a:p>
        </p:txBody>
      </p:sp>
      <p:sp>
        <p:nvSpPr>
          <p:cNvPr id="5" name="TextBox 4">
            <a:extLst>
              <a:ext uri="{FF2B5EF4-FFF2-40B4-BE49-F238E27FC236}">
                <a16:creationId xmlns:a16="http://schemas.microsoft.com/office/drawing/2014/main" id="{225B2A5E-37F0-A783-DF43-6D43C49EE4B1}"/>
              </a:ext>
            </a:extLst>
          </p:cNvPr>
          <p:cNvSpPr txBox="1"/>
          <p:nvPr/>
        </p:nvSpPr>
        <p:spPr>
          <a:xfrm>
            <a:off x="109457" y="105563"/>
            <a:ext cx="4729655" cy="415498"/>
          </a:xfrm>
          <a:prstGeom prst="rect">
            <a:avLst/>
          </a:prstGeom>
          <a:noFill/>
        </p:spPr>
        <p:txBody>
          <a:bodyPr wrap="square" rtlCol="0">
            <a:spAutoFit/>
          </a:bodyPr>
          <a:lstStyle/>
          <a:p>
            <a:r>
              <a:rPr lang="en-US" sz="2100" b="1"/>
              <a:t>6) Proposed Solution</a:t>
            </a:r>
            <a:endParaRPr lang="en-SG" sz="2100" b="1"/>
          </a:p>
        </p:txBody>
      </p:sp>
      <p:sp>
        <p:nvSpPr>
          <p:cNvPr id="2" name="Text Placeholder 3">
            <a:extLst>
              <a:ext uri="{FF2B5EF4-FFF2-40B4-BE49-F238E27FC236}">
                <a16:creationId xmlns:a16="http://schemas.microsoft.com/office/drawing/2014/main" id="{7642D38D-14DE-50CD-BEF0-3D454E98B891}"/>
              </a:ext>
            </a:extLst>
          </p:cNvPr>
          <p:cNvSpPr txBox="1">
            <a:spLocks/>
          </p:cNvSpPr>
          <p:nvPr/>
        </p:nvSpPr>
        <p:spPr>
          <a:xfrm>
            <a:off x="546497" y="1282700"/>
            <a:ext cx="8061476" cy="302917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13" indent="-214313">
              <a:buFont typeface="Arial" panose="020B0604020202020204" pitchFamily="34" charset="0"/>
              <a:buChar char="•"/>
            </a:pPr>
            <a:endParaRPr lang="en-GB" sz="1350">
              <a:latin typeface="+mn-lt"/>
            </a:endParaRPr>
          </a:p>
        </p:txBody>
      </p:sp>
    </p:spTree>
    <p:extLst>
      <p:ext uri="{BB962C8B-B14F-4D97-AF65-F5344CB8AC3E}">
        <p14:creationId xmlns:p14="http://schemas.microsoft.com/office/powerpoint/2010/main" val="1250547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CF58FE0-1E0B-0D0C-ADC3-A1896F2DCB8F}"/>
              </a:ext>
            </a:extLst>
          </p:cNvPr>
          <p:cNvGraphicFramePr>
            <a:graphicFrameLocks noGrp="1"/>
          </p:cNvGraphicFramePr>
          <p:nvPr/>
        </p:nvGraphicFramePr>
        <p:xfrm>
          <a:off x="546498" y="597164"/>
          <a:ext cx="8241307" cy="426720"/>
        </p:xfrm>
        <a:graphic>
          <a:graphicData uri="http://schemas.openxmlformats.org/drawingml/2006/table">
            <a:tbl>
              <a:tblPr firstRow="1" firstCol="1" bandRow="1">
                <a:tableStyleId>{5C22544A-7EE6-4342-B048-85BDC9FD1C3A}</a:tableStyleId>
              </a:tblPr>
              <a:tblGrid>
                <a:gridCol w="8241307">
                  <a:extLst>
                    <a:ext uri="{9D8B030D-6E8A-4147-A177-3AD203B41FA5}">
                      <a16:colId xmlns:a16="http://schemas.microsoft.com/office/drawing/2014/main" val="3709119679"/>
                    </a:ext>
                  </a:extLst>
                </a:gridCol>
              </a:tblGrid>
              <a:tr h="205740">
                <a:tc>
                  <a:txBody>
                    <a:bodyPr/>
                    <a:lstStyle/>
                    <a:p>
                      <a:pPr marL="0" marR="0" algn="just">
                        <a:spcBef>
                          <a:spcPts val="0"/>
                        </a:spcBef>
                        <a:spcAft>
                          <a:spcPts val="0"/>
                        </a:spcAft>
                      </a:pPr>
                      <a:r>
                        <a:rPr lang="en-US" sz="1400">
                          <a:solidFill>
                            <a:schemeClr val="tx1"/>
                          </a:solidFill>
                          <a:effectLst/>
                        </a:rPr>
                        <a:t>7.1 KEY OBJECTIVES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656438066"/>
                  </a:ext>
                </a:extLst>
              </a:tr>
              <a:tr h="205740">
                <a:tc>
                  <a:txBody>
                    <a:bodyPr/>
                    <a:lstStyle/>
                    <a:p>
                      <a:pPr marL="0" marR="0" algn="just">
                        <a:spcBef>
                          <a:spcPts val="0"/>
                        </a:spcBef>
                        <a:spcAft>
                          <a:spcPts val="0"/>
                        </a:spcAft>
                      </a:pPr>
                      <a:r>
                        <a:rPr lang="en-GB" sz="1400">
                          <a:solidFill>
                            <a:schemeClr val="tx1"/>
                          </a:solidFill>
                          <a:effectLst/>
                        </a:rPr>
                        <a:t>List the key objectives of the proposed project plan.</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087363630"/>
                  </a:ext>
                </a:extLst>
              </a:tr>
            </a:tbl>
          </a:graphicData>
        </a:graphic>
      </p:graphicFrame>
      <p:sp>
        <p:nvSpPr>
          <p:cNvPr id="3" name="Text Placeholder 2">
            <a:extLst>
              <a:ext uri="{FF2B5EF4-FFF2-40B4-BE49-F238E27FC236}">
                <a16:creationId xmlns:a16="http://schemas.microsoft.com/office/drawing/2014/main" id="{AA045C17-CC7D-1D4A-60DC-E15DF8AD2E8B}"/>
              </a:ext>
            </a:extLst>
          </p:cNvPr>
          <p:cNvSpPr>
            <a:spLocks noGrp="1"/>
          </p:cNvSpPr>
          <p:nvPr>
            <p:ph type="body" sz="quarter" idx="25"/>
          </p:nvPr>
        </p:nvSpPr>
        <p:spPr/>
        <p:txBody>
          <a:bodyPr/>
          <a:lstStyle/>
          <a:p>
            <a:endParaRPr lang="en-GB"/>
          </a:p>
        </p:txBody>
      </p:sp>
      <p:sp>
        <p:nvSpPr>
          <p:cNvPr id="5" name="TextBox 4">
            <a:extLst>
              <a:ext uri="{FF2B5EF4-FFF2-40B4-BE49-F238E27FC236}">
                <a16:creationId xmlns:a16="http://schemas.microsoft.com/office/drawing/2014/main" id="{8040E2C6-87CD-ABDE-3756-DA3ECC517151}"/>
              </a:ext>
            </a:extLst>
          </p:cNvPr>
          <p:cNvSpPr txBox="1"/>
          <p:nvPr/>
        </p:nvSpPr>
        <p:spPr>
          <a:xfrm>
            <a:off x="109457" y="105563"/>
            <a:ext cx="4729655" cy="415498"/>
          </a:xfrm>
          <a:prstGeom prst="rect">
            <a:avLst/>
          </a:prstGeom>
          <a:noFill/>
        </p:spPr>
        <p:txBody>
          <a:bodyPr wrap="square" rtlCol="0">
            <a:spAutoFit/>
          </a:bodyPr>
          <a:lstStyle/>
          <a:p>
            <a:r>
              <a:rPr lang="en-US" sz="2100" b="1"/>
              <a:t>7) Proposed Development Plan</a:t>
            </a:r>
            <a:endParaRPr lang="en-SG" sz="2100" b="1"/>
          </a:p>
        </p:txBody>
      </p:sp>
      <p:sp>
        <p:nvSpPr>
          <p:cNvPr id="6" name="Content Placeholder 5">
            <a:extLst>
              <a:ext uri="{FF2B5EF4-FFF2-40B4-BE49-F238E27FC236}">
                <a16:creationId xmlns:a16="http://schemas.microsoft.com/office/drawing/2014/main" id="{D2406573-0CF4-CE3C-1FF6-FA9234671A0E}"/>
              </a:ext>
            </a:extLst>
          </p:cNvPr>
          <p:cNvSpPr txBox="1">
            <a:spLocks/>
          </p:cNvSpPr>
          <p:nvPr/>
        </p:nvSpPr>
        <p:spPr>
          <a:xfrm>
            <a:off x="546497" y="1358900"/>
            <a:ext cx="8061476" cy="116205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350">
              <a:latin typeface="+mn-lt"/>
            </a:endParaRPr>
          </a:p>
        </p:txBody>
      </p:sp>
    </p:spTree>
    <p:extLst>
      <p:ext uri="{BB962C8B-B14F-4D97-AF65-F5344CB8AC3E}">
        <p14:creationId xmlns:p14="http://schemas.microsoft.com/office/powerpoint/2010/main" val="3074118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CF58FE0-1E0B-0D0C-ADC3-A1896F2DCB8F}"/>
              </a:ext>
            </a:extLst>
          </p:cNvPr>
          <p:cNvGraphicFramePr>
            <a:graphicFrameLocks noGrp="1"/>
          </p:cNvGraphicFramePr>
          <p:nvPr>
            <p:extLst>
              <p:ext uri="{D42A27DB-BD31-4B8C-83A1-F6EECF244321}">
                <p14:modId xmlns:p14="http://schemas.microsoft.com/office/powerpoint/2010/main" val="3188124605"/>
              </p:ext>
            </p:extLst>
          </p:nvPr>
        </p:nvGraphicFramePr>
        <p:xfrm>
          <a:off x="546498" y="597164"/>
          <a:ext cx="8241307" cy="853440"/>
        </p:xfrm>
        <a:graphic>
          <a:graphicData uri="http://schemas.openxmlformats.org/drawingml/2006/table">
            <a:tbl>
              <a:tblPr firstRow="1" firstCol="1" bandRow="1">
                <a:tableStyleId>{5C22544A-7EE6-4342-B048-85BDC9FD1C3A}</a:tableStyleId>
              </a:tblPr>
              <a:tblGrid>
                <a:gridCol w="8241307">
                  <a:extLst>
                    <a:ext uri="{9D8B030D-6E8A-4147-A177-3AD203B41FA5}">
                      <a16:colId xmlns:a16="http://schemas.microsoft.com/office/drawing/2014/main" val="3709119679"/>
                    </a:ext>
                  </a:extLst>
                </a:gridCol>
              </a:tblGrid>
              <a:tr h="205740">
                <a:tc>
                  <a:txBody>
                    <a:bodyPr/>
                    <a:lstStyle/>
                    <a:p>
                      <a:pPr marL="0" marR="0" algn="just">
                        <a:spcBef>
                          <a:spcPts val="0"/>
                        </a:spcBef>
                        <a:spcAft>
                          <a:spcPts val="0"/>
                        </a:spcAft>
                      </a:pPr>
                      <a:r>
                        <a:rPr lang="en-US" sz="1400" dirty="0">
                          <a:solidFill>
                            <a:schemeClr val="tx1"/>
                          </a:solidFill>
                          <a:effectLst/>
                        </a:rPr>
                        <a:t>7.2 SYSTEM ARCHITECTURE</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656438066"/>
                  </a:ext>
                </a:extLst>
              </a:tr>
              <a:tr h="617220">
                <a:tc>
                  <a:txBody>
                    <a:bodyPr/>
                    <a:lstStyle/>
                    <a:p>
                      <a:pPr marL="0" marR="0" algn="just">
                        <a:spcBef>
                          <a:spcPts val="0"/>
                        </a:spcBef>
                        <a:spcAft>
                          <a:spcPts val="0"/>
                        </a:spcAft>
                      </a:pPr>
                      <a:r>
                        <a:rPr lang="en-GB" sz="1400" dirty="0">
                          <a:solidFill>
                            <a:schemeClr val="tx1"/>
                          </a:solidFill>
                          <a:effectLst/>
                        </a:rPr>
                        <a:t>Provide a system architecture of the proposed solution and the areas to be developed under this project application. Please provide start- and end- Technology Readiness Level for each component, module, system to be developed</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087363630"/>
                  </a:ext>
                </a:extLst>
              </a:tr>
            </a:tbl>
          </a:graphicData>
        </a:graphic>
      </p:graphicFrame>
      <p:sp>
        <p:nvSpPr>
          <p:cNvPr id="3" name="Text Placeholder 2">
            <a:extLst>
              <a:ext uri="{FF2B5EF4-FFF2-40B4-BE49-F238E27FC236}">
                <a16:creationId xmlns:a16="http://schemas.microsoft.com/office/drawing/2014/main" id="{AA045C17-CC7D-1D4A-60DC-E15DF8AD2E8B}"/>
              </a:ext>
            </a:extLst>
          </p:cNvPr>
          <p:cNvSpPr>
            <a:spLocks noGrp="1"/>
          </p:cNvSpPr>
          <p:nvPr>
            <p:ph type="body" sz="quarter" idx="25"/>
          </p:nvPr>
        </p:nvSpPr>
        <p:spPr/>
        <p:txBody>
          <a:bodyPr/>
          <a:lstStyle/>
          <a:p>
            <a:endParaRPr lang="en-GB"/>
          </a:p>
        </p:txBody>
      </p:sp>
      <p:sp>
        <p:nvSpPr>
          <p:cNvPr id="5" name="TextBox 4">
            <a:extLst>
              <a:ext uri="{FF2B5EF4-FFF2-40B4-BE49-F238E27FC236}">
                <a16:creationId xmlns:a16="http://schemas.microsoft.com/office/drawing/2014/main" id="{8040E2C6-87CD-ABDE-3756-DA3ECC517151}"/>
              </a:ext>
            </a:extLst>
          </p:cNvPr>
          <p:cNvSpPr txBox="1"/>
          <p:nvPr/>
        </p:nvSpPr>
        <p:spPr>
          <a:xfrm>
            <a:off x="109457" y="105563"/>
            <a:ext cx="4729655" cy="415498"/>
          </a:xfrm>
          <a:prstGeom prst="rect">
            <a:avLst/>
          </a:prstGeom>
          <a:noFill/>
        </p:spPr>
        <p:txBody>
          <a:bodyPr wrap="square" rtlCol="0">
            <a:spAutoFit/>
          </a:bodyPr>
          <a:lstStyle/>
          <a:p>
            <a:r>
              <a:rPr lang="en-US" sz="2100" b="1"/>
              <a:t>7) Proposed Development Plan</a:t>
            </a:r>
            <a:endParaRPr lang="en-SG" sz="2100" b="1"/>
          </a:p>
        </p:txBody>
      </p:sp>
      <p:graphicFrame>
        <p:nvGraphicFramePr>
          <p:cNvPr id="2" name="Diagram 1">
            <a:extLst>
              <a:ext uri="{FF2B5EF4-FFF2-40B4-BE49-F238E27FC236}">
                <a16:creationId xmlns:a16="http://schemas.microsoft.com/office/drawing/2014/main" id="{A956659D-41E8-5B0E-D562-2BE98DED8299}"/>
              </a:ext>
            </a:extLst>
          </p:cNvPr>
          <p:cNvGraphicFramePr/>
          <p:nvPr>
            <p:extLst>
              <p:ext uri="{D42A27DB-BD31-4B8C-83A1-F6EECF244321}">
                <p14:modId xmlns:p14="http://schemas.microsoft.com/office/powerpoint/2010/main" val="3175939533"/>
              </p:ext>
            </p:extLst>
          </p:nvPr>
        </p:nvGraphicFramePr>
        <p:xfrm>
          <a:off x="1088637" y="3002056"/>
          <a:ext cx="7157027" cy="1916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a:extLst>
              <a:ext uri="{FF2B5EF4-FFF2-40B4-BE49-F238E27FC236}">
                <a16:creationId xmlns:a16="http://schemas.microsoft.com/office/drawing/2014/main" id="{D2406573-0CF4-CE3C-1FF6-FA9234671A0E}"/>
              </a:ext>
            </a:extLst>
          </p:cNvPr>
          <p:cNvSpPr txBox="1">
            <a:spLocks/>
          </p:cNvSpPr>
          <p:nvPr/>
        </p:nvSpPr>
        <p:spPr>
          <a:xfrm>
            <a:off x="546497" y="1435098"/>
            <a:ext cx="8061476" cy="116205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08" indent="-214308">
              <a:buFont typeface="Arial" panose="020B0604020202020204" pitchFamily="34" charset="0"/>
              <a:buChar char="•"/>
            </a:pPr>
            <a:r>
              <a:rPr lang="en-SG" sz="1350">
                <a:latin typeface="+mn-lt"/>
              </a:rPr>
              <a:t>Please divide your concept into functional blocks that can be separately tested. Include sufficient levels and details to generate and justify your R&amp;D plan in later slides. </a:t>
            </a:r>
          </a:p>
          <a:p>
            <a:pPr marL="214308" indent="-214308">
              <a:buFont typeface="Arial" panose="020B0604020202020204" pitchFamily="34" charset="0"/>
              <a:buChar char="•"/>
            </a:pPr>
            <a:r>
              <a:rPr lang="en-US" sz="1350">
                <a:latin typeface="+mn-lt"/>
              </a:rPr>
              <a:t>Highlight which functional block will be developed in this proposed plan; Indicate the start TRL and end TRL (see next hidden slide for TRL definitions) of the proposed development for each of the functional block</a:t>
            </a:r>
          </a:p>
          <a:p>
            <a:pPr marL="214308" indent="-214308">
              <a:buFont typeface="Arial" panose="020B0604020202020204" pitchFamily="34" charset="0"/>
              <a:buChar char="•"/>
            </a:pPr>
            <a:r>
              <a:rPr lang="en-US" sz="1350">
                <a:latin typeface="+mn-lt"/>
              </a:rPr>
              <a:t>Tie each functional block/system to the IP sets</a:t>
            </a:r>
          </a:p>
          <a:p>
            <a:pPr marL="214308" indent="-214308">
              <a:buFont typeface="Arial" panose="020B0604020202020204" pitchFamily="34" charset="0"/>
              <a:buChar char="•"/>
            </a:pPr>
            <a:endParaRPr lang="en-GB" sz="1350">
              <a:solidFill>
                <a:schemeClr val="dk1"/>
              </a:solidFill>
              <a:latin typeface="+mn-lt"/>
            </a:endParaRPr>
          </a:p>
          <a:p>
            <a:endParaRPr lang="en-GB" sz="1350">
              <a:latin typeface="+mn-lt"/>
            </a:endParaRPr>
          </a:p>
        </p:txBody>
      </p:sp>
    </p:spTree>
    <p:extLst>
      <p:ext uri="{BB962C8B-B14F-4D97-AF65-F5344CB8AC3E}">
        <p14:creationId xmlns:p14="http://schemas.microsoft.com/office/powerpoint/2010/main" val="825623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CF58FE0-1E0B-0D0C-ADC3-A1896F2DCB8F}"/>
              </a:ext>
            </a:extLst>
          </p:cNvPr>
          <p:cNvGraphicFramePr>
            <a:graphicFrameLocks noGrp="1"/>
          </p:cNvGraphicFramePr>
          <p:nvPr>
            <p:extLst>
              <p:ext uri="{D42A27DB-BD31-4B8C-83A1-F6EECF244321}">
                <p14:modId xmlns:p14="http://schemas.microsoft.com/office/powerpoint/2010/main" val="746061474"/>
              </p:ext>
            </p:extLst>
          </p:nvPr>
        </p:nvGraphicFramePr>
        <p:xfrm>
          <a:off x="356196" y="750705"/>
          <a:ext cx="8241307" cy="790343"/>
        </p:xfrm>
        <a:graphic>
          <a:graphicData uri="http://schemas.openxmlformats.org/drawingml/2006/table">
            <a:tbl>
              <a:tblPr firstRow="1" firstCol="1" bandRow="1">
                <a:tableStyleId>{5C22544A-7EE6-4342-B048-85BDC9FD1C3A}</a:tableStyleId>
              </a:tblPr>
              <a:tblGrid>
                <a:gridCol w="8241307">
                  <a:extLst>
                    <a:ext uri="{9D8B030D-6E8A-4147-A177-3AD203B41FA5}">
                      <a16:colId xmlns:a16="http://schemas.microsoft.com/office/drawing/2014/main" val="3709119679"/>
                    </a:ext>
                  </a:extLst>
                </a:gridCol>
              </a:tblGrid>
              <a:tr h="320511">
                <a:tc>
                  <a:txBody>
                    <a:bodyPr/>
                    <a:lstStyle/>
                    <a:p>
                      <a:pPr marL="0" marR="0" algn="just">
                        <a:spcBef>
                          <a:spcPts val="0"/>
                        </a:spcBef>
                        <a:spcAft>
                          <a:spcPts val="0"/>
                        </a:spcAft>
                      </a:pPr>
                      <a:r>
                        <a:rPr lang="en-US" sz="1400" dirty="0">
                          <a:solidFill>
                            <a:schemeClr val="tx1"/>
                          </a:solidFill>
                          <a:effectLst/>
                        </a:rPr>
                        <a:t>7.3 KEY DESIGN REQUIREMENTS SPECIFICATIONS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656438066"/>
                  </a:ext>
                </a:extLst>
              </a:tr>
              <a:tr h="469832">
                <a:tc>
                  <a:txBody>
                    <a:bodyPr/>
                    <a:lstStyle/>
                    <a:p>
                      <a:pPr marL="0" marR="0" algn="just">
                        <a:spcBef>
                          <a:spcPts val="0"/>
                        </a:spcBef>
                        <a:spcAft>
                          <a:spcPts val="0"/>
                        </a:spcAft>
                      </a:pPr>
                      <a:r>
                        <a:rPr lang="en-GB" sz="1400" dirty="0">
                          <a:solidFill>
                            <a:schemeClr val="tx1"/>
                          </a:solidFill>
                          <a:effectLst/>
                        </a:rPr>
                        <a:t>Provide detailed information on the design requirements and specifications, </a:t>
                      </a:r>
                      <a:r>
                        <a:rPr lang="en-GB" sz="1400" dirty="0">
                          <a:solidFill>
                            <a:srgbClr val="444443"/>
                          </a:solidFill>
                          <a:effectLst/>
                        </a:rPr>
                        <a:t>and corresponding testing and acceptance criteria.</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087363630"/>
                  </a:ext>
                </a:extLst>
              </a:tr>
            </a:tbl>
          </a:graphicData>
        </a:graphic>
      </p:graphicFrame>
      <p:sp>
        <p:nvSpPr>
          <p:cNvPr id="3" name="Text Placeholder 2">
            <a:extLst>
              <a:ext uri="{FF2B5EF4-FFF2-40B4-BE49-F238E27FC236}">
                <a16:creationId xmlns:a16="http://schemas.microsoft.com/office/drawing/2014/main" id="{AA045C17-CC7D-1D4A-60DC-E15DF8AD2E8B}"/>
              </a:ext>
            </a:extLst>
          </p:cNvPr>
          <p:cNvSpPr>
            <a:spLocks noGrp="1"/>
          </p:cNvSpPr>
          <p:nvPr>
            <p:ph type="body" sz="quarter" idx="25"/>
          </p:nvPr>
        </p:nvSpPr>
        <p:spPr/>
        <p:txBody>
          <a:bodyPr/>
          <a:lstStyle/>
          <a:p>
            <a:endParaRPr lang="en-GB"/>
          </a:p>
        </p:txBody>
      </p:sp>
      <p:sp>
        <p:nvSpPr>
          <p:cNvPr id="5" name="TextBox 4">
            <a:extLst>
              <a:ext uri="{FF2B5EF4-FFF2-40B4-BE49-F238E27FC236}">
                <a16:creationId xmlns:a16="http://schemas.microsoft.com/office/drawing/2014/main" id="{8040E2C6-87CD-ABDE-3756-DA3ECC517151}"/>
              </a:ext>
            </a:extLst>
          </p:cNvPr>
          <p:cNvSpPr txBox="1"/>
          <p:nvPr/>
        </p:nvSpPr>
        <p:spPr>
          <a:xfrm>
            <a:off x="109457" y="105563"/>
            <a:ext cx="4729655" cy="415498"/>
          </a:xfrm>
          <a:prstGeom prst="rect">
            <a:avLst/>
          </a:prstGeom>
          <a:noFill/>
        </p:spPr>
        <p:txBody>
          <a:bodyPr wrap="square" rtlCol="0">
            <a:spAutoFit/>
          </a:bodyPr>
          <a:lstStyle/>
          <a:p>
            <a:r>
              <a:rPr lang="en-US" sz="2100" b="1"/>
              <a:t>7) Proposed Development Plan</a:t>
            </a:r>
            <a:endParaRPr lang="en-SG" sz="2100" b="1"/>
          </a:p>
        </p:txBody>
      </p:sp>
      <p:sp>
        <p:nvSpPr>
          <p:cNvPr id="6" name="Content Placeholder 5">
            <a:extLst>
              <a:ext uri="{FF2B5EF4-FFF2-40B4-BE49-F238E27FC236}">
                <a16:creationId xmlns:a16="http://schemas.microsoft.com/office/drawing/2014/main" id="{D2406573-0CF4-CE3C-1FF6-FA9234671A0E}"/>
              </a:ext>
            </a:extLst>
          </p:cNvPr>
          <p:cNvSpPr txBox="1">
            <a:spLocks/>
          </p:cNvSpPr>
          <p:nvPr/>
        </p:nvSpPr>
        <p:spPr>
          <a:xfrm>
            <a:off x="546497" y="1358900"/>
            <a:ext cx="8061476" cy="116205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350">
              <a:latin typeface="+mn-lt"/>
            </a:endParaRPr>
          </a:p>
        </p:txBody>
      </p:sp>
    </p:spTree>
    <p:extLst>
      <p:ext uri="{BB962C8B-B14F-4D97-AF65-F5344CB8AC3E}">
        <p14:creationId xmlns:p14="http://schemas.microsoft.com/office/powerpoint/2010/main" val="519786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64A7167-BFCA-7C0B-CB99-091506453374}"/>
              </a:ext>
            </a:extLst>
          </p:cNvPr>
          <p:cNvSpPr>
            <a:spLocks noGrp="1"/>
          </p:cNvSpPr>
          <p:nvPr>
            <p:ph sz="quarter" idx="11"/>
          </p:nvPr>
        </p:nvSpPr>
        <p:spPr>
          <a:xfrm>
            <a:off x="546497" y="1107832"/>
            <a:ext cx="8061476" cy="351677"/>
          </a:xfrm>
        </p:spPr>
        <p:txBody>
          <a:bodyPr>
            <a:normAutofit/>
          </a:bodyPr>
          <a:lstStyle/>
          <a:p>
            <a:endParaRPr lang="en-SG"/>
          </a:p>
        </p:txBody>
      </p:sp>
      <p:sp>
        <p:nvSpPr>
          <p:cNvPr id="4" name="Text Placeholder 3">
            <a:extLst>
              <a:ext uri="{FF2B5EF4-FFF2-40B4-BE49-F238E27FC236}">
                <a16:creationId xmlns:a16="http://schemas.microsoft.com/office/drawing/2014/main" id="{86974FDD-FD05-48A2-BBE0-B529B6782023}"/>
              </a:ext>
            </a:extLst>
          </p:cNvPr>
          <p:cNvSpPr>
            <a:spLocks noGrp="1"/>
          </p:cNvSpPr>
          <p:nvPr>
            <p:ph type="body" sz="quarter" idx="25"/>
          </p:nvPr>
        </p:nvSpPr>
        <p:spPr/>
        <p:txBody>
          <a:bodyPr/>
          <a:lstStyle/>
          <a:p>
            <a:endParaRPr lang="en-GB"/>
          </a:p>
        </p:txBody>
      </p:sp>
      <p:graphicFrame>
        <p:nvGraphicFramePr>
          <p:cNvPr id="10" name="Table 10">
            <a:extLst>
              <a:ext uri="{FF2B5EF4-FFF2-40B4-BE49-F238E27FC236}">
                <a16:creationId xmlns:a16="http://schemas.microsoft.com/office/drawing/2014/main" id="{4ECF7EDF-2766-95CF-710D-18684919AF01}"/>
              </a:ext>
            </a:extLst>
          </p:cNvPr>
          <p:cNvGraphicFramePr>
            <a:graphicFrameLocks noGrp="1"/>
          </p:cNvGraphicFramePr>
          <p:nvPr>
            <p:extLst>
              <p:ext uri="{D42A27DB-BD31-4B8C-83A1-F6EECF244321}">
                <p14:modId xmlns:p14="http://schemas.microsoft.com/office/powerpoint/2010/main" val="661069895"/>
              </p:ext>
            </p:extLst>
          </p:nvPr>
        </p:nvGraphicFramePr>
        <p:xfrm>
          <a:off x="437160" y="1639552"/>
          <a:ext cx="8241307" cy="2412081"/>
        </p:xfrm>
        <a:graphic>
          <a:graphicData uri="http://schemas.openxmlformats.org/drawingml/2006/table">
            <a:tbl>
              <a:tblPr firstRow="1" bandRow="1"/>
              <a:tblGrid>
                <a:gridCol w="1648191">
                  <a:extLst>
                    <a:ext uri="{9D8B030D-6E8A-4147-A177-3AD203B41FA5}">
                      <a16:colId xmlns:a16="http://schemas.microsoft.com/office/drawing/2014/main" val="1375796293"/>
                    </a:ext>
                  </a:extLst>
                </a:gridCol>
                <a:gridCol w="1702478">
                  <a:extLst>
                    <a:ext uri="{9D8B030D-6E8A-4147-A177-3AD203B41FA5}">
                      <a16:colId xmlns:a16="http://schemas.microsoft.com/office/drawing/2014/main" val="2634393623"/>
                    </a:ext>
                  </a:extLst>
                </a:gridCol>
                <a:gridCol w="2563283">
                  <a:extLst>
                    <a:ext uri="{9D8B030D-6E8A-4147-A177-3AD203B41FA5}">
                      <a16:colId xmlns:a16="http://schemas.microsoft.com/office/drawing/2014/main" val="3654175104"/>
                    </a:ext>
                  </a:extLst>
                </a:gridCol>
                <a:gridCol w="2327355">
                  <a:extLst>
                    <a:ext uri="{9D8B030D-6E8A-4147-A177-3AD203B41FA5}">
                      <a16:colId xmlns:a16="http://schemas.microsoft.com/office/drawing/2014/main" val="882305751"/>
                    </a:ext>
                  </a:extLst>
                </a:gridCol>
              </a:tblGrid>
              <a:tr h="685800">
                <a:tc>
                  <a:txBody>
                    <a:bodyPr/>
                    <a:lstStyle/>
                    <a:p>
                      <a:r>
                        <a:rPr lang="en-US" sz="1400" b="1">
                          <a:latin typeface="Open Sans" panose="020B0606030504020204" pitchFamily="34" charset="0"/>
                          <a:ea typeface="Open Sans" panose="020B0606030504020204" pitchFamily="34" charset="0"/>
                          <a:cs typeface="Open Sans" panose="020B0606030504020204" pitchFamily="34" charset="0"/>
                        </a:rPr>
                        <a:t>Rank order country of regulation</a:t>
                      </a:r>
                      <a:endParaRPr lang="en-GB" sz="1400" b="1">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noFill/>
                  </a:tcPr>
                </a:tc>
                <a:tc>
                  <a:txBody>
                    <a:bodyPr/>
                    <a:lstStyle/>
                    <a:p>
                      <a:r>
                        <a:rPr lang="en-US" sz="1400" b="1">
                          <a:latin typeface="Open Sans" panose="020B0606030504020204" pitchFamily="34" charset="0"/>
                          <a:ea typeface="Open Sans" panose="020B0606030504020204" pitchFamily="34" charset="0"/>
                          <a:cs typeface="Open Sans" panose="020B0606030504020204" pitchFamily="34" charset="0"/>
                        </a:rPr>
                        <a:t>Device classification and Product Code</a:t>
                      </a:r>
                      <a:endParaRPr lang="en-GB" sz="1400" b="1">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noFill/>
                  </a:tcPr>
                </a:tc>
                <a:tc>
                  <a:txBody>
                    <a:bodyPr/>
                    <a:lstStyle/>
                    <a:p>
                      <a:r>
                        <a:rPr lang="en-US" sz="1400" b="1">
                          <a:latin typeface="Open Sans" panose="020B0606030504020204" pitchFamily="34" charset="0"/>
                          <a:ea typeface="Open Sans" panose="020B0606030504020204" pitchFamily="34" charset="0"/>
                          <a:cs typeface="Open Sans" panose="020B0606030504020204" pitchFamily="34" charset="0"/>
                        </a:rPr>
                        <a:t>Clinical Trial Requirements</a:t>
                      </a:r>
                      <a:endParaRPr lang="en-GB" sz="1400" b="1">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noFill/>
                  </a:tcPr>
                </a:tc>
                <a:tc>
                  <a:txBody>
                    <a:bodyPr/>
                    <a:lstStyle/>
                    <a:p>
                      <a:r>
                        <a:rPr lang="en-US" sz="1400" b="1">
                          <a:latin typeface="Open Sans" panose="020B0606030504020204" pitchFamily="34" charset="0"/>
                          <a:ea typeface="Open Sans" panose="020B0606030504020204" pitchFamily="34" charset="0"/>
                          <a:cs typeface="Open Sans" panose="020B0606030504020204" pitchFamily="34" charset="0"/>
                        </a:rPr>
                        <a:t>Standards and testing Requirements</a:t>
                      </a:r>
                      <a:endParaRPr lang="en-GB" sz="1400" b="1">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noFill/>
                  </a:tcPr>
                </a:tc>
                <a:extLst>
                  <a:ext uri="{0D108BD9-81ED-4DB2-BD59-A6C34878D82A}">
                    <a16:rowId xmlns:a16="http://schemas.microsoft.com/office/drawing/2014/main" val="1203816123"/>
                  </a:ext>
                </a:extLst>
              </a:tr>
              <a:tr h="567807">
                <a:tc>
                  <a:txBody>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noFill/>
                  </a:tcPr>
                </a:tc>
                <a:tc>
                  <a:txBody>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noFill/>
                  </a:tcPr>
                </a:tc>
                <a:tc>
                  <a:txBody>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noFill/>
                  </a:tcPr>
                </a:tc>
                <a:tc>
                  <a:txBody>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noFill/>
                  </a:tcPr>
                </a:tc>
                <a:extLst>
                  <a:ext uri="{0D108BD9-81ED-4DB2-BD59-A6C34878D82A}">
                    <a16:rowId xmlns:a16="http://schemas.microsoft.com/office/drawing/2014/main" val="1171185159"/>
                  </a:ext>
                </a:extLst>
              </a:tr>
              <a:tr h="567807">
                <a:tc>
                  <a:txBody>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noFill/>
                  </a:tcPr>
                </a:tc>
                <a:tc>
                  <a:txBody>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noFill/>
                  </a:tcPr>
                </a:tc>
                <a:tc>
                  <a:txBody>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noFill/>
                  </a:tcPr>
                </a:tc>
                <a:tc>
                  <a:txBody>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noFill/>
                  </a:tcPr>
                </a:tc>
                <a:extLst>
                  <a:ext uri="{0D108BD9-81ED-4DB2-BD59-A6C34878D82A}">
                    <a16:rowId xmlns:a16="http://schemas.microsoft.com/office/drawing/2014/main" val="1838831010"/>
                  </a:ext>
                </a:extLst>
              </a:tr>
              <a:tr h="567807">
                <a:tc>
                  <a:txBody>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noFill/>
                  </a:tcPr>
                </a:tc>
                <a:tc>
                  <a:txBody>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noFill/>
                  </a:tcPr>
                </a:tc>
                <a:tc>
                  <a:txBody>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noFill/>
                  </a:tcPr>
                </a:tc>
                <a:tc>
                  <a:txBody>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noFill/>
                  </a:tcPr>
                </a:tc>
                <a:extLst>
                  <a:ext uri="{0D108BD9-81ED-4DB2-BD59-A6C34878D82A}">
                    <a16:rowId xmlns:a16="http://schemas.microsoft.com/office/drawing/2014/main" val="771673400"/>
                  </a:ext>
                </a:extLst>
              </a:tr>
            </a:tbl>
          </a:graphicData>
        </a:graphic>
      </p:graphicFrame>
      <p:sp>
        <p:nvSpPr>
          <p:cNvPr id="6" name="TextBox 5">
            <a:extLst>
              <a:ext uri="{FF2B5EF4-FFF2-40B4-BE49-F238E27FC236}">
                <a16:creationId xmlns:a16="http://schemas.microsoft.com/office/drawing/2014/main" id="{080B9D76-D605-7FD7-116B-CE496007CA0A}"/>
              </a:ext>
            </a:extLst>
          </p:cNvPr>
          <p:cNvSpPr txBox="1"/>
          <p:nvPr/>
        </p:nvSpPr>
        <p:spPr>
          <a:xfrm>
            <a:off x="437160" y="121972"/>
            <a:ext cx="6574554" cy="415498"/>
          </a:xfrm>
          <a:prstGeom prst="rect">
            <a:avLst/>
          </a:prstGeom>
          <a:noFill/>
        </p:spPr>
        <p:txBody>
          <a:bodyPr wrap="square" rtlCol="0">
            <a:spAutoFit/>
          </a:bodyPr>
          <a:lstStyle/>
          <a:p>
            <a:r>
              <a:rPr lang="en-US" sz="2100" b="1"/>
              <a:t>7) Proposed Development Plan</a:t>
            </a:r>
            <a:endParaRPr lang="en-SG" sz="2100" b="1"/>
          </a:p>
        </p:txBody>
      </p:sp>
      <p:graphicFrame>
        <p:nvGraphicFramePr>
          <p:cNvPr id="7" name="Table 6">
            <a:extLst>
              <a:ext uri="{FF2B5EF4-FFF2-40B4-BE49-F238E27FC236}">
                <a16:creationId xmlns:a16="http://schemas.microsoft.com/office/drawing/2014/main" id="{E3955CC6-BDCC-99B2-1153-32CC79DDD4ED}"/>
              </a:ext>
            </a:extLst>
          </p:cNvPr>
          <p:cNvGraphicFramePr>
            <a:graphicFrameLocks noGrp="1"/>
          </p:cNvGraphicFramePr>
          <p:nvPr>
            <p:extLst>
              <p:ext uri="{D42A27DB-BD31-4B8C-83A1-F6EECF244321}">
                <p14:modId xmlns:p14="http://schemas.microsoft.com/office/powerpoint/2010/main" val="614743181"/>
              </p:ext>
            </p:extLst>
          </p:nvPr>
        </p:nvGraphicFramePr>
        <p:xfrm>
          <a:off x="437160" y="677570"/>
          <a:ext cx="8241307" cy="640080"/>
        </p:xfrm>
        <a:graphic>
          <a:graphicData uri="http://schemas.openxmlformats.org/drawingml/2006/table">
            <a:tbl>
              <a:tblPr firstRow="1" firstCol="1" bandRow="1">
                <a:tableStyleId>{5C22544A-7EE6-4342-B048-85BDC9FD1C3A}</a:tableStyleId>
              </a:tblPr>
              <a:tblGrid>
                <a:gridCol w="8241307">
                  <a:extLst>
                    <a:ext uri="{9D8B030D-6E8A-4147-A177-3AD203B41FA5}">
                      <a16:colId xmlns:a16="http://schemas.microsoft.com/office/drawing/2014/main" val="1581509045"/>
                    </a:ext>
                  </a:extLst>
                </a:gridCol>
              </a:tblGrid>
              <a:tr h="207153">
                <a:tc>
                  <a:txBody>
                    <a:bodyPr/>
                    <a:lstStyle/>
                    <a:p>
                      <a:pPr marL="0" marR="0" algn="just">
                        <a:spcBef>
                          <a:spcPts val="0"/>
                        </a:spcBef>
                        <a:spcAft>
                          <a:spcPts val="0"/>
                        </a:spcAft>
                      </a:pPr>
                      <a:r>
                        <a:rPr lang="en-US" sz="1400" dirty="0">
                          <a:solidFill>
                            <a:schemeClr val="tx1"/>
                          </a:solidFill>
                          <a:effectLst/>
                        </a:rPr>
                        <a:t>7.4</a:t>
                      </a:r>
                      <a:r>
                        <a:rPr lang="en-US" sz="1400" baseline="0" dirty="0">
                          <a:solidFill>
                            <a:schemeClr val="tx1"/>
                          </a:solidFill>
                          <a:effectLst/>
                        </a:rPr>
                        <a:t>  STANDARDS AND TESTING REQUIREMENTS</a:t>
                      </a:r>
                      <a:endParaRPr lang="en-SG" sz="1400" dirty="0">
                        <a:solidFill>
                          <a:schemeClr val="tx1"/>
                        </a:solidFill>
                        <a:effectLst/>
                        <a:latin typeface="Arial" panose="020B0604020202020204" pitchFamily="34" charset="0"/>
                        <a:ea typeface="Batang"/>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30346836"/>
                  </a:ext>
                </a:extLst>
              </a:tr>
              <a:tr h="41148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tx1"/>
                          </a:solidFill>
                          <a:effectLst/>
                          <a:latin typeface="+mn-lt"/>
                          <a:ea typeface="+mn-ea"/>
                          <a:cs typeface="+mn-cs"/>
                        </a:rPr>
                        <a:t>Please find comparable products registered or consult with relevant regulatory agency/consultant and fill in the following table. </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41851398"/>
                  </a:ext>
                </a:extLst>
              </a:tr>
            </a:tbl>
          </a:graphicData>
        </a:graphic>
      </p:graphicFrame>
    </p:spTree>
    <p:extLst>
      <p:ext uri="{BB962C8B-B14F-4D97-AF65-F5344CB8AC3E}">
        <p14:creationId xmlns:p14="http://schemas.microsoft.com/office/powerpoint/2010/main" val="3585385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4" name="Text Placeholder 3">
            <a:extLst>
              <a:ext uri="{FF2B5EF4-FFF2-40B4-BE49-F238E27FC236}">
                <a16:creationId xmlns:a16="http://schemas.microsoft.com/office/drawing/2014/main" id="{DFE47066-A2F7-B8EE-DB3A-219E7FCF1776}"/>
              </a:ext>
            </a:extLst>
          </p:cNvPr>
          <p:cNvSpPr>
            <a:spLocks noGrp="1"/>
          </p:cNvSpPr>
          <p:nvPr>
            <p:ph type="body" sz="quarter" idx="25"/>
          </p:nvPr>
        </p:nvSpPr>
        <p:spPr>
          <a:xfrm>
            <a:off x="2147911" y="4618808"/>
            <a:ext cx="4726642" cy="263514"/>
          </a:xfrm>
        </p:spPr>
        <p:txBody>
          <a:bodyPr/>
          <a:lstStyle/>
          <a:p>
            <a:endParaRPr lang="en-GB" dirty="0"/>
          </a:p>
        </p:txBody>
      </p:sp>
      <p:sp>
        <p:nvSpPr>
          <p:cNvPr id="7" name="TextBox 6">
            <a:extLst>
              <a:ext uri="{FF2B5EF4-FFF2-40B4-BE49-F238E27FC236}">
                <a16:creationId xmlns:a16="http://schemas.microsoft.com/office/drawing/2014/main" id="{5B02E486-5D3C-0D56-9CDE-9B03062C7F5A}"/>
              </a:ext>
            </a:extLst>
          </p:cNvPr>
          <p:cNvSpPr txBox="1"/>
          <p:nvPr/>
        </p:nvSpPr>
        <p:spPr>
          <a:xfrm>
            <a:off x="326026" y="36398"/>
            <a:ext cx="4729655" cy="415498"/>
          </a:xfrm>
          <a:prstGeom prst="rect">
            <a:avLst/>
          </a:prstGeom>
          <a:noFill/>
        </p:spPr>
        <p:txBody>
          <a:bodyPr wrap="square" rtlCol="0">
            <a:spAutoFit/>
          </a:bodyPr>
          <a:lstStyle/>
          <a:p>
            <a:r>
              <a:rPr lang="en-US" sz="2100" b="1" dirty="0"/>
              <a:t>7) Project Development Plan</a:t>
            </a:r>
            <a:endParaRPr lang="en-SG" sz="2100" b="1" dirty="0"/>
          </a:p>
        </p:txBody>
      </p:sp>
      <p:graphicFrame>
        <p:nvGraphicFramePr>
          <p:cNvPr id="8" name="Table 7">
            <a:extLst>
              <a:ext uri="{FF2B5EF4-FFF2-40B4-BE49-F238E27FC236}">
                <a16:creationId xmlns:a16="http://schemas.microsoft.com/office/drawing/2014/main" id="{00BBA5AF-0258-835F-CD57-439821E9FCBF}"/>
              </a:ext>
            </a:extLst>
          </p:cNvPr>
          <p:cNvGraphicFramePr>
            <a:graphicFrameLocks noGrp="1"/>
          </p:cNvGraphicFramePr>
          <p:nvPr>
            <p:extLst>
              <p:ext uri="{D42A27DB-BD31-4B8C-83A1-F6EECF244321}">
                <p14:modId xmlns:p14="http://schemas.microsoft.com/office/powerpoint/2010/main" val="679510694"/>
              </p:ext>
            </p:extLst>
          </p:nvPr>
        </p:nvGraphicFramePr>
        <p:xfrm>
          <a:off x="437160" y="531519"/>
          <a:ext cx="8241307" cy="1133626"/>
        </p:xfrm>
        <a:graphic>
          <a:graphicData uri="http://schemas.openxmlformats.org/drawingml/2006/table">
            <a:tbl>
              <a:tblPr firstRow="1" firstCol="1" bandRow="1">
                <a:tableStyleId>{5C22544A-7EE6-4342-B048-85BDC9FD1C3A}</a:tableStyleId>
              </a:tblPr>
              <a:tblGrid>
                <a:gridCol w="8241307">
                  <a:extLst>
                    <a:ext uri="{9D8B030D-6E8A-4147-A177-3AD203B41FA5}">
                      <a16:colId xmlns:a16="http://schemas.microsoft.com/office/drawing/2014/main" val="1581509045"/>
                    </a:ext>
                  </a:extLst>
                </a:gridCol>
              </a:tblGrid>
              <a:tr h="280186">
                <a:tc>
                  <a:txBody>
                    <a:bodyPr/>
                    <a:lstStyle/>
                    <a:p>
                      <a:pPr marL="0" marR="0" algn="just">
                        <a:spcBef>
                          <a:spcPts val="0"/>
                        </a:spcBef>
                        <a:spcAft>
                          <a:spcPts val="0"/>
                        </a:spcAft>
                      </a:pPr>
                      <a:r>
                        <a:rPr lang="en-US" sz="1400" dirty="0">
                          <a:solidFill>
                            <a:schemeClr val="tx1"/>
                          </a:solidFill>
                          <a:effectLst/>
                        </a:rPr>
                        <a:t>7.</a:t>
                      </a:r>
                      <a:r>
                        <a:rPr lang="en-US" sz="1400" baseline="0" dirty="0">
                          <a:solidFill>
                            <a:schemeClr val="tx1"/>
                          </a:solidFill>
                          <a:effectLst/>
                        </a:rPr>
                        <a:t>5 </a:t>
                      </a:r>
                      <a:r>
                        <a:rPr lang="en-US" sz="1400" b="1" kern="1200" dirty="0">
                          <a:solidFill>
                            <a:schemeClr val="tx1"/>
                          </a:solidFill>
                          <a:effectLst/>
                          <a:latin typeface="+mn-lt"/>
                          <a:ea typeface="+mn-ea"/>
                          <a:cs typeface="+mn-cs"/>
                        </a:rPr>
                        <a:t>PROJECT DEVELOPMENT PLAN AND TIMELINE</a:t>
                      </a:r>
                      <a:endParaRPr lang="en-SG" sz="1400" dirty="0">
                        <a:solidFill>
                          <a:schemeClr val="tx1"/>
                        </a:solidFill>
                        <a:effectLst/>
                        <a:latin typeface="Arial" panose="020B0604020202020204" pitchFamily="34" charset="0"/>
                        <a:ea typeface="Batang"/>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30346836"/>
                  </a:ext>
                </a:extLst>
              </a:tr>
              <a:tr h="617220">
                <a:tc>
                  <a:txBody>
                    <a:bodyPr/>
                    <a:lstStyle/>
                    <a:p>
                      <a:r>
                        <a:rPr lang="en-GB" sz="1400" b="1" i="0" kern="1200" dirty="0">
                          <a:solidFill>
                            <a:schemeClr val="tx1"/>
                          </a:solidFill>
                          <a:effectLst/>
                          <a:latin typeface="+mn-lt"/>
                          <a:ea typeface="+mn-ea"/>
                          <a:cs typeface="+mn-cs"/>
                        </a:rPr>
                        <a:t>Describe the proposed project development plan for the solution under this funding, specifically detailing the work breakdown structure (WBS), milestones (quantitative acceptance criteria) in relation to the design requirements specifications and deliverables. Determine go/no-go milestones. </a:t>
                      </a:r>
                      <a:endParaRPr lang="en-SG" sz="1400" b="1" i="0" dirty="0">
                        <a:solidFill>
                          <a:schemeClr val="tx1"/>
                        </a:solidFill>
                        <a:effectLst/>
                        <a:latin typeface="Arial" panose="020B0604020202020204" pitchFamily="34" charset="0"/>
                        <a:ea typeface="Batang"/>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10605093"/>
                  </a:ext>
                </a:extLst>
              </a:tr>
            </a:tbl>
          </a:graphicData>
        </a:graphic>
      </p:graphicFrame>
      <p:graphicFrame>
        <p:nvGraphicFramePr>
          <p:cNvPr id="5" name="Table 4">
            <a:extLst>
              <a:ext uri="{FF2B5EF4-FFF2-40B4-BE49-F238E27FC236}">
                <a16:creationId xmlns:a16="http://schemas.microsoft.com/office/drawing/2014/main" id="{165BEF43-60F9-4D6D-BF9B-2CD2657D5F69}"/>
              </a:ext>
            </a:extLst>
          </p:cNvPr>
          <p:cNvGraphicFramePr>
            <a:graphicFrameLocks noGrp="1"/>
          </p:cNvGraphicFramePr>
          <p:nvPr>
            <p:extLst>
              <p:ext uri="{D42A27DB-BD31-4B8C-83A1-F6EECF244321}">
                <p14:modId xmlns:p14="http://schemas.microsoft.com/office/powerpoint/2010/main" val="196407229"/>
              </p:ext>
            </p:extLst>
          </p:nvPr>
        </p:nvGraphicFramePr>
        <p:xfrm>
          <a:off x="265054" y="1810395"/>
          <a:ext cx="8613892" cy="2320869"/>
        </p:xfrm>
        <a:graphic>
          <a:graphicData uri="http://schemas.openxmlformats.org/drawingml/2006/table">
            <a:tbl>
              <a:tblPr firstRow="1" firstCol="1" bandRow="1">
                <a:tableStyleId>{5C22544A-7EE6-4342-B048-85BDC9FD1C3A}</a:tableStyleId>
              </a:tblPr>
              <a:tblGrid>
                <a:gridCol w="1997166">
                  <a:extLst>
                    <a:ext uri="{9D8B030D-6E8A-4147-A177-3AD203B41FA5}">
                      <a16:colId xmlns:a16="http://schemas.microsoft.com/office/drawing/2014/main" val="3832357553"/>
                    </a:ext>
                  </a:extLst>
                </a:gridCol>
                <a:gridCol w="658167">
                  <a:extLst>
                    <a:ext uri="{9D8B030D-6E8A-4147-A177-3AD203B41FA5}">
                      <a16:colId xmlns:a16="http://schemas.microsoft.com/office/drawing/2014/main" val="2407911407"/>
                    </a:ext>
                  </a:extLst>
                </a:gridCol>
                <a:gridCol w="275566">
                  <a:extLst>
                    <a:ext uri="{9D8B030D-6E8A-4147-A177-3AD203B41FA5}">
                      <a16:colId xmlns:a16="http://schemas.microsoft.com/office/drawing/2014/main" val="1047578911"/>
                    </a:ext>
                  </a:extLst>
                </a:gridCol>
                <a:gridCol w="275566">
                  <a:extLst>
                    <a:ext uri="{9D8B030D-6E8A-4147-A177-3AD203B41FA5}">
                      <a16:colId xmlns:a16="http://schemas.microsoft.com/office/drawing/2014/main" val="2499419326"/>
                    </a:ext>
                  </a:extLst>
                </a:gridCol>
                <a:gridCol w="275566">
                  <a:extLst>
                    <a:ext uri="{9D8B030D-6E8A-4147-A177-3AD203B41FA5}">
                      <a16:colId xmlns:a16="http://schemas.microsoft.com/office/drawing/2014/main" val="3457022664"/>
                    </a:ext>
                  </a:extLst>
                </a:gridCol>
                <a:gridCol w="275566">
                  <a:extLst>
                    <a:ext uri="{9D8B030D-6E8A-4147-A177-3AD203B41FA5}">
                      <a16:colId xmlns:a16="http://schemas.microsoft.com/office/drawing/2014/main" val="4241782331"/>
                    </a:ext>
                  </a:extLst>
                </a:gridCol>
                <a:gridCol w="275566">
                  <a:extLst>
                    <a:ext uri="{9D8B030D-6E8A-4147-A177-3AD203B41FA5}">
                      <a16:colId xmlns:a16="http://schemas.microsoft.com/office/drawing/2014/main" val="948178045"/>
                    </a:ext>
                  </a:extLst>
                </a:gridCol>
                <a:gridCol w="275566">
                  <a:extLst>
                    <a:ext uri="{9D8B030D-6E8A-4147-A177-3AD203B41FA5}">
                      <a16:colId xmlns:a16="http://schemas.microsoft.com/office/drawing/2014/main" val="531373146"/>
                    </a:ext>
                  </a:extLst>
                </a:gridCol>
                <a:gridCol w="275566">
                  <a:extLst>
                    <a:ext uri="{9D8B030D-6E8A-4147-A177-3AD203B41FA5}">
                      <a16:colId xmlns:a16="http://schemas.microsoft.com/office/drawing/2014/main" val="1902400863"/>
                    </a:ext>
                  </a:extLst>
                </a:gridCol>
                <a:gridCol w="275566">
                  <a:extLst>
                    <a:ext uri="{9D8B030D-6E8A-4147-A177-3AD203B41FA5}">
                      <a16:colId xmlns:a16="http://schemas.microsoft.com/office/drawing/2014/main" val="126204457"/>
                    </a:ext>
                  </a:extLst>
                </a:gridCol>
                <a:gridCol w="275566">
                  <a:extLst>
                    <a:ext uri="{9D8B030D-6E8A-4147-A177-3AD203B41FA5}">
                      <a16:colId xmlns:a16="http://schemas.microsoft.com/office/drawing/2014/main" val="3565501741"/>
                    </a:ext>
                  </a:extLst>
                </a:gridCol>
                <a:gridCol w="275566">
                  <a:extLst>
                    <a:ext uri="{9D8B030D-6E8A-4147-A177-3AD203B41FA5}">
                      <a16:colId xmlns:a16="http://schemas.microsoft.com/office/drawing/2014/main" val="2162360263"/>
                    </a:ext>
                  </a:extLst>
                </a:gridCol>
                <a:gridCol w="275566">
                  <a:extLst>
                    <a:ext uri="{9D8B030D-6E8A-4147-A177-3AD203B41FA5}">
                      <a16:colId xmlns:a16="http://schemas.microsoft.com/office/drawing/2014/main" val="1689517319"/>
                    </a:ext>
                  </a:extLst>
                </a:gridCol>
                <a:gridCol w="275566">
                  <a:extLst>
                    <a:ext uri="{9D8B030D-6E8A-4147-A177-3AD203B41FA5}">
                      <a16:colId xmlns:a16="http://schemas.microsoft.com/office/drawing/2014/main" val="4020066161"/>
                    </a:ext>
                  </a:extLst>
                </a:gridCol>
                <a:gridCol w="275566">
                  <a:extLst>
                    <a:ext uri="{9D8B030D-6E8A-4147-A177-3AD203B41FA5}">
                      <a16:colId xmlns:a16="http://schemas.microsoft.com/office/drawing/2014/main" val="31928093"/>
                    </a:ext>
                  </a:extLst>
                </a:gridCol>
                <a:gridCol w="275566">
                  <a:extLst>
                    <a:ext uri="{9D8B030D-6E8A-4147-A177-3AD203B41FA5}">
                      <a16:colId xmlns:a16="http://schemas.microsoft.com/office/drawing/2014/main" val="3931255268"/>
                    </a:ext>
                  </a:extLst>
                </a:gridCol>
                <a:gridCol w="275566">
                  <a:extLst>
                    <a:ext uri="{9D8B030D-6E8A-4147-A177-3AD203B41FA5}">
                      <a16:colId xmlns:a16="http://schemas.microsoft.com/office/drawing/2014/main" val="416601965"/>
                    </a:ext>
                  </a:extLst>
                </a:gridCol>
                <a:gridCol w="275566">
                  <a:extLst>
                    <a:ext uri="{9D8B030D-6E8A-4147-A177-3AD203B41FA5}">
                      <a16:colId xmlns:a16="http://schemas.microsoft.com/office/drawing/2014/main" val="3879012768"/>
                    </a:ext>
                  </a:extLst>
                </a:gridCol>
                <a:gridCol w="275566">
                  <a:extLst>
                    <a:ext uri="{9D8B030D-6E8A-4147-A177-3AD203B41FA5}">
                      <a16:colId xmlns:a16="http://schemas.microsoft.com/office/drawing/2014/main" val="495545984"/>
                    </a:ext>
                  </a:extLst>
                </a:gridCol>
                <a:gridCol w="275566">
                  <a:extLst>
                    <a:ext uri="{9D8B030D-6E8A-4147-A177-3AD203B41FA5}">
                      <a16:colId xmlns:a16="http://schemas.microsoft.com/office/drawing/2014/main" val="2169035325"/>
                    </a:ext>
                  </a:extLst>
                </a:gridCol>
                <a:gridCol w="998371">
                  <a:extLst>
                    <a:ext uri="{9D8B030D-6E8A-4147-A177-3AD203B41FA5}">
                      <a16:colId xmlns:a16="http://schemas.microsoft.com/office/drawing/2014/main" val="2539123918"/>
                    </a:ext>
                  </a:extLst>
                </a:gridCol>
              </a:tblGrid>
              <a:tr h="0">
                <a:tc>
                  <a:txBody>
                    <a:bodyPr/>
                    <a:lstStyle/>
                    <a:p>
                      <a:pPr marL="0" marR="0">
                        <a:lnSpc>
                          <a:spcPct val="115000"/>
                        </a:lnSpc>
                        <a:spcAft>
                          <a:spcPts val="1000"/>
                        </a:spcAft>
                      </a:pPr>
                      <a:r>
                        <a:rPr lang="en-GB" sz="900" dirty="0">
                          <a:effectLst/>
                          <a:latin typeface="+mj-lt"/>
                        </a:rPr>
                        <a:t>Project Milestones/Deliverables</a:t>
                      </a:r>
                      <a:endParaRPr lang="en-SG" sz="900" dirty="0">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Aft>
                          <a:spcPts val="1000"/>
                        </a:spcAft>
                      </a:pPr>
                      <a:r>
                        <a:rPr lang="en-SG" sz="900" dirty="0">
                          <a:effectLst/>
                          <a:latin typeface="+mj-lt"/>
                          <a:ea typeface="Calibri" panose="020F0502020204030204" pitchFamily="34" charset="0"/>
                          <a:cs typeface="Times New Roman" panose="02020603050405020304" pitchFamily="18" charset="0"/>
                        </a:rPr>
                        <a:t>Responsible Party</a:t>
                      </a:r>
                    </a:p>
                  </a:txBody>
                  <a:tcPr marL="68580" marR="68580" marT="0" marB="0" anchor="ctr">
                    <a:noFill/>
                  </a:tcPr>
                </a:tc>
                <a:tc>
                  <a:txBody>
                    <a:bodyPr/>
                    <a:lstStyle/>
                    <a:p>
                      <a:pPr marL="0" marR="0" algn="ctr">
                        <a:lnSpc>
                          <a:spcPct val="115000"/>
                        </a:lnSpc>
                        <a:spcAft>
                          <a:spcPts val="1000"/>
                        </a:spcAft>
                      </a:pPr>
                      <a:r>
                        <a:rPr lang="en-GB" sz="900" dirty="0">
                          <a:effectLst/>
                          <a:latin typeface="+mj-lt"/>
                        </a:rPr>
                        <a:t>M1</a:t>
                      </a:r>
                      <a:endParaRPr lang="en-SG" sz="900"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FFFF99"/>
                    </a:solidFill>
                  </a:tcPr>
                </a:tc>
                <a:tc>
                  <a:txBody>
                    <a:bodyPr/>
                    <a:lstStyle/>
                    <a:p>
                      <a:pPr marL="0" marR="0" algn="ctr">
                        <a:lnSpc>
                          <a:spcPct val="115000"/>
                        </a:lnSpc>
                        <a:spcAft>
                          <a:spcPts val="1000"/>
                        </a:spcAft>
                      </a:pPr>
                      <a:r>
                        <a:rPr lang="en-GB" sz="900" dirty="0">
                          <a:effectLst/>
                          <a:latin typeface="+mj-lt"/>
                        </a:rPr>
                        <a:t>M2</a:t>
                      </a:r>
                      <a:endParaRPr lang="en-SG" sz="900"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FFFF99"/>
                    </a:solidFill>
                  </a:tcPr>
                </a:tc>
                <a:tc>
                  <a:txBody>
                    <a:bodyPr/>
                    <a:lstStyle/>
                    <a:p>
                      <a:pPr marL="0" marR="0" algn="ctr">
                        <a:lnSpc>
                          <a:spcPct val="115000"/>
                        </a:lnSpc>
                        <a:spcAft>
                          <a:spcPts val="1000"/>
                        </a:spcAft>
                      </a:pPr>
                      <a:r>
                        <a:rPr lang="en-GB" sz="900" dirty="0">
                          <a:effectLst/>
                          <a:latin typeface="+mj-lt"/>
                        </a:rPr>
                        <a:t>M3</a:t>
                      </a:r>
                      <a:endParaRPr lang="en-SG" sz="900"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FFFF99"/>
                    </a:solidFill>
                  </a:tcPr>
                </a:tc>
                <a:tc>
                  <a:txBody>
                    <a:bodyPr/>
                    <a:lstStyle/>
                    <a:p>
                      <a:pPr marL="0" marR="0" algn="ctr">
                        <a:lnSpc>
                          <a:spcPct val="115000"/>
                        </a:lnSpc>
                        <a:spcAft>
                          <a:spcPts val="1000"/>
                        </a:spcAft>
                      </a:pPr>
                      <a:r>
                        <a:rPr lang="en-GB" sz="900" dirty="0">
                          <a:effectLst/>
                          <a:latin typeface="+mj-lt"/>
                        </a:rPr>
                        <a:t>M4</a:t>
                      </a:r>
                      <a:endParaRPr lang="en-SG" sz="900"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FFFF99"/>
                    </a:solidFill>
                  </a:tcPr>
                </a:tc>
                <a:tc>
                  <a:txBody>
                    <a:bodyPr/>
                    <a:lstStyle/>
                    <a:p>
                      <a:pPr marL="0" marR="0" algn="ctr">
                        <a:lnSpc>
                          <a:spcPct val="115000"/>
                        </a:lnSpc>
                        <a:spcAft>
                          <a:spcPts val="1000"/>
                        </a:spcAft>
                      </a:pPr>
                      <a:r>
                        <a:rPr lang="en-GB" sz="900" dirty="0">
                          <a:effectLst/>
                          <a:latin typeface="+mj-lt"/>
                        </a:rPr>
                        <a:t>M5</a:t>
                      </a:r>
                      <a:endParaRPr lang="en-SG" sz="900"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FFFF99"/>
                    </a:solidFill>
                  </a:tcPr>
                </a:tc>
                <a:tc>
                  <a:txBody>
                    <a:bodyPr/>
                    <a:lstStyle/>
                    <a:p>
                      <a:pPr marL="0" marR="0" algn="ctr">
                        <a:lnSpc>
                          <a:spcPct val="115000"/>
                        </a:lnSpc>
                        <a:spcAft>
                          <a:spcPts val="1000"/>
                        </a:spcAft>
                      </a:pPr>
                      <a:r>
                        <a:rPr lang="en-GB" sz="900" dirty="0">
                          <a:effectLst/>
                          <a:latin typeface="+mj-lt"/>
                        </a:rPr>
                        <a:t>M6</a:t>
                      </a:r>
                      <a:endParaRPr lang="en-SG" sz="900"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FFFF99"/>
                    </a:solidFill>
                  </a:tcPr>
                </a:tc>
                <a:tc>
                  <a:txBody>
                    <a:bodyPr/>
                    <a:lstStyle/>
                    <a:p>
                      <a:pPr marL="0" marR="0" algn="ctr">
                        <a:lnSpc>
                          <a:spcPct val="115000"/>
                        </a:lnSpc>
                        <a:spcAft>
                          <a:spcPts val="1000"/>
                        </a:spcAft>
                      </a:pPr>
                      <a:r>
                        <a:rPr lang="en-GB" sz="900" dirty="0">
                          <a:effectLst/>
                          <a:latin typeface="+mj-lt"/>
                        </a:rPr>
                        <a:t>M7</a:t>
                      </a:r>
                      <a:endParaRPr lang="en-SG" sz="900"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FFFF99"/>
                    </a:solidFill>
                  </a:tcPr>
                </a:tc>
                <a:tc>
                  <a:txBody>
                    <a:bodyPr/>
                    <a:lstStyle/>
                    <a:p>
                      <a:pPr marL="0" marR="0" algn="ctr">
                        <a:lnSpc>
                          <a:spcPct val="115000"/>
                        </a:lnSpc>
                        <a:spcAft>
                          <a:spcPts val="1000"/>
                        </a:spcAft>
                      </a:pPr>
                      <a:r>
                        <a:rPr lang="en-GB" sz="900" dirty="0">
                          <a:effectLst/>
                          <a:latin typeface="+mj-lt"/>
                        </a:rPr>
                        <a:t>M8</a:t>
                      </a:r>
                      <a:endParaRPr lang="en-SG" sz="900"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FFFF99"/>
                    </a:solidFill>
                  </a:tcPr>
                </a:tc>
                <a:tc>
                  <a:txBody>
                    <a:bodyPr/>
                    <a:lstStyle/>
                    <a:p>
                      <a:pPr marL="0" marR="0" algn="ctr">
                        <a:lnSpc>
                          <a:spcPct val="115000"/>
                        </a:lnSpc>
                        <a:spcAft>
                          <a:spcPts val="1000"/>
                        </a:spcAft>
                      </a:pPr>
                      <a:r>
                        <a:rPr lang="en-GB" sz="900" dirty="0">
                          <a:effectLst/>
                          <a:latin typeface="+mj-lt"/>
                        </a:rPr>
                        <a:t>M9</a:t>
                      </a:r>
                      <a:endParaRPr lang="en-SG" sz="900"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FFFF99"/>
                    </a:solidFill>
                  </a:tcPr>
                </a:tc>
                <a:tc>
                  <a:txBody>
                    <a:bodyPr/>
                    <a:lstStyle/>
                    <a:p>
                      <a:pPr marL="0" marR="0" algn="ctr">
                        <a:lnSpc>
                          <a:spcPct val="115000"/>
                        </a:lnSpc>
                        <a:spcAft>
                          <a:spcPts val="1000"/>
                        </a:spcAft>
                      </a:pPr>
                      <a:r>
                        <a:rPr lang="en-GB" sz="900" dirty="0">
                          <a:effectLst/>
                          <a:latin typeface="+mj-lt"/>
                        </a:rPr>
                        <a:t>M10</a:t>
                      </a:r>
                      <a:endParaRPr lang="en-SG" sz="900"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FFFF99"/>
                    </a:solidFill>
                  </a:tcPr>
                </a:tc>
                <a:tc>
                  <a:txBody>
                    <a:bodyPr/>
                    <a:lstStyle/>
                    <a:p>
                      <a:pPr marL="0" marR="0" algn="ctr">
                        <a:lnSpc>
                          <a:spcPct val="115000"/>
                        </a:lnSpc>
                        <a:spcAft>
                          <a:spcPts val="1000"/>
                        </a:spcAft>
                      </a:pPr>
                      <a:r>
                        <a:rPr lang="en-GB" sz="900" dirty="0">
                          <a:effectLst/>
                          <a:latin typeface="+mj-lt"/>
                        </a:rPr>
                        <a:t>M11</a:t>
                      </a:r>
                      <a:endParaRPr lang="en-SG" sz="900"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FFFF99"/>
                    </a:solidFill>
                  </a:tcPr>
                </a:tc>
                <a:tc>
                  <a:txBody>
                    <a:bodyPr/>
                    <a:lstStyle/>
                    <a:p>
                      <a:pPr marL="0" marR="0" algn="ctr">
                        <a:lnSpc>
                          <a:spcPct val="115000"/>
                        </a:lnSpc>
                        <a:spcAft>
                          <a:spcPts val="1000"/>
                        </a:spcAft>
                      </a:pPr>
                      <a:r>
                        <a:rPr lang="en-GB" sz="900" dirty="0">
                          <a:effectLst/>
                          <a:latin typeface="+mj-lt"/>
                        </a:rPr>
                        <a:t>M12</a:t>
                      </a:r>
                      <a:endParaRPr lang="en-SG" sz="900"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FFFF99"/>
                    </a:solidFill>
                  </a:tcPr>
                </a:tc>
                <a:tc>
                  <a:txBody>
                    <a:bodyPr/>
                    <a:lstStyle/>
                    <a:p>
                      <a:pPr marL="0" marR="0" algn="ctr">
                        <a:lnSpc>
                          <a:spcPct val="115000"/>
                        </a:lnSpc>
                        <a:spcAft>
                          <a:spcPts val="1000"/>
                        </a:spcAft>
                      </a:pPr>
                      <a:r>
                        <a:rPr lang="en-GB" sz="900" dirty="0">
                          <a:effectLst/>
                          <a:latin typeface="+mj-lt"/>
                        </a:rPr>
                        <a:t>M13</a:t>
                      </a:r>
                      <a:endParaRPr lang="en-SG" sz="900"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FFFF99"/>
                    </a:solidFill>
                  </a:tcPr>
                </a:tc>
                <a:tc>
                  <a:txBody>
                    <a:bodyPr/>
                    <a:lstStyle/>
                    <a:p>
                      <a:pPr marL="0" marR="0" algn="ctr">
                        <a:lnSpc>
                          <a:spcPct val="115000"/>
                        </a:lnSpc>
                        <a:spcAft>
                          <a:spcPts val="1000"/>
                        </a:spcAft>
                      </a:pPr>
                      <a:r>
                        <a:rPr lang="en-GB" sz="900" dirty="0">
                          <a:effectLst/>
                          <a:latin typeface="+mj-lt"/>
                        </a:rPr>
                        <a:t>M14</a:t>
                      </a:r>
                      <a:endParaRPr lang="en-SG" sz="900"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FFFF99"/>
                    </a:solidFill>
                  </a:tcPr>
                </a:tc>
                <a:tc>
                  <a:txBody>
                    <a:bodyPr/>
                    <a:lstStyle/>
                    <a:p>
                      <a:pPr marL="0" marR="0" algn="ctr">
                        <a:lnSpc>
                          <a:spcPct val="115000"/>
                        </a:lnSpc>
                        <a:spcAft>
                          <a:spcPts val="1000"/>
                        </a:spcAft>
                      </a:pPr>
                      <a:r>
                        <a:rPr lang="en-GB" sz="900" dirty="0">
                          <a:effectLst/>
                          <a:latin typeface="+mj-lt"/>
                        </a:rPr>
                        <a:t>M15</a:t>
                      </a:r>
                      <a:endParaRPr lang="en-SG" sz="900"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FFFF99"/>
                    </a:solidFill>
                  </a:tcPr>
                </a:tc>
                <a:tc>
                  <a:txBody>
                    <a:bodyPr/>
                    <a:lstStyle/>
                    <a:p>
                      <a:pPr marL="0" marR="0" algn="ctr">
                        <a:lnSpc>
                          <a:spcPct val="115000"/>
                        </a:lnSpc>
                        <a:spcAft>
                          <a:spcPts val="1000"/>
                        </a:spcAft>
                      </a:pPr>
                      <a:r>
                        <a:rPr lang="en-GB" sz="900" dirty="0">
                          <a:effectLst/>
                          <a:latin typeface="+mj-lt"/>
                        </a:rPr>
                        <a:t>M16</a:t>
                      </a:r>
                      <a:endParaRPr lang="en-SG" sz="900"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FFFF99"/>
                    </a:solidFill>
                  </a:tcPr>
                </a:tc>
                <a:tc>
                  <a:txBody>
                    <a:bodyPr/>
                    <a:lstStyle/>
                    <a:p>
                      <a:pPr marL="0" marR="0" algn="ctr">
                        <a:lnSpc>
                          <a:spcPct val="115000"/>
                        </a:lnSpc>
                        <a:spcAft>
                          <a:spcPts val="1000"/>
                        </a:spcAft>
                      </a:pPr>
                      <a:r>
                        <a:rPr lang="en-GB" sz="900" dirty="0">
                          <a:effectLst/>
                          <a:latin typeface="+mj-lt"/>
                        </a:rPr>
                        <a:t>M17</a:t>
                      </a:r>
                      <a:endParaRPr lang="en-SG" sz="900"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FFFF99"/>
                    </a:solidFill>
                  </a:tcPr>
                </a:tc>
                <a:tc>
                  <a:txBody>
                    <a:bodyPr/>
                    <a:lstStyle/>
                    <a:p>
                      <a:pPr marL="0" marR="0" algn="ctr">
                        <a:lnSpc>
                          <a:spcPct val="115000"/>
                        </a:lnSpc>
                        <a:spcAft>
                          <a:spcPts val="1000"/>
                        </a:spcAft>
                      </a:pPr>
                      <a:r>
                        <a:rPr lang="en-GB" sz="900" dirty="0">
                          <a:effectLst/>
                          <a:latin typeface="+mj-lt"/>
                        </a:rPr>
                        <a:t>M18</a:t>
                      </a:r>
                      <a:endParaRPr lang="en-SG" sz="900"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FFFF99"/>
                    </a:solidFill>
                  </a:tcPr>
                </a:tc>
                <a:tc>
                  <a:txBody>
                    <a:bodyPr/>
                    <a:lstStyle/>
                    <a:p>
                      <a:pPr marL="0" marR="0" algn="l">
                        <a:lnSpc>
                          <a:spcPct val="115000"/>
                        </a:lnSpc>
                        <a:spcAft>
                          <a:spcPts val="1000"/>
                        </a:spcAft>
                      </a:pPr>
                      <a:r>
                        <a:rPr lang="en-SG" sz="900" dirty="0">
                          <a:effectLst/>
                          <a:latin typeface="+mj-lt"/>
                          <a:ea typeface="Calibri" panose="020F0502020204030204" pitchFamily="34" charset="0"/>
                          <a:cs typeface="Times New Roman" panose="02020603050405020304" pitchFamily="18" charset="0"/>
                        </a:rPr>
                        <a:t>Acceptance Criteria</a:t>
                      </a:r>
                    </a:p>
                  </a:txBody>
                  <a:tcPr marL="68580" marR="68580" marT="0" marB="0" anchor="ctr">
                    <a:noFill/>
                  </a:tcPr>
                </a:tc>
                <a:extLst>
                  <a:ext uri="{0D108BD9-81ED-4DB2-BD59-A6C34878D82A}">
                    <a16:rowId xmlns:a16="http://schemas.microsoft.com/office/drawing/2014/main" val="2614156151"/>
                  </a:ext>
                </a:extLst>
              </a:tr>
              <a:tr h="0">
                <a:tc>
                  <a:txBody>
                    <a:bodyPr/>
                    <a:lstStyle/>
                    <a:p>
                      <a:pPr marL="0" marR="0">
                        <a:lnSpc>
                          <a:spcPct val="115000"/>
                        </a:lnSpc>
                        <a:spcAft>
                          <a:spcPts val="1000"/>
                        </a:spcAft>
                      </a:pPr>
                      <a:r>
                        <a:rPr lang="en-SG" sz="900" b="1" dirty="0">
                          <a:effectLst/>
                          <a:latin typeface="+mn-lt"/>
                          <a:ea typeface="Calibri" panose="020F0502020204030204" pitchFamily="34" charset="0"/>
                          <a:cs typeface="Times New Roman" panose="02020603050405020304" pitchFamily="18" charset="0"/>
                        </a:rPr>
                        <a:t>WBS #1</a:t>
                      </a: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703900356"/>
                  </a:ext>
                </a:extLst>
              </a:tr>
              <a:tr h="0">
                <a:tc>
                  <a:txBody>
                    <a:bodyPr/>
                    <a:lstStyle/>
                    <a:p>
                      <a:pPr marL="0" marR="0" lvl="0">
                        <a:lnSpc>
                          <a:spcPct val="115000"/>
                        </a:lnSpc>
                        <a:spcAft>
                          <a:spcPts val="1000"/>
                        </a:spcAft>
                      </a:pPr>
                      <a:r>
                        <a:rPr lang="en-SG" sz="900" b="0" dirty="0">
                          <a:effectLst/>
                          <a:latin typeface="+mn-lt"/>
                          <a:ea typeface="Calibri" panose="020F0502020204030204" pitchFamily="34" charset="0"/>
                          <a:cs typeface="Times New Roman" panose="02020603050405020304" pitchFamily="18" charset="0"/>
                        </a:rPr>
                        <a:t>Deliverable #1.1</a:t>
                      </a: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dirty="0">
                          <a:effectLst/>
                          <a:latin typeface="+mn-lt"/>
                        </a:rPr>
                        <a:t> </a:t>
                      </a:r>
                      <a:endParaRPr lang="en-SG" sz="900" dirty="0">
                        <a:effectLst/>
                        <a:latin typeface="+mn-lt"/>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marL="0" marR="0">
                        <a:lnSpc>
                          <a:spcPct val="115000"/>
                        </a:lnSpc>
                        <a:spcAft>
                          <a:spcPts val="1000"/>
                        </a:spcAft>
                      </a:pPr>
                      <a:r>
                        <a:rPr lang="en-GB" sz="900" dirty="0">
                          <a:effectLst/>
                          <a:latin typeface="+mn-lt"/>
                        </a:rPr>
                        <a:t> </a:t>
                      </a:r>
                      <a:endParaRPr lang="en-SG" sz="900" dirty="0">
                        <a:effectLst/>
                        <a:latin typeface="+mn-lt"/>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marL="0" marR="0">
                        <a:lnSpc>
                          <a:spcPct val="115000"/>
                        </a:lnSpc>
                        <a:spcAft>
                          <a:spcPts val="1000"/>
                        </a:spcAft>
                      </a:pPr>
                      <a:r>
                        <a:rPr lang="en-GB" sz="900" dirty="0">
                          <a:effectLst/>
                          <a:latin typeface="+mn-lt"/>
                        </a:rPr>
                        <a:t> </a:t>
                      </a: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a:effectLst/>
                          <a:latin typeface="+mn-lt"/>
                        </a:rPr>
                        <a:t> </a:t>
                      </a: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a:effectLst/>
                          <a:latin typeface="+mn-lt"/>
                        </a:rPr>
                        <a:t> </a:t>
                      </a: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a:effectLst/>
                          <a:latin typeface="+mn-lt"/>
                        </a:rPr>
                        <a:t> </a:t>
                      </a: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a:effectLst/>
                          <a:latin typeface="+mn-lt"/>
                        </a:rPr>
                        <a:t> </a:t>
                      </a: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a:effectLst/>
                          <a:latin typeface="+mn-lt"/>
                        </a:rPr>
                        <a:t> </a:t>
                      </a: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a:effectLst/>
                          <a:latin typeface="+mn-lt"/>
                        </a:rPr>
                        <a:t> </a:t>
                      </a: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a:effectLst/>
                          <a:latin typeface="+mn-lt"/>
                        </a:rPr>
                        <a:t> </a:t>
                      </a: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a:effectLst/>
                          <a:latin typeface="+mn-lt"/>
                        </a:rPr>
                        <a:t> </a:t>
                      </a: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a:effectLst/>
                          <a:latin typeface="+mn-lt"/>
                        </a:rPr>
                        <a:t> </a:t>
                      </a: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dirty="0">
                          <a:effectLst/>
                          <a:latin typeface="+mn-lt"/>
                        </a:rPr>
                        <a:t> </a:t>
                      </a: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dirty="0">
                          <a:effectLst/>
                          <a:latin typeface="+mn-lt"/>
                        </a:rPr>
                        <a:t> </a:t>
                      </a: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a:effectLst/>
                          <a:latin typeface="+mn-lt"/>
                        </a:rPr>
                        <a:t> </a:t>
                      </a: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a:effectLst/>
                          <a:latin typeface="+mn-lt"/>
                        </a:rPr>
                        <a:t> </a:t>
                      </a: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dirty="0">
                          <a:effectLst/>
                          <a:latin typeface="+mn-lt"/>
                        </a:rPr>
                        <a:t> </a:t>
                      </a: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dirty="0">
                          <a:effectLst/>
                          <a:latin typeface="+mn-lt"/>
                        </a:rPr>
                        <a:t> </a:t>
                      </a: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77062550"/>
                  </a:ext>
                </a:extLst>
              </a:tr>
              <a:tr h="0">
                <a:tc>
                  <a:txBody>
                    <a:bodyPr/>
                    <a:lstStyle/>
                    <a:p>
                      <a:pPr marL="0" marR="0" lvl="0">
                        <a:lnSpc>
                          <a:spcPct val="115000"/>
                        </a:lnSpc>
                        <a:spcAft>
                          <a:spcPts val="1000"/>
                        </a:spcAft>
                      </a:pPr>
                      <a:r>
                        <a:rPr lang="en-GB" sz="900" b="0" dirty="0">
                          <a:effectLst/>
                          <a:latin typeface="+mn-lt"/>
                          <a:ea typeface="Calibri" panose="020F0502020204030204" pitchFamily="34" charset="0"/>
                          <a:cs typeface="Times New Roman" panose="02020603050405020304" pitchFamily="18" charset="0"/>
                        </a:rPr>
                        <a:t>Deliverable #1.2</a:t>
                      </a:r>
                      <a:endParaRPr lang="en-SG" sz="900" b="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dirty="0">
                          <a:effectLst/>
                          <a:latin typeface="+mn-lt"/>
                        </a:rPr>
                        <a:t> </a:t>
                      </a: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dirty="0">
                          <a:effectLst/>
                          <a:latin typeface="+mn-lt"/>
                        </a:rPr>
                        <a:t> </a:t>
                      </a: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dirty="0">
                          <a:effectLst/>
                          <a:latin typeface="+mn-lt"/>
                        </a:rPr>
                        <a:t> </a:t>
                      </a:r>
                      <a:endParaRPr lang="en-SG" sz="900" dirty="0">
                        <a:effectLst/>
                        <a:latin typeface="+mn-lt"/>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marL="0" marR="0">
                        <a:lnSpc>
                          <a:spcPct val="115000"/>
                        </a:lnSpc>
                        <a:spcAft>
                          <a:spcPts val="1000"/>
                        </a:spcAft>
                      </a:pPr>
                      <a:r>
                        <a:rPr lang="en-GB" sz="900" dirty="0">
                          <a:effectLst/>
                          <a:latin typeface="+mn-lt"/>
                        </a:rPr>
                        <a:t> </a:t>
                      </a:r>
                      <a:endParaRPr lang="en-SG" sz="900" dirty="0">
                        <a:effectLst/>
                        <a:latin typeface="+mn-lt"/>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marL="0" marR="0">
                        <a:lnSpc>
                          <a:spcPct val="115000"/>
                        </a:lnSpc>
                        <a:spcAft>
                          <a:spcPts val="1000"/>
                        </a:spcAft>
                      </a:pPr>
                      <a:r>
                        <a:rPr lang="en-GB" sz="900">
                          <a:effectLst/>
                          <a:latin typeface="+mn-lt"/>
                        </a:rPr>
                        <a:t> </a:t>
                      </a: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dirty="0">
                          <a:effectLst/>
                          <a:latin typeface="+mn-lt"/>
                        </a:rPr>
                        <a:t> </a:t>
                      </a: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dirty="0">
                          <a:effectLst/>
                          <a:latin typeface="+mn-lt"/>
                        </a:rPr>
                        <a:t> </a:t>
                      </a: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a:effectLst/>
                          <a:latin typeface="+mn-lt"/>
                        </a:rPr>
                        <a:t> </a:t>
                      </a: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dirty="0">
                          <a:effectLst/>
                          <a:latin typeface="+mn-lt"/>
                        </a:rPr>
                        <a:t> </a:t>
                      </a: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a:effectLst/>
                          <a:latin typeface="+mn-lt"/>
                        </a:rPr>
                        <a:t> </a:t>
                      </a: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dirty="0">
                          <a:effectLst/>
                          <a:latin typeface="+mn-lt"/>
                        </a:rPr>
                        <a:t> </a:t>
                      </a: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dirty="0">
                          <a:effectLst/>
                          <a:latin typeface="+mn-lt"/>
                        </a:rPr>
                        <a:t> </a:t>
                      </a: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dirty="0">
                          <a:effectLst/>
                          <a:latin typeface="+mn-lt"/>
                        </a:rPr>
                        <a:t> </a:t>
                      </a: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dirty="0">
                          <a:effectLst/>
                          <a:latin typeface="+mn-lt"/>
                        </a:rPr>
                        <a:t> </a:t>
                      </a: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dirty="0">
                          <a:effectLst/>
                          <a:latin typeface="+mn-lt"/>
                        </a:rPr>
                        <a:t> </a:t>
                      </a: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dirty="0">
                          <a:effectLst/>
                          <a:latin typeface="+mn-lt"/>
                        </a:rPr>
                        <a:t> </a:t>
                      </a: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dirty="0">
                          <a:effectLst/>
                          <a:latin typeface="+mn-lt"/>
                        </a:rPr>
                        <a:t> </a:t>
                      </a: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dirty="0">
                          <a:effectLst/>
                          <a:latin typeface="+mn-lt"/>
                        </a:rPr>
                        <a:t> </a:t>
                      </a: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748444498"/>
                  </a:ext>
                </a:extLst>
              </a:tr>
              <a:tr h="0">
                <a:tc>
                  <a:txBody>
                    <a:bodyPr/>
                    <a:lstStyle/>
                    <a:p>
                      <a:pPr marL="0" marR="0">
                        <a:lnSpc>
                          <a:spcPct val="115000"/>
                        </a:lnSpc>
                        <a:spcAft>
                          <a:spcPts val="1000"/>
                        </a:spcAft>
                      </a:pPr>
                      <a:r>
                        <a:rPr lang="en-SG" sz="900" dirty="0">
                          <a:effectLst/>
                          <a:latin typeface="+mn-lt"/>
                          <a:ea typeface="Calibri" panose="020F0502020204030204" pitchFamily="34" charset="0"/>
                          <a:cs typeface="Times New Roman" panose="02020603050405020304" pitchFamily="18" charset="0"/>
                        </a:rPr>
                        <a:t>Go-No Go Milestone #1</a:t>
                      </a: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526955853"/>
                  </a:ext>
                </a:extLst>
              </a:tr>
              <a:tr h="0">
                <a:tc>
                  <a:txBody>
                    <a:bodyPr/>
                    <a:lstStyle/>
                    <a:p>
                      <a:pPr marL="0" marR="0">
                        <a:lnSpc>
                          <a:spcPct val="115000"/>
                        </a:lnSpc>
                        <a:spcAft>
                          <a:spcPts val="1000"/>
                        </a:spcAft>
                      </a:pPr>
                      <a:r>
                        <a:rPr lang="en-SG" sz="900" b="1" dirty="0">
                          <a:effectLst/>
                          <a:latin typeface="+mn-lt"/>
                          <a:ea typeface="Calibri" panose="020F0502020204030204" pitchFamily="34" charset="0"/>
                          <a:cs typeface="Times New Roman" panose="02020603050405020304" pitchFamily="18" charset="0"/>
                        </a:rPr>
                        <a:t>WBS #2</a:t>
                      </a: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dirty="0">
                          <a:effectLst/>
                          <a:latin typeface="+mn-lt"/>
                        </a:rPr>
                        <a:t> </a:t>
                      </a: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dirty="0">
                          <a:effectLst/>
                          <a:latin typeface="+mn-lt"/>
                        </a:rPr>
                        <a:t> </a:t>
                      </a: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dirty="0">
                          <a:effectLst/>
                          <a:latin typeface="+mn-lt"/>
                        </a:rPr>
                        <a:t> </a:t>
                      </a: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a:effectLst/>
                          <a:latin typeface="+mn-lt"/>
                        </a:rPr>
                        <a:t> </a:t>
                      </a: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dirty="0">
                          <a:effectLst/>
                          <a:latin typeface="+mn-lt"/>
                        </a:rPr>
                        <a:t> </a:t>
                      </a: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dirty="0">
                          <a:effectLst/>
                          <a:latin typeface="+mn-lt"/>
                        </a:rPr>
                        <a:t> </a:t>
                      </a: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dirty="0">
                          <a:effectLst/>
                          <a:latin typeface="+mn-lt"/>
                        </a:rPr>
                        <a:t> </a:t>
                      </a: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dirty="0">
                          <a:effectLst/>
                          <a:latin typeface="+mn-lt"/>
                        </a:rPr>
                        <a:t> </a:t>
                      </a: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dirty="0">
                          <a:effectLst/>
                          <a:latin typeface="+mn-lt"/>
                        </a:rPr>
                        <a:t> </a:t>
                      </a: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a:effectLst/>
                          <a:latin typeface="+mn-lt"/>
                        </a:rPr>
                        <a:t> </a:t>
                      </a: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a:effectLst/>
                          <a:latin typeface="+mn-lt"/>
                        </a:rPr>
                        <a:t> </a:t>
                      </a: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a:effectLst/>
                          <a:latin typeface="+mn-lt"/>
                        </a:rPr>
                        <a:t> </a:t>
                      </a: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dirty="0">
                          <a:effectLst/>
                          <a:latin typeface="+mn-lt"/>
                        </a:rPr>
                        <a:t> </a:t>
                      </a: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dirty="0">
                          <a:effectLst/>
                          <a:latin typeface="+mn-lt"/>
                        </a:rPr>
                        <a:t> </a:t>
                      </a: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a:effectLst/>
                          <a:latin typeface="+mn-lt"/>
                        </a:rPr>
                        <a:t> </a:t>
                      </a: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a:effectLst/>
                          <a:latin typeface="+mn-lt"/>
                        </a:rPr>
                        <a:t> </a:t>
                      </a: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dirty="0">
                          <a:effectLst/>
                          <a:latin typeface="+mn-lt"/>
                        </a:rPr>
                        <a:t> </a:t>
                      </a: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r>
                        <a:rPr lang="en-GB" sz="900" dirty="0">
                          <a:effectLst/>
                          <a:latin typeface="+mn-lt"/>
                        </a:rPr>
                        <a:t> </a:t>
                      </a: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157642219"/>
                  </a:ext>
                </a:extLst>
              </a:tr>
              <a:tr h="0">
                <a:tc>
                  <a:txBody>
                    <a:bodyPr/>
                    <a:lstStyle/>
                    <a:p>
                      <a:pPr marL="0" marR="0" lvl="0">
                        <a:lnSpc>
                          <a:spcPct val="115000"/>
                        </a:lnSpc>
                        <a:spcAft>
                          <a:spcPts val="1000"/>
                        </a:spcAft>
                      </a:pPr>
                      <a:r>
                        <a:rPr lang="en-SG" sz="900" b="0" dirty="0">
                          <a:effectLst/>
                          <a:latin typeface="+mn-lt"/>
                          <a:ea typeface="Calibri" panose="020F0502020204030204" pitchFamily="34" charset="0"/>
                          <a:cs typeface="Times New Roman" panose="02020603050405020304" pitchFamily="18" charset="0"/>
                        </a:rPr>
                        <a:t>Deliverable #2.1</a:t>
                      </a: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501587373"/>
                  </a:ext>
                </a:extLst>
              </a:tr>
              <a:tr h="0">
                <a:tc>
                  <a:txBody>
                    <a:bodyPr/>
                    <a:lstStyle/>
                    <a:p>
                      <a:pPr marL="0" marR="0" lvl="0" indent="0" algn="l" defTabSz="685800" rtl="0" eaLnBrk="1" fontAlgn="auto" latinLnBrk="0" hangingPunct="1">
                        <a:lnSpc>
                          <a:spcPct val="115000"/>
                        </a:lnSpc>
                        <a:spcBef>
                          <a:spcPts val="0"/>
                        </a:spcBef>
                        <a:spcAft>
                          <a:spcPts val="1000"/>
                        </a:spcAft>
                        <a:buClrTx/>
                        <a:buSzTx/>
                        <a:buFontTx/>
                        <a:buNone/>
                        <a:tabLst/>
                        <a:defRPr/>
                      </a:pPr>
                      <a:r>
                        <a:rPr lang="en-SG" sz="900" b="0" dirty="0">
                          <a:effectLst/>
                          <a:latin typeface="+mn-lt"/>
                          <a:ea typeface="Calibri" panose="020F0502020204030204" pitchFamily="34" charset="0"/>
                          <a:cs typeface="Times New Roman" panose="02020603050405020304" pitchFamily="18" charset="0"/>
                        </a:rPr>
                        <a:t>Deliverable #2.2</a:t>
                      </a: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687618410"/>
                  </a:ext>
                </a:extLst>
              </a:tr>
              <a:tr h="0">
                <a:tc>
                  <a:txBody>
                    <a:bodyPr/>
                    <a:lstStyle/>
                    <a:p>
                      <a:pPr marL="0" marR="0">
                        <a:lnSpc>
                          <a:spcPct val="115000"/>
                        </a:lnSpc>
                        <a:spcAft>
                          <a:spcPts val="1000"/>
                        </a:spcAft>
                      </a:pPr>
                      <a:r>
                        <a:rPr lang="en-SG" sz="900" b="1" dirty="0">
                          <a:effectLst/>
                          <a:latin typeface="+mn-lt"/>
                          <a:ea typeface="Calibri" panose="020F0502020204030204" pitchFamily="34" charset="0"/>
                          <a:cs typeface="Times New Roman" panose="02020603050405020304" pitchFamily="18" charset="0"/>
                        </a:rPr>
                        <a:t>WBS #3</a:t>
                      </a: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10298297"/>
                  </a:ext>
                </a:extLst>
              </a:tr>
              <a:tr h="0">
                <a:tc>
                  <a:txBody>
                    <a:bodyPr/>
                    <a:lstStyle/>
                    <a:p>
                      <a:pPr marL="0" marR="0" lvl="0">
                        <a:lnSpc>
                          <a:spcPct val="115000"/>
                        </a:lnSpc>
                        <a:spcAft>
                          <a:spcPts val="1000"/>
                        </a:spcAft>
                      </a:pPr>
                      <a:r>
                        <a:rPr lang="en-SG" sz="900" b="0" dirty="0">
                          <a:effectLst/>
                          <a:latin typeface="+mn-lt"/>
                          <a:ea typeface="Calibri" panose="020F0502020204030204" pitchFamily="34" charset="0"/>
                          <a:cs typeface="Times New Roman" panose="02020603050405020304" pitchFamily="18" charset="0"/>
                        </a:rPr>
                        <a:t>Deliverable 3.1</a:t>
                      </a: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761808905"/>
                  </a:ext>
                </a:extLst>
              </a:tr>
              <a:tr h="0">
                <a:tc>
                  <a:txBody>
                    <a:bodyPr/>
                    <a:lstStyle/>
                    <a:p>
                      <a:pPr marL="0" marR="0">
                        <a:lnSpc>
                          <a:spcPct val="115000"/>
                        </a:lnSpc>
                        <a:spcAft>
                          <a:spcPts val="1000"/>
                        </a:spcAft>
                      </a:pPr>
                      <a:r>
                        <a:rPr lang="en-SG" sz="900" dirty="0">
                          <a:effectLst/>
                          <a:latin typeface="+mn-lt"/>
                          <a:ea typeface="Calibri" panose="020F0502020204030204" pitchFamily="34" charset="0"/>
                          <a:cs typeface="Times New Roman" panose="02020603050405020304" pitchFamily="18" charset="0"/>
                        </a:rPr>
                        <a:t>Go-No Go Milestone #2</a:t>
                      </a: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40517844"/>
                  </a:ext>
                </a:extLst>
              </a:tr>
              <a:tr h="0">
                <a:tc>
                  <a:txBody>
                    <a:bodyPr/>
                    <a:lstStyle/>
                    <a:p>
                      <a:pPr marL="0" marR="0">
                        <a:lnSpc>
                          <a:spcPct val="115000"/>
                        </a:lnSpc>
                        <a:spcAft>
                          <a:spcPts val="1000"/>
                        </a:spcAft>
                      </a:pPr>
                      <a:r>
                        <a:rPr lang="en-SG" sz="900" b="0" dirty="0">
                          <a:effectLst/>
                          <a:latin typeface="+mn-lt"/>
                          <a:ea typeface="Calibri" panose="020F0502020204030204" pitchFamily="34" charset="0"/>
                          <a:cs typeface="Times New Roman" panose="02020603050405020304" pitchFamily="18" charset="0"/>
                        </a:rPr>
                        <a:t>…</a:t>
                      </a: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627601024"/>
                  </a:ext>
                </a:extLst>
              </a:tr>
              <a:tr h="0">
                <a:tc>
                  <a:txBody>
                    <a:bodyPr/>
                    <a:lstStyle/>
                    <a:p>
                      <a:pPr marL="0" marR="0">
                        <a:lnSpc>
                          <a:spcPct val="115000"/>
                        </a:lnSpc>
                        <a:spcAft>
                          <a:spcPts val="1000"/>
                        </a:spcAft>
                      </a:pPr>
                      <a:r>
                        <a:rPr lang="en-SG" sz="900" b="0" dirty="0">
                          <a:effectLst/>
                          <a:latin typeface="+mn-lt"/>
                          <a:ea typeface="Calibri" panose="020F0502020204030204" pitchFamily="34" charset="0"/>
                          <a:cs typeface="Times New Roman" panose="02020603050405020304" pitchFamily="18" charset="0"/>
                        </a:rPr>
                        <a:t>…</a:t>
                      </a: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617370422"/>
                  </a:ext>
                </a:extLst>
              </a:tr>
              <a:tr h="0">
                <a:tc>
                  <a:txBody>
                    <a:bodyPr/>
                    <a:lstStyle/>
                    <a:p>
                      <a:pPr marL="0" marR="0">
                        <a:lnSpc>
                          <a:spcPct val="115000"/>
                        </a:lnSpc>
                        <a:spcAft>
                          <a:spcPts val="1000"/>
                        </a:spcAft>
                      </a:pPr>
                      <a:r>
                        <a:rPr lang="en-SG" sz="900" b="0" dirty="0">
                          <a:effectLst/>
                          <a:latin typeface="+mn-lt"/>
                          <a:ea typeface="Calibri" panose="020F0502020204030204" pitchFamily="34" charset="0"/>
                          <a:cs typeface="Times New Roman" panose="02020603050405020304" pitchFamily="18" charset="0"/>
                        </a:rPr>
                        <a:t>…</a:t>
                      </a: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875610323"/>
                  </a:ext>
                </a:extLst>
              </a:tr>
              <a:tr h="0">
                <a:tc>
                  <a:txBody>
                    <a:bodyPr/>
                    <a:lstStyle/>
                    <a:p>
                      <a:pPr marL="0" marR="0">
                        <a:lnSpc>
                          <a:spcPct val="115000"/>
                        </a:lnSpc>
                        <a:spcAft>
                          <a:spcPts val="1000"/>
                        </a:spcAft>
                      </a:pPr>
                      <a:r>
                        <a:rPr lang="en-SG" sz="900" dirty="0">
                          <a:effectLst/>
                          <a:latin typeface="+mn-lt"/>
                          <a:ea typeface="Calibri" panose="020F0502020204030204" pitchFamily="34" charset="0"/>
                          <a:cs typeface="Times New Roman" panose="02020603050405020304" pitchFamily="18" charset="0"/>
                        </a:rPr>
                        <a:t>Project Closure </a:t>
                      </a: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marL="0" marR="0">
                        <a:lnSpc>
                          <a:spcPct val="115000"/>
                        </a:lnSpc>
                        <a:spcAft>
                          <a:spcPts val="1000"/>
                        </a:spcAft>
                      </a:pPr>
                      <a:endParaRPr lang="en-SG" sz="900" dirty="0">
                        <a:effectLst/>
                        <a:latin typeface="+mn-lt"/>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07982418"/>
                  </a:ext>
                </a:extLst>
              </a:tr>
            </a:tbl>
          </a:graphicData>
        </a:graphic>
      </p:graphicFrame>
    </p:spTree>
    <p:extLst>
      <p:ext uri="{BB962C8B-B14F-4D97-AF65-F5344CB8AC3E}">
        <p14:creationId xmlns:p14="http://schemas.microsoft.com/office/powerpoint/2010/main" val="3570528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CF58FE0-1E0B-0D0C-ADC3-A1896F2DCB8F}"/>
              </a:ext>
            </a:extLst>
          </p:cNvPr>
          <p:cNvGraphicFramePr>
            <a:graphicFrameLocks noGrp="1"/>
          </p:cNvGraphicFramePr>
          <p:nvPr>
            <p:extLst>
              <p:ext uri="{D42A27DB-BD31-4B8C-83A1-F6EECF244321}">
                <p14:modId xmlns:p14="http://schemas.microsoft.com/office/powerpoint/2010/main" val="1789956513"/>
              </p:ext>
            </p:extLst>
          </p:nvPr>
        </p:nvGraphicFramePr>
        <p:xfrm>
          <a:off x="546498" y="597164"/>
          <a:ext cx="8241307" cy="1493520"/>
        </p:xfrm>
        <a:graphic>
          <a:graphicData uri="http://schemas.openxmlformats.org/drawingml/2006/table">
            <a:tbl>
              <a:tblPr firstRow="1" firstCol="1" bandRow="1">
                <a:tableStyleId>{5C22544A-7EE6-4342-B048-85BDC9FD1C3A}</a:tableStyleId>
              </a:tblPr>
              <a:tblGrid>
                <a:gridCol w="8241307">
                  <a:extLst>
                    <a:ext uri="{9D8B030D-6E8A-4147-A177-3AD203B41FA5}">
                      <a16:colId xmlns:a16="http://schemas.microsoft.com/office/drawing/2014/main" val="3709119679"/>
                    </a:ext>
                  </a:extLst>
                </a:gridCol>
              </a:tblGrid>
              <a:tr h="205740">
                <a:tc>
                  <a:txBody>
                    <a:bodyPr/>
                    <a:lstStyle/>
                    <a:p>
                      <a:pPr marL="0" marR="0" algn="just">
                        <a:spcBef>
                          <a:spcPts val="0"/>
                        </a:spcBef>
                        <a:spcAft>
                          <a:spcPts val="0"/>
                        </a:spcAft>
                      </a:pPr>
                      <a:r>
                        <a:rPr lang="en-US" sz="1400" dirty="0">
                          <a:solidFill>
                            <a:schemeClr val="tx1"/>
                          </a:solidFill>
                          <a:effectLst/>
                        </a:rPr>
                        <a:t>7.6 DESIGN, DEVELOPMENT AND MANUFACTURING</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656438066"/>
                  </a:ext>
                </a:extLst>
              </a:tr>
              <a:tr h="1234440">
                <a:tc>
                  <a:txBody>
                    <a:bodyPr/>
                    <a:lstStyle/>
                    <a:p>
                      <a:pPr marL="0" marR="0" algn="just">
                        <a:spcBef>
                          <a:spcPts val="0"/>
                        </a:spcBef>
                        <a:spcAft>
                          <a:spcPts val="0"/>
                        </a:spcAft>
                      </a:pPr>
                      <a:r>
                        <a:rPr lang="en-GB" sz="1400" dirty="0">
                          <a:solidFill>
                            <a:schemeClr val="tx1"/>
                          </a:solidFill>
                          <a:effectLst/>
                        </a:rPr>
                        <a:t>Provide detailed information on the bench, pre-clinical and clinical testing approach</a:t>
                      </a:r>
                    </a:p>
                    <a:p>
                      <a:pPr marL="0" marR="0" algn="just">
                        <a:spcBef>
                          <a:spcPts val="0"/>
                        </a:spcBef>
                        <a:spcAft>
                          <a:spcPts val="0"/>
                        </a:spcAft>
                      </a:pPr>
                      <a:r>
                        <a:rPr lang="en-GB" sz="1400" dirty="0">
                          <a:solidFill>
                            <a:schemeClr val="tx1"/>
                          </a:solidFill>
                          <a:effectLst/>
                        </a:rPr>
                        <a:t>Describe the proposed manufacturing and assembly process (if a new process is required or can fit into existing manufacturing process), estimated costs of manufacturing, including bill of materials (any critical supplies?) and whether there is need for supplier development.</a:t>
                      </a:r>
                    </a:p>
                    <a:p>
                      <a:pPr marL="0" marR="0" algn="just">
                        <a:spcBef>
                          <a:spcPts val="0"/>
                        </a:spcBef>
                        <a:spcAft>
                          <a:spcPts val="0"/>
                        </a:spcAft>
                      </a:pPr>
                      <a:r>
                        <a:rPr lang="en-GB" sz="1400" dirty="0">
                          <a:solidFill>
                            <a:schemeClr val="tx1"/>
                          </a:solidFill>
                          <a:effectLst/>
                        </a:rPr>
                        <a:t>Share if a contract manufacturer has been identified and key areas of need for design, development and manufacturing.</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087363630"/>
                  </a:ext>
                </a:extLst>
              </a:tr>
            </a:tbl>
          </a:graphicData>
        </a:graphic>
      </p:graphicFrame>
      <p:sp>
        <p:nvSpPr>
          <p:cNvPr id="3" name="Text Placeholder 2">
            <a:extLst>
              <a:ext uri="{FF2B5EF4-FFF2-40B4-BE49-F238E27FC236}">
                <a16:creationId xmlns:a16="http://schemas.microsoft.com/office/drawing/2014/main" id="{AA045C17-CC7D-1D4A-60DC-E15DF8AD2E8B}"/>
              </a:ext>
            </a:extLst>
          </p:cNvPr>
          <p:cNvSpPr>
            <a:spLocks noGrp="1"/>
          </p:cNvSpPr>
          <p:nvPr>
            <p:ph type="body" sz="quarter" idx="25"/>
          </p:nvPr>
        </p:nvSpPr>
        <p:spPr/>
        <p:txBody>
          <a:bodyPr/>
          <a:lstStyle/>
          <a:p>
            <a:endParaRPr lang="en-GB"/>
          </a:p>
        </p:txBody>
      </p:sp>
      <p:sp>
        <p:nvSpPr>
          <p:cNvPr id="5" name="TextBox 4">
            <a:extLst>
              <a:ext uri="{FF2B5EF4-FFF2-40B4-BE49-F238E27FC236}">
                <a16:creationId xmlns:a16="http://schemas.microsoft.com/office/drawing/2014/main" id="{8040E2C6-87CD-ABDE-3756-DA3ECC517151}"/>
              </a:ext>
            </a:extLst>
          </p:cNvPr>
          <p:cNvSpPr txBox="1"/>
          <p:nvPr/>
        </p:nvSpPr>
        <p:spPr>
          <a:xfrm>
            <a:off x="109457" y="105563"/>
            <a:ext cx="4729655" cy="415498"/>
          </a:xfrm>
          <a:prstGeom prst="rect">
            <a:avLst/>
          </a:prstGeom>
          <a:noFill/>
        </p:spPr>
        <p:txBody>
          <a:bodyPr wrap="square" rtlCol="0">
            <a:spAutoFit/>
          </a:bodyPr>
          <a:lstStyle/>
          <a:p>
            <a:r>
              <a:rPr lang="en-US" sz="2100" b="1"/>
              <a:t>7) Proposed Development Plan</a:t>
            </a:r>
            <a:endParaRPr lang="en-SG" sz="2100" b="1"/>
          </a:p>
        </p:txBody>
      </p:sp>
      <p:sp>
        <p:nvSpPr>
          <p:cNvPr id="6" name="Content Placeholder 5">
            <a:extLst>
              <a:ext uri="{FF2B5EF4-FFF2-40B4-BE49-F238E27FC236}">
                <a16:creationId xmlns:a16="http://schemas.microsoft.com/office/drawing/2014/main" id="{D2406573-0CF4-CE3C-1FF6-FA9234671A0E}"/>
              </a:ext>
            </a:extLst>
          </p:cNvPr>
          <p:cNvSpPr txBox="1">
            <a:spLocks/>
          </p:cNvSpPr>
          <p:nvPr/>
        </p:nvSpPr>
        <p:spPr>
          <a:xfrm>
            <a:off x="546497" y="1358900"/>
            <a:ext cx="8061476" cy="116205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350">
              <a:latin typeface="+mn-lt"/>
            </a:endParaRPr>
          </a:p>
        </p:txBody>
      </p:sp>
    </p:spTree>
    <p:extLst>
      <p:ext uri="{BB962C8B-B14F-4D97-AF65-F5344CB8AC3E}">
        <p14:creationId xmlns:p14="http://schemas.microsoft.com/office/powerpoint/2010/main" val="3590255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2147911" y="4441007"/>
            <a:ext cx="4726642" cy="263514"/>
          </a:xfrm>
          <a:prstGeom prst="rect">
            <a:avLst/>
          </a:prstGeom>
        </p:spPr>
        <p:txBody>
          <a:bodyPr>
            <a:normAutofit fontScale="85000" lnSpcReduction="20000"/>
          </a:bodyPr>
          <a:lstStyle/>
          <a:p>
            <a:endParaRPr lang="en-SG"/>
          </a:p>
        </p:txBody>
      </p:sp>
      <p:sp>
        <p:nvSpPr>
          <p:cNvPr id="5" name="TextBox 4"/>
          <p:cNvSpPr txBox="1"/>
          <p:nvPr/>
        </p:nvSpPr>
        <p:spPr>
          <a:xfrm>
            <a:off x="437160" y="121972"/>
            <a:ext cx="6574554" cy="415498"/>
          </a:xfrm>
          <a:prstGeom prst="rect">
            <a:avLst/>
          </a:prstGeom>
          <a:noFill/>
        </p:spPr>
        <p:txBody>
          <a:bodyPr wrap="square" rtlCol="0">
            <a:spAutoFit/>
          </a:bodyPr>
          <a:lstStyle/>
          <a:p>
            <a:r>
              <a:rPr lang="en-US" sz="2100" b="1"/>
              <a:t>7) Proposed Development Plan</a:t>
            </a:r>
            <a:endParaRPr lang="en-SG" sz="2100" b="1"/>
          </a:p>
        </p:txBody>
      </p:sp>
      <p:graphicFrame>
        <p:nvGraphicFramePr>
          <p:cNvPr id="6" name="Table 5"/>
          <p:cNvGraphicFramePr>
            <a:graphicFrameLocks noGrp="1"/>
          </p:cNvGraphicFramePr>
          <p:nvPr>
            <p:extLst>
              <p:ext uri="{D42A27DB-BD31-4B8C-83A1-F6EECF244321}">
                <p14:modId xmlns:p14="http://schemas.microsoft.com/office/powerpoint/2010/main" val="3368043756"/>
              </p:ext>
            </p:extLst>
          </p:nvPr>
        </p:nvGraphicFramePr>
        <p:xfrm>
          <a:off x="437160" y="677569"/>
          <a:ext cx="8241307" cy="987092"/>
        </p:xfrm>
        <a:graphic>
          <a:graphicData uri="http://schemas.openxmlformats.org/drawingml/2006/table">
            <a:tbl>
              <a:tblPr firstRow="1" firstCol="1" bandRow="1">
                <a:tableStyleId>{5C22544A-7EE6-4342-B048-85BDC9FD1C3A}</a:tableStyleId>
              </a:tblPr>
              <a:tblGrid>
                <a:gridCol w="8241307">
                  <a:extLst>
                    <a:ext uri="{9D8B030D-6E8A-4147-A177-3AD203B41FA5}">
                      <a16:colId xmlns:a16="http://schemas.microsoft.com/office/drawing/2014/main" val="1581509045"/>
                    </a:ext>
                  </a:extLst>
                </a:gridCol>
              </a:tblGrid>
              <a:tr h="280186">
                <a:tc>
                  <a:txBody>
                    <a:bodyPr/>
                    <a:lstStyle/>
                    <a:p>
                      <a:pPr marL="0" marR="0" algn="just">
                        <a:spcBef>
                          <a:spcPts val="0"/>
                        </a:spcBef>
                        <a:spcAft>
                          <a:spcPts val="0"/>
                        </a:spcAft>
                      </a:pPr>
                      <a:r>
                        <a:rPr lang="en-US" sz="1400" dirty="0">
                          <a:solidFill>
                            <a:schemeClr val="tx1"/>
                          </a:solidFill>
                          <a:effectLst/>
                        </a:rPr>
                        <a:t>7.7</a:t>
                      </a:r>
                      <a:r>
                        <a:rPr lang="en-US" sz="1400" baseline="0" dirty="0">
                          <a:solidFill>
                            <a:schemeClr val="tx1"/>
                          </a:solidFill>
                          <a:effectLst/>
                        </a:rPr>
                        <a:t>  </a:t>
                      </a:r>
                      <a:r>
                        <a:rPr lang="en-US" sz="1400" b="1" kern="1200" dirty="0">
                          <a:solidFill>
                            <a:schemeClr val="tx1"/>
                          </a:solidFill>
                          <a:effectLst/>
                          <a:latin typeface="+mn-lt"/>
                          <a:ea typeface="+mn-ea"/>
                          <a:cs typeface="+mn-cs"/>
                        </a:rPr>
                        <a:t>RISK</a:t>
                      </a:r>
                      <a:r>
                        <a:rPr lang="en-US" sz="1400" b="1" kern="1200" baseline="0" dirty="0">
                          <a:solidFill>
                            <a:schemeClr val="tx1"/>
                          </a:solidFill>
                          <a:effectLst/>
                          <a:latin typeface="+mn-lt"/>
                          <a:ea typeface="+mn-ea"/>
                          <a:cs typeface="+mn-cs"/>
                        </a:rPr>
                        <a:t> AND MITIGATION PLAN</a:t>
                      </a:r>
                      <a:endParaRPr lang="en-SG" sz="1400" dirty="0">
                        <a:solidFill>
                          <a:schemeClr val="tx1"/>
                        </a:solidFill>
                        <a:effectLst/>
                        <a:latin typeface="Arial" panose="020B0604020202020204" pitchFamily="34" charset="0"/>
                        <a:ea typeface="Batang"/>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30346836"/>
                  </a:ext>
                </a:extLst>
              </a:tr>
              <a:tr h="411480">
                <a:tc>
                  <a:txBody>
                    <a:bodyPr/>
                    <a:lstStyle/>
                    <a:p>
                      <a:r>
                        <a:rPr lang="en-GB" sz="1400" b="1" i="0" kern="1200" dirty="0">
                          <a:solidFill>
                            <a:schemeClr val="tx1"/>
                          </a:solidFill>
                          <a:effectLst/>
                          <a:latin typeface="+mn-lt"/>
                          <a:ea typeface="+mn-ea"/>
                          <a:cs typeface="+mn-cs"/>
                        </a:rPr>
                        <a:t>Detail the technical, business and project risks associated with the proposed Development Plan. What is the mitigation and management plan if the risks cannot be addressed </a:t>
                      </a:r>
                      <a:endParaRPr lang="en-SG" sz="1400" b="1" i="0" dirty="0">
                        <a:solidFill>
                          <a:schemeClr val="tx1"/>
                        </a:solidFill>
                        <a:effectLst/>
                        <a:latin typeface="Arial" panose="020B0604020202020204" pitchFamily="34" charset="0"/>
                        <a:ea typeface="Batang"/>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10605093"/>
                  </a:ext>
                </a:extLst>
              </a:tr>
              <a:tr h="280186">
                <a:tc>
                  <a:txBody>
                    <a:bodyPr/>
                    <a:lstStyle/>
                    <a:p>
                      <a:endParaRPr lang="en-SG" sz="1400" b="0" i="0" dirty="0">
                        <a:solidFill>
                          <a:schemeClr val="tx1"/>
                        </a:solidFill>
                        <a:effectLst/>
                        <a:latin typeface="Arial" panose="020B0604020202020204" pitchFamily="34" charset="0"/>
                        <a:ea typeface="Batang"/>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3056078"/>
                  </a:ext>
                </a:extLst>
              </a:tr>
            </a:tbl>
          </a:graphicData>
        </a:graphic>
      </p:graphicFrame>
      <p:graphicFrame>
        <p:nvGraphicFramePr>
          <p:cNvPr id="2" name="Google Shape;194;p11">
            <a:extLst>
              <a:ext uri="{FF2B5EF4-FFF2-40B4-BE49-F238E27FC236}">
                <a16:creationId xmlns:a16="http://schemas.microsoft.com/office/drawing/2014/main" id="{631B6554-2973-B508-9A64-DE1236222AE9}"/>
              </a:ext>
            </a:extLst>
          </p:cNvPr>
          <p:cNvGraphicFramePr>
            <a:graphicFrameLocks/>
          </p:cNvGraphicFramePr>
          <p:nvPr/>
        </p:nvGraphicFramePr>
        <p:xfrm>
          <a:off x="437159" y="1869798"/>
          <a:ext cx="8241306" cy="2783170"/>
        </p:xfrm>
        <a:graphic>
          <a:graphicData uri="http://schemas.openxmlformats.org/drawingml/2006/table">
            <a:tbl>
              <a:tblPr firstRow="1" bandRow="1">
                <a:noFill/>
              </a:tblPr>
              <a:tblGrid>
                <a:gridCol w="1750570">
                  <a:extLst>
                    <a:ext uri="{9D8B030D-6E8A-4147-A177-3AD203B41FA5}">
                      <a16:colId xmlns:a16="http://schemas.microsoft.com/office/drawing/2014/main" val="20000"/>
                    </a:ext>
                  </a:extLst>
                </a:gridCol>
                <a:gridCol w="2246180">
                  <a:extLst>
                    <a:ext uri="{9D8B030D-6E8A-4147-A177-3AD203B41FA5}">
                      <a16:colId xmlns:a16="http://schemas.microsoft.com/office/drawing/2014/main" val="2882422894"/>
                    </a:ext>
                  </a:extLst>
                </a:gridCol>
                <a:gridCol w="2246180">
                  <a:extLst>
                    <a:ext uri="{9D8B030D-6E8A-4147-A177-3AD203B41FA5}">
                      <a16:colId xmlns:a16="http://schemas.microsoft.com/office/drawing/2014/main" val="20001"/>
                    </a:ext>
                  </a:extLst>
                </a:gridCol>
                <a:gridCol w="1998376">
                  <a:extLst>
                    <a:ext uri="{9D8B030D-6E8A-4147-A177-3AD203B41FA5}">
                      <a16:colId xmlns:a16="http://schemas.microsoft.com/office/drawing/2014/main" val="20002"/>
                    </a:ext>
                  </a:extLst>
                </a:gridCol>
              </a:tblGrid>
              <a:tr h="388640">
                <a:tc>
                  <a:txBody>
                    <a:bodyPr/>
                    <a:lstStyle/>
                    <a:p>
                      <a:pPr marL="0" marR="0" lvl="0" indent="0" algn="ctr" rtl="0">
                        <a:spcBef>
                          <a:spcPts val="0"/>
                        </a:spcBef>
                        <a:spcAft>
                          <a:spcPts val="0"/>
                        </a:spcAft>
                        <a:buNone/>
                      </a:pPr>
                      <a:r>
                        <a:rPr lang="en-US" sz="1100" b="1">
                          <a:latin typeface="+mn-lt"/>
                          <a:ea typeface="Open Sans" panose="020B0606030504020204" pitchFamily="34" charset="0"/>
                          <a:cs typeface="Open Sans" panose="020B0606030504020204" pitchFamily="34" charset="0"/>
                          <a:sym typeface="Arial"/>
                        </a:rPr>
                        <a:t>Description of Risk</a:t>
                      </a:r>
                      <a:endParaRPr sz="1100" b="1">
                        <a:latin typeface="+mn-lt"/>
                        <a:ea typeface="Open Sans" panose="020B0606030504020204" pitchFamily="34" charset="0"/>
                        <a:cs typeface="Open Sans" panose="020B0606030504020204" pitchFamily="34" charset="0"/>
                        <a:sym typeface="Arial"/>
                      </a:endParaRPr>
                    </a:p>
                  </a:txBody>
                  <a:tcPr marL="68575" marR="68575" marT="34300" marB="34300"/>
                </a:tc>
                <a:tc>
                  <a:txBody>
                    <a:bodyPr/>
                    <a:lstStyle/>
                    <a:p>
                      <a:pPr marL="0" marR="0" lvl="0" indent="0" algn="ctr" rtl="0">
                        <a:spcBef>
                          <a:spcPts val="0"/>
                        </a:spcBef>
                        <a:spcAft>
                          <a:spcPts val="0"/>
                        </a:spcAft>
                        <a:buNone/>
                      </a:pPr>
                      <a:r>
                        <a:rPr lang="en-SG" sz="1100" b="1">
                          <a:latin typeface="+mn-lt"/>
                          <a:ea typeface="Open Sans" panose="020B0606030504020204" pitchFamily="34" charset="0"/>
                          <a:cs typeface="Open Sans" panose="020B0606030504020204" pitchFamily="34" charset="0"/>
                          <a:sym typeface="Arial"/>
                        </a:rPr>
                        <a:t>Risk Probability and Impact Score</a:t>
                      </a:r>
                      <a:endParaRPr sz="1100" b="1">
                        <a:latin typeface="+mn-lt"/>
                        <a:ea typeface="Open Sans" panose="020B0606030504020204" pitchFamily="34" charset="0"/>
                        <a:cs typeface="Open Sans" panose="020B0606030504020204" pitchFamily="34" charset="0"/>
                        <a:sym typeface="Arial"/>
                      </a:endParaRPr>
                    </a:p>
                  </a:txBody>
                  <a:tcPr marL="68575" marR="68575" marT="34300" marB="34300"/>
                </a:tc>
                <a:tc>
                  <a:txBody>
                    <a:bodyPr/>
                    <a:lstStyle/>
                    <a:p>
                      <a:pPr marL="0" marR="0" lvl="0" indent="0" algn="ctr" rtl="0">
                        <a:spcBef>
                          <a:spcPts val="0"/>
                        </a:spcBef>
                        <a:spcAft>
                          <a:spcPts val="0"/>
                        </a:spcAft>
                        <a:buNone/>
                      </a:pPr>
                      <a:r>
                        <a:rPr lang="en-US" sz="1100" b="1">
                          <a:latin typeface="+mn-lt"/>
                          <a:ea typeface="Open Sans" panose="020B0606030504020204" pitchFamily="34" charset="0"/>
                          <a:cs typeface="Open Sans" panose="020B0606030504020204" pitchFamily="34" charset="0"/>
                          <a:sym typeface="Arial"/>
                        </a:rPr>
                        <a:t>Risk Mitigation and Management Plan</a:t>
                      </a:r>
                      <a:endParaRPr sz="1100" b="1">
                        <a:latin typeface="+mn-lt"/>
                        <a:ea typeface="Open Sans" panose="020B0606030504020204" pitchFamily="34" charset="0"/>
                        <a:cs typeface="Open Sans" panose="020B0606030504020204" pitchFamily="34" charset="0"/>
                        <a:sym typeface="Arial"/>
                      </a:endParaRPr>
                    </a:p>
                  </a:txBody>
                  <a:tcPr marL="68575" marR="68575" marT="34300" marB="34300"/>
                </a:tc>
                <a:tc>
                  <a:txBody>
                    <a:bodyPr/>
                    <a:lstStyle/>
                    <a:p>
                      <a:pPr marL="0" marR="0" lvl="0" indent="0" algn="ctr" rtl="0">
                        <a:spcBef>
                          <a:spcPts val="0"/>
                        </a:spcBef>
                        <a:spcAft>
                          <a:spcPts val="0"/>
                        </a:spcAft>
                        <a:buNone/>
                      </a:pPr>
                      <a:r>
                        <a:rPr lang="en-US" sz="1100" b="1">
                          <a:latin typeface="+mn-lt"/>
                          <a:ea typeface="Open Sans" panose="020B0606030504020204" pitchFamily="34" charset="0"/>
                          <a:cs typeface="Open Sans" panose="020B0606030504020204" pitchFamily="34" charset="0"/>
                          <a:sym typeface="Arial"/>
                        </a:rPr>
                        <a:t>Confidence Level to Address Risk</a:t>
                      </a:r>
                      <a:endParaRPr sz="1100" b="1">
                        <a:latin typeface="+mn-lt"/>
                        <a:ea typeface="Open Sans" panose="020B0606030504020204" pitchFamily="34" charset="0"/>
                        <a:cs typeface="Open Sans" panose="020B0606030504020204" pitchFamily="34" charset="0"/>
                        <a:sym typeface="Arial"/>
                      </a:endParaRPr>
                    </a:p>
                  </a:txBody>
                  <a:tcPr marL="68575" marR="68575" marT="34300" marB="34300"/>
                </a:tc>
                <a:extLst>
                  <a:ext uri="{0D108BD9-81ED-4DB2-BD59-A6C34878D82A}">
                    <a16:rowId xmlns:a16="http://schemas.microsoft.com/office/drawing/2014/main" val="10000"/>
                  </a:ext>
                </a:extLst>
              </a:tr>
              <a:tr h="388640">
                <a:tc>
                  <a:txBody>
                    <a:bodyPr/>
                    <a:lstStyle/>
                    <a:p>
                      <a:pPr marL="0" marR="0" lvl="0" indent="0" algn="l" rtl="0">
                        <a:spcBef>
                          <a:spcPts val="0"/>
                        </a:spcBef>
                        <a:spcAft>
                          <a:spcPts val="0"/>
                        </a:spcAft>
                        <a:buNone/>
                      </a:pPr>
                      <a:r>
                        <a:rPr lang="en-US" sz="1100" b="1" u="sng">
                          <a:latin typeface="+mn-lt"/>
                          <a:ea typeface="Open Sans" panose="020B0606030504020204" pitchFamily="34" charset="0"/>
                          <a:cs typeface="Open Sans" panose="020B0606030504020204" pitchFamily="34" charset="0"/>
                          <a:sym typeface="Arial"/>
                        </a:rPr>
                        <a:t>Technical/Clinical/User Risk</a:t>
                      </a:r>
                      <a:endParaRPr sz="1100" b="1" u="sng">
                        <a:latin typeface="+mn-lt"/>
                        <a:ea typeface="Open Sans" panose="020B0606030504020204" pitchFamily="34" charset="0"/>
                        <a:cs typeface="Open Sans" panose="020B0606030504020204" pitchFamily="34" charset="0"/>
                        <a:sym typeface="Arial"/>
                      </a:endParaRPr>
                    </a:p>
                  </a:txBody>
                  <a:tcPr marL="68575" marR="68575" marT="34300" marB="34300"/>
                </a:tc>
                <a:tc>
                  <a:txBody>
                    <a:bodyPr/>
                    <a:lstStyle/>
                    <a:p>
                      <a:pPr marL="0" marR="0" lvl="0" indent="0" algn="l" rtl="0">
                        <a:spcBef>
                          <a:spcPts val="0"/>
                        </a:spcBef>
                        <a:spcAft>
                          <a:spcPts val="0"/>
                        </a:spcAft>
                        <a:buNone/>
                      </a:pPr>
                      <a:endParaRPr sz="1100">
                        <a:latin typeface="+mn-lt"/>
                        <a:ea typeface="Open Sans" panose="020B0606030504020204" pitchFamily="34" charset="0"/>
                        <a:cs typeface="Open Sans" panose="020B0606030504020204" pitchFamily="34" charset="0"/>
                        <a:sym typeface="Arial"/>
                      </a:endParaRPr>
                    </a:p>
                  </a:txBody>
                  <a:tcPr marL="68575" marR="68575" marT="34300" marB="34300"/>
                </a:tc>
                <a:tc>
                  <a:txBody>
                    <a:bodyPr/>
                    <a:lstStyle/>
                    <a:p>
                      <a:pPr marL="0" marR="0" lvl="0" indent="0" algn="l" rtl="0">
                        <a:spcBef>
                          <a:spcPts val="0"/>
                        </a:spcBef>
                        <a:spcAft>
                          <a:spcPts val="0"/>
                        </a:spcAft>
                        <a:buNone/>
                      </a:pPr>
                      <a:endParaRPr sz="1100">
                        <a:latin typeface="+mn-lt"/>
                        <a:ea typeface="Open Sans" panose="020B0606030504020204" pitchFamily="34" charset="0"/>
                        <a:cs typeface="Open Sans" panose="020B0606030504020204" pitchFamily="34" charset="0"/>
                        <a:sym typeface="Arial"/>
                      </a:endParaRPr>
                    </a:p>
                  </a:txBody>
                  <a:tcPr marL="68575" marR="68575" marT="34300" marB="34300"/>
                </a:tc>
                <a:tc>
                  <a:txBody>
                    <a:bodyPr/>
                    <a:lstStyle/>
                    <a:p>
                      <a:pPr marL="0" marR="0" lvl="0" indent="0" algn="l" rtl="0">
                        <a:spcBef>
                          <a:spcPts val="0"/>
                        </a:spcBef>
                        <a:spcAft>
                          <a:spcPts val="0"/>
                        </a:spcAft>
                        <a:buNone/>
                      </a:pPr>
                      <a:endParaRPr sz="1100">
                        <a:latin typeface="+mn-lt"/>
                        <a:ea typeface="Open Sans" panose="020B0606030504020204" pitchFamily="34" charset="0"/>
                        <a:cs typeface="Open Sans" panose="020B0606030504020204" pitchFamily="34" charset="0"/>
                        <a:sym typeface="Arial"/>
                      </a:endParaRPr>
                    </a:p>
                  </a:txBody>
                  <a:tcPr marL="68575" marR="68575" marT="34300" marB="34300"/>
                </a:tc>
                <a:extLst>
                  <a:ext uri="{0D108BD9-81ED-4DB2-BD59-A6C34878D82A}">
                    <a16:rowId xmlns:a16="http://schemas.microsoft.com/office/drawing/2014/main" val="10001"/>
                  </a:ext>
                </a:extLst>
              </a:tr>
              <a:tr h="342920">
                <a:tc>
                  <a:txBody>
                    <a:bodyPr/>
                    <a:lstStyle/>
                    <a:p>
                      <a:pPr marL="0" marR="0" lvl="0" indent="0" algn="l" rtl="0">
                        <a:spcBef>
                          <a:spcPts val="0"/>
                        </a:spcBef>
                        <a:spcAft>
                          <a:spcPts val="0"/>
                        </a:spcAft>
                        <a:buNone/>
                      </a:pPr>
                      <a:r>
                        <a:rPr lang="en-US" sz="1100">
                          <a:latin typeface="+mn-lt"/>
                          <a:ea typeface="Open Sans" panose="020B0606030504020204" pitchFamily="34" charset="0"/>
                          <a:cs typeface="Open Sans" panose="020B0606030504020204" pitchFamily="34" charset="0"/>
                          <a:sym typeface="Arial"/>
                        </a:rPr>
                        <a:t>Risk 1 </a:t>
                      </a:r>
                      <a:endParaRPr sz="1100">
                        <a:latin typeface="+mn-lt"/>
                        <a:ea typeface="Open Sans" panose="020B0606030504020204" pitchFamily="34" charset="0"/>
                        <a:cs typeface="Open Sans" panose="020B0606030504020204" pitchFamily="34" charset="0"/>
                        <a:sym typeface="Arial"/>
                      </a:endParaRPr>
                    </a:p>
                  </a:txBody>
                  <a:tcPr marL="68575" marR="68575" marT="34300" marB="34300"/>
                </a:tc>
                <a:tc>
                  <a:txBody>
                    <a:bodyPr/>
                    <a:lstStyle/>
                    <a:p>
                      <a:pPr marL="0" marR="0" lvl="0" indent="0" algn="l" rtl="0">
                        <a:spcBef>
                          <a:spcPts val="0"/>
                        </a:spcBef>
                        <a:spcAft>
                          <a:spcPts val="0"/>
                        </a:spcAft>
                        <a:buNone/>
                      </a:pPr>
                      <a:endParaRPr sz="1800">
                        <a:latin typeface="+mn-lt"/>
                        <a:ea typeface="Open Sans" panose="020B0606030504020204" pitchFamily="34" charset="0"/>
                        <a:cs typeface="Open Sans" panose="020B0606030504020204" pitchFamily="34" charset="0"/>
                      </a:endParaRPr>
                    </a:p>
                  </a:txBody>
                  <a:tcPr marL="68575" marR="68575" marT="34300" marB="34300"/>
                </a:tc>
                <a:tc>
                  <a:txBody>
                    <a:bodyPr/>
                    <a:lstStyle/>
                    <a:p>
                      <a:pPr marL="0" marR="0" lvl="0" indent="0" algn="l" rtl="0">
                        <a:spcBef>
                          <a:spcPts val="0"/>
                        </a:spcBef>
                        <a:spcAft>
                          <a:spcPts val="0"/>
                        </a:spcAft>
                        <a:buNone/>
                      </a:pPr>
                      <a:r>
                        <a:rPr lang="en-US" sz="1100">
                          <a:latin typeface="+mn-lt"/>
                          <a:ea typeface="Open Sans" panose="020B0606030504020204" pitchFamily="34" charset="0"/>
                          <a:cs typeface="Open Sans" panose="020B0606030504020204" pitchFamily="34" charset="0"/>
                          <a:sym typeface="Arial"/>
                        </a:rPr>
                        <a:t>Mitigation 1</a:t>
                      </a:r>
                      <a:endParaRPr sz="1800">
                        <a:latin typeface="+mn-lt"/>
                        <a:ea typeface="Open Sans" panose="020B0606030504020204" pitchFamily="34" charset="0"/>
                        <a:cs typeface="Open Sans" panose="020B0606030504020204" pitchFamily="34" charset="0"/>
                      </a:endParaRPr>
                    </a:p>
                  </a:txBody>
                  <a:tcPr marL="68575" marR="68575" marT="34300" marB="34300"/>
                </a:tc>
                <a:tc>
                  <a:txBody>
                    <a:bodyPr/>
                    <a:lstStyle/>
                    <a:p>
                      <a:pPr marL="0" marR="0" lvl="0" indent="0" algn="ctr" rtl="0">
                        <a:spcBef>
                          <a:spcPts val="0"/>
                        </a:spcBef>
                        <a:spcAft>
                          <a:spcPts val="0"/>
                        </a:spcAft>
                        <a:buNone/>
                      </a:pPr>
                      <a:r>
                        <a:rPr lang="en-US" sz="1100">
                          <a:latin typeface="+mn-lt"/>
                          <a:ea typeface="Open Sans" panose="020B0606030504020204" pitchFamily="34" charset="0"/>
                          <a:cs typeface="Open Sans" panose="020B0606030504020204" pitchFamily="34" charset="0"/>
                          <a:sym typeface="Arial"/>
                        </a:rPr>
                        <a:t>High / Medium / Low </a:t>
                      </a:r>
                      <a:endParaRPr sz="1100">
                        <a:latin typeface="+mn-lt"/>
                        <a:ea typeface="Open Sans" panose="020B0606030504020204" pitchFamily="34" charset="0"/>
                        <a:cs typeface="Open Sans" panose="020B0606030504020204" pitchFamily="34" charset="0"/>
                        <a:sym typeface="Arial"/>
                      </a:endParaRPr>
                    </a:p>
                  </a:txBody>
                  <a:tcPr marL="68575" marR="68575" marT="34300" marB="34300"/>
                </a:tc>
                <a:extLst>
                  <a:ext uri="{0D108BD9-81ED-4DB2-BD59-A6C34878D82A}">
                    <a16:rowId xmlns:a16="http://schemas.microsoft.com/office/drawing/2014/main" val="10002"/>
                  </a:ext>
                </a:extLst>
              </a:tr>
              <a:tr h="342920">
                <a:tc>
                  <a:txBody>
                    <a:bodyPr/>
                    <a:lstStyle/>
                    <a:p>
                      <a:pPr marL="0" marR="0" lvl="0" indent="0" algn="l" rtl="0">
                        <a:spcBef>
                          <a:spcPts val="0"/>
                        </a:spcBef>
                        <a:spcAft>
                          <a:spcPts val="0"/>
                        </a:spcAft>
                        <a:buNone/>
                      </a:pPr>
                      <a:r>
                        <a:rPr lang="en-US" sz="1100">
                          <a:latin typeface="+mn-lt"/>
                          <a:ea typeface="Open Sans" panose="020B0606030504020204" pitchFamily="34" charset="0"/>
                          <a:cs typeface="Open Sans" panose="020B0606030504020204" pitchFamily="34" charset="0"/>
                          <a:sym typeface="Arial"/>
                        </a:rPr>
                        <a:t>Risk 2 </a:t>
                      </a:r>
                      <a:endParaRPr sz="1100">
                        <a:latin typeface="+mn-lt"/>
                        <a:ea typeface="Open Sans" panose="020B0606030504020204" pitchFamily="34" charset="0"/>
                        <a:cs typeface="Open Sans" panose="020B0606030504020204" pitchFamily="34" charset="0"/>
                        <a:sym typeface="Arial"/>
                      </a:endParaRPr>
                    </a:p>
                  </a:txBody>
                  <a:tcPr marL="68575" marR="68575" marT="34300" marB="34300"/>
                </a:tc>
                <a:tc>
                  <a:txBody>
                    <a:bodyPr/>
                    <a:lstStyle/>
                    <a:p>
                      <a:pPr marL="0" marR="0" lvl="0" indent="0" algn="l" rtl="0">
                        <a:spcBef>
                          <a:spcPts val="0"/>
                        </a:spcBef>
                        <a:spcAft>
                          <a:spcPts val="0"/>
                        </a:spcAft>
                        <a:buNone/>
                      </a:pPr>
                      <a:endParaRPr sz="1800">
                        <a:latin typeface="+mn-lt"/>
                        <a:ea typeface="Open Sans" panose="020B0606030504020204" pitchFamily="34" charset="0"/>
                        <a:cs typeface="Open Sans" panose="020B0606030504020204" pitchFamily="34" charset="0"/>
                      </a:endParaRPr>
                    </a:p>
                  </a:txBody>
                  <a:tcPr marL="68575" marR="68575" marT="34300" marB="34300"/>
                </a:tc>
                <a:tc>
                  <a:txBody>
                    <a:bodyPr/>
                    <a:lstStyle/>
                    <a:p>
                      <a:pPr marL="0" marR="0" lvl="0" indent="0" algn="l" rtl="0">
                        <a:spcBef>
                          <a:spcPts val="0"/>
                        </a:spcBef>
                        <a:spcAft>
                          <a:spcPts val="0"/>
                        </a:spcAft>
                        <a:buNone/>
                      </a:pPr>
                      <a:r>
                        <a:rPr lang="en-US" sz="1100">
                          <a:latin typeface="+mn-lt"/>
                          <a:ea typeface="Open Sans" panose="020B0606030504020204" pitchFamily="34" charset="0"/>
                          <a:cs typeface="Open Sans" panose="020B0606030504020204" pitchFamily="34" charset="0"/>
                          <a:sym typeface="Arial"/>
                        </a:rPr>
                        <a:t>Mitigation 2 </a:t>
                      </a:r>
                      <a:endParaRPr sz="1800">
                        <a:latin typeface="+mn-lt"/>
                        <a:ea typeface="Open Sans" panose="020B0606030504020204" pitchFamily="34" charset="0"/>
                        <a:cs typeface="Open Sans" panose="020B0606030504020204" pitchFamily="34" charset="0"/>
                      </a:endParaRPr>
                    </a:p>
                  </a:txBody>
                  <a:tcPr marL="68575" marR="68575" marT="34300" marB="34300"/>
                </a:tc>
                <a:tc>
                  <a:txBody>
                    <a:bodyPr/>
                    <a:lstStyle/>
                    <a:p>
                      <a:pPr marL="0" marR="0" lvl="0" indent="0" algn="ctr" rtl="0">
                        <a:spcBef>
                          <a:spcPts val="0"/>
                        </a:spcBef>
                        <a:spcAft>
                          <a:spcPts val="0"/>
                        </a:spcAft>
                        <a:buNone/>
                      </a:pPr>
                      <a:r>
                        <a:rPr lang="en-US" sz="1100">
                          <a:latin typeface="+mn-lt"/>
                          <a:ea typeface="Open Sans" panose="020B0606030504020204" pitchFamily="34" charset="0"/>
                          <a:cs typeface="Open Sans" panose="020B0606030504020204" pitchFamily="34" charset="0"/>
                          <a:sym typeface="Arial"/>
                        </a:rPr>
                        <a:t>High / Medium / Low </a:t>
                      </a:r>
                      <a:endParaRPr sz="1100">
                        <a:latin typeface="+mn-lt"/>
                        <a:ea typeface="Open Sans" panose="020B0606030504020204" pitchFamily="34" charset="0"/>
                        <a:cs typeface="Open Sans" panose="020B0606030504020204" pitchFamily="34" charset="0"/>
                        <a:sym typeface="Arial"/>
                      </a:endParaRPr>
                    </a:p>
                  </a:txBody>
                  <a:tcPr marL="68575" marR="68575" marT="34300" marB="34300" anchor="ctr"/>
                </a:tc>
                <a:extLst>
                  <a:ext uri="{0D108BD9-81ED-4DB2-BD59-A6C34878D82A}">
                    <a16:rowId xmlns:a16="http://schemas.microsoft.com/office/drawing/2014/main" val="10003"/>
                  </a:ext>
                </a:extLst>
              </a:tr>
              <a:tr h="240905">
                <a:tc>
                  <a:txBody>
                    <a:bodyPr/>
                    <a:lstStyle/>
                    <a:p>
                      <a:pPr marL="0" marR="0" lvl="0" indent="0" algn="l" rtl="0">
                        <a:spcBef>
                          <a:spcPts val="0"/>
                        </a:spcBef>
                        <a:spcAft>
                          <a:spcPts val="0"/>
                        </a:spcAft>
                        <a:buNone/>
                      </a:pPr>
                      <a:endParaRPr sz="1100" b="1" u="sng">
                        <a:latin typeface="+mn-lt"/>
                        <a:ea typeface="Open Sans" panose="020B0606030504020204" pitchFamily="34" charset="0"/>
                        <a:cs typeface="Open Sans" panose="020B0606030504020204" pitchFamily="34" charset="0"/>
                        <a:sym typeface="Arial"/>
                      </a:endParaRPr>
                    </a:p>
                  </a:txBody>
                  <a:tcPr marL="68575" marR="68575" marT="34300" marB="34300"/>
                </a:tc>
                <a:tc>
                  <a:txBody>
                    <a:bodyPr/>
                    <a:lstStyle/>
                    <a:p>
                      <a:pPr marL="0" marR="0" lvl="0" indent="0" algn="l" rtl="0">
                        <a:spcBef>
                          <a:spcPts val="0"/>
                        </a:spcBef>
                        <a:spcAft>
                          <a:spcPts val="0"/>
                        </a:spcAft>
                        <a:buNone/>
                      </a:pPr>
                      <a:endParaRPr sz="1100">
                        <a:latin typeface="+mn-lt"/>
                        <a:ea typeface="Open Sans" panose="020B0606030504020204" pitchFamily="34" charset="0"/>
                        <a:cs typeface="Open Sans" panose="020B0606030504020204" pitchFamily="34" charset="0"/>
                        <a:sym typeface="Arial"/>
                      </a:endParaRPr>
                    </a:p>
                  </a:txBody>
                  <a:tcPr marL="68575" marR="68575" marT="34300" marB="34300"/>
                </a:tc>
                <a:tc>
                  <a:txBody>
                    <a:bodyPr/>
                    <a:lstStyle/>
                    <a:p>
                      <a:pPr marL="0" marR="0" lvl="0" indent="0" algn="l" rtl="0">
                        <a:spcBef>
                          <a:spcPts val="0"/>
                        </a:spcBef>
                        <a:spcAft>
                          <a:spcPts val="0"/>
                        </a:spcAft>
                        <a:buNone/>
                      </a:pPr>
                      <a:endParaRPr sz="1100">
                        <a:latin typeface="+mn-lt"/>
                        <a:ea typeface="Open Sans" panose="020B0606030504020204" pitchFamily="34" charset="0"/>
                        <a:cs typeface="Open Sans" panose="020B0606030504020204" pitchFamily="34" charset="0"/>
                        <a:sym typeface="Arial"/>
                      </a:endParaRPr>
                    </a:p>
                  </a:txBody>
                  <a:tcPr marL="68575" marR="68575" marT="34300" marB="34300"/>
                </a:tc>
                <a:tc>
                  <a:txBody>
                    <a:bodyPr/>
                    <a:lstStyle/>
                    <a:p>
                      <a:pPr marL="0" marR="0" lvl="0" indent="0" algn="l" rtl="0">
                        <a:spcBef>
                          <a:spcPts val="0"/>
                        </a:spcBef>
                        <a:spcAft>
                          <a:spcPts val="0"/>
                        </a:spcAft>
                        <a:buNone/>
                      </a:pPr>
                      <a:endParaRPr sz="1100">
                        <a:latin typeface="+mn-lt"/>
                        <a:ea typeface="Open Sans" panose="020B0606030504020204" pitchFamily="34" charset="0"/>
                        <a:cs typeface="Open Sans" panose="020B0606030504020204" pitchFamily="34" charset="0"/>
                        <a:sym typeface="Arial"/>
                      </a:endParaRPr>
                    </a:p>
                  </a:txBody>
                  <a:tcPr marL="68575" marR="68575" marT="34300" marB="34300"/>
                </a:tc>
                <a:extLst>
                  <a:ext uri="{0D108BD9-81ED-4DB2-BD59-A6C34878D82A}">
                    <a16:rowId xmlns:a16="http://schemas.microsoft.com/office/drawing/2014/main" val="10004"/>
                  </a:ext>
                </a:extLst>
              </a:tr>
              <a:tr h="240905">
                <a:tc>
                  <a:txBody>
                    <a:bodyPr/>
                    <a:lstStyle/>
                    <a:p>
                      <a:pPr marL="0" marR="0" lvl="0" indent="0" algn="l" rtl="0">
                        <a:spcBef>
                          <a:spcPts val="0"/>
                        </a:spcBef>
                        <a:spcAft>
                          <a:spcPts val="0"/>
                        </a:spcAft>
                        <a:buNone/>
                      </a:pPr>
                      <a:r>
                        <a:rPr lang="en-US" sz="1100" b="1" u="sng">
                          <a:latin typeface="+mn-lt"/>
                          <a:ea typeface="Open Sans" panose="020B0606030504020204" pitchFamily="34" charset="0"/>
                          <a:cs typeface="Open Sans" panose="020B0606030504020204" pitchFamily="34" charset="0"/>
                          <a:sym typeface="Arial"/>
                        </a:rPr>
                        <a:t>Market/Adoption Risk</a:t>
                      </a:r>
                      <a:endParaRPr sz="1100" b="1" u="sng">
                        <a:latin typeface="+mn-lt"/>
                        <a:ea typeface="Open Sans" panose="020B0606030504020204" pitchFamily="34" charset="0"/>
                        <a:cs typeface="Open Sans" panose="020B0606030504020204" pitchFamily="34" charset="0"/>
                        <a:sym typeface="Arial"/>
                      </a:endParaRPr>
                    </a:p>
                  </a:txBody>
                  <a:tcPr marL="68575" marR="68575" marT="34300" marB="34300"/>
                </a:tc>
                <a:tc>
                  <a:txBody>
                    <a:bodyPr/>
                    <a:lstStyle/>
                    <a:p>
                      <a:pPr marL="0" marR="0" lvl="0" indent="0" algn="l" rtl="0">
                        <a:spcBef>
                          <a:spcPts val="0"/>
                        </a:spcBef>
                        <a:spcAft>
                          <a:spcPts val="0"/>
                        </a:spcAft>
                        <a:buNone/>
                      </a:pPr>
                      <a:endParaRPr sz="1100">
                        <a:latin typeface="+mn-lt"/>
                        <a:ea typeface="Open Sans" panose="020B0606030504020204" pitchFamily="34" charset="0"/>
                        <a:cs typeface="Open Sans" panose="020B0606030504020204" pitchFamily="34" charset="0"/>
                        <a:sym typeface="Arial"/>
                      </a:endParaRPr>
                    </a:p>
                  </a:txBody>
                  <a:tcPr marL="68575" marR="68575" marT="34300" marB="34300"/>
                </a:tc>
                <a:tc>
                  <a:txBody>
                    <a:bodyPr/>
                    <a:lstStyle/>
                    <a:p>
                      <a:pPr marL="0" marR="0" lvl="0" indent="0" algn="l" rtl="0">
                        <a:spcBef>
                          <a:spcPts val="0"/>
                        </a:spcBef>
                        <a:spcAft>
                          <a:spcPts val="0"/>
                        </a:spcAft>
                        <a:buNone/>
                      </a:pPr>
                      <a:endParaRPr sz="1100">
                        <a:latin typeface="+mn-lt"/>
                        <a:ea typeface="Open Sans" panose="020B0606030504020204" pitchFamily="34" charset="0"/>
                        <a:cs typeface="Open Sans" panose="020B0606030504020204" pitchFamily="34" charset="0"/>
                        <a:sym typeface="Arial"/>
                      </a:endParaRPr>
                    </a:p>
                  </a:txBody>
                  <a:tcPr marL="68575" marR="68575" marT="34300" marB="34300"/>
                </a:tc>
                <a:tc>
                  <a:txBody>
                    <a:bodyPr/>
                    <a:lstStyle/>
                    <a:p>
                      <a:pPr marL="0" marR="0" lvl="0" indent="0" algn="l" rtl="0">
                        <a:spcBef>
                          <a:spcPts val="0"/>
                        </a:spcBef>
                        <a:spcAft>
                          <a:spcPts val="0"/>
                        </a:spcAft>
                        <a:buNone/>
                      </a:pPr>
                      <a:endParaRPr sz="1100">
                        <a:latin typeface="+mn-lt"/>
                        <a:ea typeface="Open Sans" panose="020B0606030504020204" pitchFamily="34" charset="0"/>
                        <a:cs typeface="Open Sans" panose="020B0606030504020204" pitchFamily="34" charset="0"/>
                        <a:sym typeface="Arial"/>
                      </a:endParaRPr>
                    </a:p>
                  </a:txBody>
                  <a:tcPr marL="68575" marR="68575" marT="34300" marB="34300"/>
                </a:tc>
                <a:extLst>
                  <a:ext uri="{0D108BD9-81ED-4DB2-BD59-A6C34878D82A}">
                    <a16:rowId xmlns:a16="http://schemas.microsoft.com/office/drawing/2014/main" val="10005"/>
                  </a:ext>
                </a:extLst>
              </a:tr>
              <a:tr h="388640">
                <a:tc>
                  <a:txBody>
                    <a:bodyPr/>
                    <a:lstStyle/>
                    <a:p>
                      <a:pPr marL="0" marR="0" lvl="0" indent="0" algn="l" rtl="0">
                        <a:spcBef>
                          <a:spcPts val="0"/>
                        </a:spcBef>
                        <a:spcAft>
                          <a:spcPts val="0"/>
                        </a:spcAft>
                        <a:buNone/>
                      </a:pPr>
                      <a:r>
                        <a:rPr lang="en-US" sz="1100" b="0" u="none">
                          <a:latin typeface="+mn-lt"/>
                          <a:ea typeface="Open Sans" panose="020B0606030504020204" pitchFamily="34" charset="0"/>
                          <a:cs typeface="Open Sans" panose="020B0606030504020204" pitchFamily="34" charset="0"/>
                          <a:sym typeface="Arial"/>
                        </a:rPr>
                        <a:t>Regulatory approval </a:t>
                      </a:r>
                      <a:endParaRPr sz="1100" b="0" u="none">
                        <a:latin typeface="+mn-lt"/>
                        <a:ea typeface="Open Sans" panose="020B0606030504020204" pitchFamily="34" charset="0"/>
                        <a:cs typeface="Open Sans" panose="020B0606030504020204" pitchFamily="34" charset="0"/>
                        <a:sym typeface="Arial"/>
                      </a:endParaRPr>
                    </a:p>
                  </a:txBody>
                  <a:tcPr marL="68575" marR="68575" marT="34300" marB="34300"/>
                </a:tc>
                <a:tc>
                  <a:txBody>
                    <a:bodyPr/>
                    <a:lstStyle/>
                    <a:p>
                      <a:pPr marL="0" marR="0" lvl="0" indent="0" algn="l" rtl="0">
                        <a:spcBef>
                          <a:spcPts val="0"/>
                        </a:spcBef>
                        <a:spcAft>
                          <a:spcPts val="0"/>
                        </a:spcAft>
                        <a:buNone/>
                      </a:pPr>
                      <a:endParaRPr sz="1100">
                        <a:latin typeface="+mn-lt"/>
                        <a:ea typeface="Open Sans" panose="020B0606030504020204" pitchFamily="34" charset="0"/>
                        <a:cs typeface="Open Sans" panose="020B0606030504020204" pitchFamily="34" charset="0"/>
                        <a:sym typeface="Arial"/>
                      </a:endParaRPr>
                    </a:p>
                  </a:txBody>
                  <a:tcPr marL="68575" marR="68575" marT="34300" marB="34300"/>
                </a:tc>
                <a:tc>
                  <a:txBody>
                    <a:bodyPr/>
                    <a:lstStyle/>
                    <a:p>
                      <a:pPr marL="0" marR="0" lvl="0" indent="0" algn="l" rtl="0">
                        <a:spcBef>
                          <a:spcPts val="0"/>
                        </a:spcBef>
                        <a:spcAft>
                          <a:spcPts val="0"/>
                        </a:spcAft>
                        <a:buNone/>
                      </a:pPr>
                      <a:r>
                        <a:rPr lang="en-US" sz="1100">
                          <a:latin typeface="+mn-lt"/>
                          <a:ea typeface="Open Sans" panose="020B0606030504020204" pitchFamily="34" charset="0"/>
                          <a:cs typeface="Open Sans" panose="020B0606030504020204" pitchFamily="34" charset="0"/>
                          <a:sym typeface="Arial"/>
                        </a:rPr>
                        <a:t>Active on-going discussion with HSA to design clinical trials</a:t>
                      </a:r>
                      <a:endParaRPr sz="1100">
                        <a:latin typeface="+mn-lt"/>
                        <a:ea typeface="Open Sans" panose="020B0606030504020204" pitchFamily="34" charset="0"/>
                        <a:cs typeface="Open Sans" panose="020B0606030504020204" pitchFamily="34" charset="0"/>
                        <a:sym typeface="Arial"/>
                      </a:endParaRPr>
                    </a:p>
                  </a:txBody>
                  <a:tcPr marL="68575" marR="68575" marT="34300" marB="34300"/>
                </a:tc>
                <a:tc>
                  <a:txBody>
                    <a:bodyPr/>
                    <a:lstStyle/>
                    <a:p>
                      <a:pPr marL="0" marR="0" lvl="0" indent="0" algn="ctr" rtl="0">
                        <a:spcBef>
                          <a:spcPts val="0"/>
                        </a:spcBef>
                        <a:spcAft>
                          <a:spcPts val="0"/>
                        </a:spcAft>
                        <a:buNone/>
                      </a:pPr>
                      <a:r>
                        <a:rPr lang="en-US" sz="1100">
                          <a:latin typeface="+mn-lt"/>
                          <a:ea typeface="Open Sans" panose="020B0606030504020204" pitchFamily="34" charset="0"/>
                          <a:cs typeface="Open Sans" panose="020B0606030504020204" pitchFamily="34" charset="0"/>
                          <a:sym typeface="Arial"/>
                        </a:rPr>
                        <a:t>High / Medium / Low </a:t>
                      </a:r>
                      <a:endParaRPr sz="1100">
                        <a:latin typeface="+mn-lt"/>
                        <a:ea typeface="Open Sans" panose="020B0606030504020204" pitchFamily="34" charset="0"/>
                        <a:cs typeface="Open Sans" panose="020B0606030504020204" pitchFamily="34" charset="0"/>
                        <a:sym typeface="Arial"/>
                      </a:endParaRPr>
                    </a:p>
                  </a:txBody>
                  <a:tcPr marL="68575" marR="68575" marT="34300" marB="34300" anchor="ctr"/>
                </a:tc>
                <a:extLst>
                  <a:ext uri="{0D108BD9-81ED-4DB2-BD59-A6C34878D82A}">
                    <a16:rowId xmlns:a16="http://schemas.microsoft.com/office/drawing/2014/main" val="10006"/>
                  </a:ext>
                </a:extLst>
              </a:tr>
              <a:tr h="388640">
                <a:tc>
                  <a:txBody>
                    <a:bodyPr/>
                    <a:lstStyle/>
                    <a:p>
                      <a:pPr marL="0" marR="0" lvl="0" indent="0" algn="l" rtl="0">
                        <a:spcBef>
                          <a:spcPts val="0"/>
                        </a:spcBef>
                        <a:spcAft>
                          <a:spcPts val="0"/>
                        </a:spcAft>
                        <a:buNone/>
                      </a:pPr>
                      <a:r>
                        <a:rPr lang="en-US" sz="1100" b="0" u="none">
                          <a:latin typeface="+mn-lt"/>
                          <a:ea typeface="Open Sans" panose="020B0606030504020204" pitchFamily="34" charset="0"/>
                          <a:cs typeface="Open Sans" panose="020B0606030504020204" pitchFamily="34" charset="0"/>
                          <a:sym typeface="Arial"/>
                        </a:rPr>
                        <a:t>Price and adoption </a:t>
                      </a:r>
                      <a:endParaRPr sz="1100" b="0" u="none">
                        <a:latin typeface="+mn-lt"/>
                        <a:ea typeface="Open Sans" panose="020B0606030504020204" pitchFamily="34" charset="0"/>
                        <a:cs typeface="Open Sans" panose="020B0606030504020204" pitchFamily="34" charset="0"/>
                        <a:sym typeface="Arial"/>
                      </a:endParaRPr>
                    </a:p>
                  </a:txBody>
                  <a:tcPr marL="68575" marR="68575" marT="34300" marB="34300"/>
                </a:tc>
                <a:tc>
                  <a:txBody>
                    <a:bodyPr/>
                    <a:lstStyle/>
                    <a:p>
                      <a:pPr marL="0" marR="0" lvl="0" indent="0" algn="l" rtl="0">
                        <a:spcBef>
                          <a:spcPts val="0"/>
                        </a:spcBef>
                        <a:spcAft>
                          <a:spcPts val="0"/>
                        </a:spcAft>
                        <a:buNone/>
                      </a:pPr>
                      <a:endParaRPr sz="1100" dirty="0">
                        <a:latin typeface="+mn-lt"/>
                        <a:ea typeface="Open Sans" panose="020B0606030504020204" pitchFamily="34" charset="0"/>
                        <a:cs typeface="Open Sans" panose="020B0606030504020204" pitchFamily="34" charset="0"/>
                        <a:sym typeface="Arial"/>
                      </a:endParaRPr>
                    </a:p>
                  </a:txBody>
                  <a:tcPr marL="68575" marR="68575" marT="34300" marB="34300"/>
                </a:tc>
                <a:tc>
                  <a:txBody>
                    <a:bodyPr/>
                    <a:lstStyle/>
                    <a:p>
                      <a:pPr marL="0" marR="0" lvl="0" indent="0" algn="l" rtl="0">
                        <a:spcBef>
                          <a:spcPts val="0"/>
                        </a:spcBef>
                        <a:spcAft>
                          <a:spcPts val="0"/>
                        </a:spcAft>
                        <a:buNone/>
                      </a:pPr>
                      <a:r>
                        <a:rPr lang="en-US" sz="1100">
                          <a:latin typeface="+mn-lt"/>
                          <a:ea typeface="Open Sans" panose="020B0606030504020204" pitchFamily="34" charset="0"/>
                          <a:cs typeface="Open Sans" panose="020B0606030504020204" pitchFamily="34" charset="0"/>
                          <a:sym typeface="Arial"/>
                        </a:rPr>
                        <a:t>To be determined by spin-off company</a:t>
                      </a:r>
                      <a:endParaRPr sz="1100">
                        <a:latin typeface="+mn-lt"/>
                        <a:ea typeface="Open Sans" panose="020B0606030504020204" pitchFamily="34" charset="0"/>
                        <a:cs typeface="Open Sans" panose="020B0606030504020204" pitchFamily="34" charset="0"/>
                        <a:sym typeface="Arial"/>
                      </a:endParaRPr>
                    </a:p>
                  </a:txBody>
                  <a:tcPr marL="68575" marR="68575" marT="34300" marB="34300"/>
                </a:tc>
                <a:tc>
                  <a:txBody>
                    <a:bodyPr/>
                    <a:lstStyle/>
                    <a:p>
                      <a:pPr marL="0" marR="0" lvl="0" indent="0" algn="ctr" rtl="0">
                        <a:spcBef>
                          <a:spcPts val="0"/>
                        </a:spcBef>
                        <a:spcAft>
                          <a:spcPts val="0"/>
                        </a:spcAft>
                        <a:buNone/>
                      </a:pPr>
                      <a:r>
                        <a:rPr lang="en-US" sz="1100" dirty="0">
                          <a:latin typeface="+mn-lt"/>
                          <a:ea typeface="Open Sans" panose="020B0606030504020204" pitchFamily="34" charset="0"/>
                          <a:cs typeface="Open Sans" panose="020B0606030504020204" pitchFamily="34" charset="0"/>
                          <a:sym typeface="Arial"/>
                        </a:rPr>
                        <a:t>High / Medium / Low </a:t>
                      </a:r>
                      <a:endParaRPr sz="1100" dirty="0">
                        <a:latin typeface="+mn-lt"/>
                        <a:ea typeface="Open Sans" panose="020B0606030504020204" pitchFamily="34" charset="0"/>
                        <a:cs typeface="Open Sans" panose="020B0606030504020204" pitchFamily="34" charset="0"/>
                        <a:sym typeface="Arial"/>
                      </a:endParaRPr>
                    </a:p>
                  </a:txBody>
                  <a:tcPr marL="68575" marR="68575" marT="34300" marB="3430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36226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C4D86-F590-5C49-8D92-D44FAFC94DE3}"/>
              </a:ext>
            </a:extLst>
          </p:cNvPr>
          <p:cNvSpPr>
            <a:spLocks noGrp="1"/>
          </p:cNvSpPr>
          <p:nvPr>
            <p:ph type="title"/>
          </p:nvPr>
        </p:nvSpPr>
        <p:spPr/>
        <p:txBody>
          <a:bodyPr/>
          <a:lstStyle/>
          <a:p>
            <a:r>
              <a:rPr lang="en-US" dirty="0"/>
              <a:t>Contents</a:t>
            </a:r>
          </a:p>
        </p:txBody>
      </p:sp>
      <p:sp>
        <p:nvSpPr>
          <p:cNvPr id="4" name="TextBox 3">
            <a:extLst>
              <a:ext uri="{FF2B5EF4-FFF2-40B4-BE49-F238E27FC236}">
                <a16:creationId xmlns:a16="http://schemas.microsoft.com/office/drawing/2014/main" id="{E301639B-823F-D6C9-2A95-E6EAD33BF6AF}"/>
              </a:ext>
            </a:extLst>
          </p:cNvPr>
          <p:cNvSpPr txBox="1"/>
          <p:nvPr/>
        </p:nvSpPr>
        <p:spPr>
          <a:xfrm>
            <a:off x="543333" y="772633"/>
            <a:ext cx="8533211" cy="5801588"/>
          </a:xfrm>
          <a:prstGeom prst="rect">
            <a:avLst/>
          </a:prstGeom>
          <a:noFill/>
        </p:spPr>
        <p:txBody>
          <a:bodyPr wrap="square" numCol="2">
            <a:spAutoFit/>
          </a:bodyPr>
          <a:lstStyle/>
          <a:p>
            <a:pPr marL="457189" indent="-457189">
              <a:buFont typeface="+mj-lt"/>
              <a:buAutoNum type="arabicPeriod"/>
            </a:pPr>
            <a:r>
              <a:rPr lang="en-SG" sz="1200" dirty="0">
                <a:ea typeface="Open Sans" panose="020B0606030504020204" pitchFamily="34" charset="0"/>
                <a:cs typeface="Open Sans" panose="020B0606030504020204" pitchFamily="34" charset="0"/>
              </a:rPr>
              <a:t>Project Overview </a:t>
            </a:r>
          </a:p>
          <a:p>
            <a:pPr marL="457189" indent="-457189">
              <a:buFont typeface="+mj-lt"/>
              <a:buAutoNum type="arabicPeriod"/>
            </a:pPr>
            <a:r>
              <a:rPr lang="en-SG" sz="1200" dirty="0">
                <a:ea typeface="Open Sans" panose="020B0606030504020204" pitchFamily="34" charset="0"/>
                <a:cs typeface="Open Sans" panose="020B0606030504020204" pitchFamily="34" charset="0"/>
              </a:rPr>
              <a:t>Executive Summary</a:t>
            </a:r>
          </a:p>
          <a:p>
            <a:pPr marL="457189" indent="-457189">
              <a:buFont typeface="+mj-lt"/>
              <a:buAutoNum type="arabicPeriod"/>
            </a:pPr>
            <a:r>
              <a:rPr lang="en-SG" sz="1200" dirty="0">
                <a:ea typeface="Open Sans" panose="020B0606030504020204" pitchFamily="34" charset="0"/>
                <a:cs typeface="Open Sans" panose="020B0606030504020204" pitchFamily="34" charset="0"/>
              </a:rPr>
              <a:t>Introduction to Industry Collaborators</a:t>
            </a:r>
          </a:p>
          <a:p>
            <a:pPr marL="457189" indent="-457189">
              <a:buFont typeface="+mj-lt"/>
              <a:buAutoNum type="arabicPeriod"/>
            </a:pPr>
            <a:r>
              <a:rPr lang="en-SG" sz="1200" dirty="0">
                <a:ea typeface="Open Sans" panose="020B0606030504020204" pitchFamily="34" charset="0"/>
                <a:cs typeface="Open Sans" panose="020B0606030504020204" pitchFamily="34" charset="0"/>
              </a:rPr>
              <a:t>Value Proposition and Key Pain Points</a:t>
            </a:r>
          </a:p>
          <a:p>
            <a:pPr marL="457189" indent="-457189">
              <a:buFont typeface="+mj-lt"/>
              <a:buAutoNum type="arabicPeriod"/>
            </a:pPr>
            <a:r>
              <a:rPr lang="en-SG" sz="1200" dirty="0">
                <a:ea typeface="Open Sans" panose="020B0606030504020204" pitchFamily="34" charset="0"/>
                <a:cs typeface="Open Sans" panose="020B0606030504020204" pitchFamily="34" charset="0"/>
              </a:rPr>
              <a:t>Competitive Advantage</a:t>
            </a:r>
          </a:p>
          <a:p>
            <a:pPr lvl="1" defTabSz="1219170">
              <a:spcBef>
                <a:spcPts val="400"/>
              </a:spcBef>
              <a:buClr>
                <a:srgbClr val="000000"/>
              </a:buClr>
              <a:buSzPts val="1500"/>
            </a:pPr>
            <a:r>
              <a:rPr lang="en-US" sz="1200" kern="0" dirty="0">
                <a:solidFill>
                  <a:srgbClr val="000000"/>
                </a:solidFill>
                <a:ea typeface="Open Sans" panose="020B0606030504020204" pitchFamily="34" charset="0"/>
                <a:cs typeface="Open Sans" panose="020B0606030504020204" pitchFamily="34" charset="0"/>
                <a:sym typeface="Open Sans"/>
              </a:rPr>
              <a:t>5.1    Patient Cycle of Care/Workflow</a:t>
            </a:r>
          </a:p>
          <a:p>
            <a:pPr lvl="1" defTabSz="1219170">
              <a:spcBef>
                <a:spcPts val="400"/>
              </a:spcBef>
              <a:buClr>
                <a:srgbClr val="000000"/>
              </a:buClr>
              <a:buSzPts val="1500"/>
            </a:pPr>
            <a:r>
              <a:rPr lang="en-US" sz="1200" kern="0" dirty="0">
                <a:solidFill>
                  <a:srgbClr val="000000"/>
                </a:solidFill>
                <a:ea typeface="Open Sans" panose="020B0606030504020204" pitchFamily="34" charset="0"/>
                <a:cs typeface="Open Sans" panose="020B0606030504020204" pitchFamily="34" charset="0"/>
                <a:sym typeface="Open Sans"/>
              </a:rPr>
              <a:t>5.2    Competitive Landscape </a:t>
            </a:r>
          </a:p>
          <a:p>
            <a:pPr marL="457189" indent="-457189">
              <a:buFont typeface="+mj-lt"/>
              <a:buAutoNum type="arabicPeriod"/>
            </a:pPr>
            <a:r>
              <a:rPr lang="en-SG" sz="1200" dirty="0">
                <a:ea typeface="Open Sans" panose="020B0606030504020204" pitchFamily="34" charset="0"/>
                <a:cs typeface="Open Sans" panose="020B0606030504020204" pitchFamily="34" charset="0"/>
              </a:rPr>
              <a:t>Proposed Solution</a:t>
            </a:r>
          </a:p>
          <a:p>
            <a:pPr lvl="1"/>
            <a:r>
              <a:rPr lang="en-SG" sz="1200" dirty="0">
                <a:ea typeface="Open Sans" panose="020B0606030504020204" pitchFamily="34" charset="0"/>
                <a:cs typeface="Open Sans" panose="020B0606030504020204" pitchFamily="34" charset="0"/>
              </a:rPr>
              <a:t>6.1	Overview of Solution</a:t>
            </a:r>
          </a:p>
          <a:p>
            <a:pPr lvl="1"/>
            <a:r>
              <a:rPr lang="en-SG" sz="1200" dirty="0">
                <a:ea typeface="Open Sans" panose="020B0606030504020204" pitchFamily="34" charset="0"/>
                <a:cs typeface="Open Sans" panose="020B0606030504020204" pitchFamily="34" charset="0"/>
              </a:rPr>
              <a:t>6.2	Preliminary Data</a:t>
            </a:r>
          </a:p>
          <a:p>
            <a:pPr lvl="1"/>
            <a:r>
              <a:rPr lang="en-SG" sz="1200" dirty="0">
                <a:ea typeface="Open Sans" panose="020B0606030504020204" pitchFamily="34" charset="0"/>
                <a:cs typeface="Open Sans" panose="020B0606030504020204" pitchFamily="34" charset="0"/>
              </a:rPr>
              <a:t>6.3	Customer and User Requirements</a:t>
            </a:r>
          </a:p>
          <a:p>
            <a:pPr lvl="1"/>
            <a:r>
              <a:rPr lang="en-SG" sz="1200" dirty="0">
                <a:ea typeface="Open Sans" panose="020B0606030504020204" pitchFamily="34" charset="0"/>
                <a:cs typeface="Open Sans" panose="020B0606030504020204" pitchFamily="34" charset="0"/>
              </a:rPr>
              <a:t>6.4	Environmental Sustainability</a:t>
            </a:r>
          </a:p>
          <a:p>
            <a:pPr marL="342900" indent="-342900">
              <a:buAutoNum type="arabicPeriod" startAt="7"/>
            </a:pPr>
            <a:r>
              <a:rPr lang="en-SG" sz="1200" dirty="0">
                <a:ea typeface="Open Sans" panose="020B0606030504020204" pitchFamily="34" charset="0"/>
                <a:cs typeface="Open Sans" panose="020B0606030504020204" pitchFamily="34" charset="0"/>
              </a:rPr>
              <a:t>Proposed Development Plan</a:t>
            </a:r>
          </a:p>
          <a:p>
            <a:pPr lvl="1"/>
            <a:r>
              <a:rPr lang="en-SG" sz="1200" dirty="0">
                <a:ea typeface="Open Sans" panose="020B0606030504020204" pitchFamily="34" charset="0"/>
                <a:cs typeface="Open Sans" panose="020B0606030504020204" pitchFamily="34" charset="0"/>
              </a:rPr>
              <a:t>7.1	Project Objectives</a:t>
            </a:r>
          </a:p>
          <a:p>
            <a:pPr lvl="1"/>
            <a:r>
              <a:rPr lang="en-SG" sz="1200" dirty="0">
                <a:ea typeface="Open Sans" panose="020B0606030504020204" pitchFamily="34" charset="0"/>
                <a:cs typeface="Open Sans" panose="020B0606030504020204" pitchFamily="34" charset="0"/>
              </a:rPr>
              <a:t>7.2	System Architecture</a:t>
            </a:r>
          </a:p>
          <a:p>
            <a:pPr lvl="1"/>
            <a:r>
              <a:rPr lang="en-SG" sz="1200" dirty="0">
                <a:ea typeface="Open Sans" panose="020B0606030504020204" pitchFamily="34" charset="0"/>
                <a:cs typeface="Open Sans" panose="020B0606030504020204" pitchFamily="34" charset="0"/>
              </a:rPr>
              <a:t>7.3	Key Design Requirements Specifications</a:t>
            </a:r>
          </a:p>
          <a:p>
            <a:pPr lvl="1"/>
            <a:r>
              <a:rPr lang="en-SG" sz="1200" dirty="0">
                <a:ea typeface="Open Sans" panose="020B0606030504020204" pitchFamily="34" charset="0"/>
                <a:cs typeface="Open Sans" panose="020B0606030504020204" pitchFamily="34" charset="0"/>
              </a:rPr>
              <a:t>7.4	Standards and Testing Requirements</a:t>
            </a:r>
          </a:p>
          <a:p>
            <a:pPr lvl="1"/>
            <a:r>
              <a:rPr lang="en-SG" sz="1200" dirty="0">
                <a:ea typeface="Open Sans" panose="020B0606030504020204" pitchFamily="34" charset="0"/>
                <a:cs typeface="Open Sans" panose="020B0606030504020204" pitchFamily="34" charset="0"/>
              </a:rPr>
              <a:t>7.5	Project Development Plan and Timeline</a:t>
            </a:r>
          </a:p>
          <a:p>
            <a:pPr lvl="1"/>
            <a:r>
              <a:rPr lang="en-SG" sz="1200" dirty="0">
                <a:ea typeface="Open Sans" panose="020B0606030504020204" pitchFamily="34" charset="0"/>
                <a:cs typeface="Open Sans" panose="020B0606030504020204" pitchFamily="34" charset="0"/>
              </a:rPr>
              <a:t>7.6	Design, Development and Manufacturing</a:t>
            </a:r>
          </a:p>
          <a:p>
            <a:pPr lvl="1"/>
            <a:r>
              <a:rPr lang="en-SG" sz="1200" dirty="0">
                <a:ea typeface="Open Sans" panose="020B0606030504020204" pitchFamily="34" charset="0"/>
                <a:cs typeface="Open Sans" panose="020B0606030504020204" pitchFamily="34" charset="0"/>
              </a:rPr>
              <a:t>7.7	Risk and Mitigation Plan</a:t>
            </a:r>
          </a:p>
          <a:p>
            <a:pPr lvl="1"/>
            <a:r>
              <a:rPr lang="en-SG" sz="1200" dirty="0">
                <a:ea typeface="Open Sans" panose="020B0606030504020204" pitchFamily="34" charset="0"/>
                <a:cs typeface="Open Sans" panose="020B0606030504020204" pitchFamily="34" charset="0"/>
              </a:rPr>
              <a:t>7.8	Project Team</a:t>
            </a:r>
          </a:p>
          <a:p>
            <a:pPr lvl="1"/>
            <a:r>
              <a:rPr lang="en-SG" sz="1200" dirty="0">
                <a:ea typeface="Open Sans" panose="020B0606030504020204" pitchFamily="34" charset="0"/>
                <a:cs typeface="Open Sans" panose="020B0606030504020204" pitchFamily="34" charset="0"/>
              </a:rPr>
              <a:t>7.9	Budget Breakdown and Phasing</a:t>
            </a:r>
          </a:p>
          <a:p>
            <a:pPr lvl="1"/>
            <a:r>
              <a:rPr lang="en-SG" sz="1200" dirty="0">
                <a:ea typeface="Open Sans" panose="020B0606030504020204" pitchFamily="34" charset="0"/>
                <a:cs typeface="Open Sans" panose="020B0606030504020204" pitchFamily="34" charset="0"/>
              </a:rPr>
              <a:t>7.10	Other contributions </a:t>
            </a:r>
          </a:p>
          <a:p>
            <a:pPr marL="342900" indent="-342900">
              <a:buAutoNum type="arabicPeriod" startAt="8"/>
            </a:pPr>
            <a:endParaRPr lang="en-SG" sz="1050" dirty="0">
              <a:ea typeface="Open Sans" panose="020B0606030504020204" pitchFamily="34" charset="0"/>
              <a:cs typeface="Open Sans" panose="020B0606030504020204" pitchFamily="34" charset="0"/>
            </a:endParaRPr>
          </a:p>
          <a:p>
            <a:pPr marL="342900" indent="-342900">
              <a:buAutoNum type="arabicPeriod" startAt="8"/>
            </a:pPr>
            <a:endParaRPr lang="en-SG" sz="1050" dirty="0">
              <a:ea typeface="Open Sans" panose="020B0606030504020204" pitchFamily="34" charset="0"/>
              <a:cs typeface="Open Sans" panose="020B0606030504020204" pitchFamily="34" charset="0"/>
            </a:endParaRPr>
          </a:p>
          <a:p>
            <a:pPr marL="342900" indent="-342900">
              <a:buAutoNum type="arabicPeriod" startAt="8"/>
            </a:pPr>
            <a:endParaRPr lang="en-SG" sz="1050" dirty="0">
              <a:ea typeface="Open Sans" panose="020B0606030504020204" pitchFamily="34" charset="0"/>
              <a:cs typeface="Open Sans" panose="020B0606030504020204" pitchFamily="34" charset="0"/>
            </a:endParaRPr>
          </a:p>
          <a:p>
            <a:pPr marL="342900" indent="-342900">
              <a:buAutoNum type="arabicPeriod" startAt="8"/>
            </a:pPr>
            <a:endParaRPr lang="en-SG" sz="1050" dirty="0">
              <a:ea typeface="Open Sans" panose="020B0606030504020204" pitchFamily="34" charset="0"/>
              <a:cs typeface="Open Sans" panose="020B0606030504020204" pitchFamily="34" charset="0"/>
            </a:endParaRPr>
          </a:p>
          <a:p>
            <a:pPr marL="342900" indent="-342900">
              <a:buAutoNum type="arabicPeriod" startAt="8"/>
            </a:pPr>
            <a:endParaRPr lang="en-SG" sz="1050" dirty="0">
              <a:ea typeface="Open Sans" panose="020B0606030504020204" pitchFamily="34" charset="0"/>
              <a:cs typeface="Open Sans" panose="020B0606030504020204" pitchFamily="34" charset="0"/>
            </a:endParaRPr>
          </a:p>
          <a:p>
            <a:pPr marL="342900" indent="-342900">
              <a:buAutoNum type="arabicPeriod" startAt="8"/>
            </a:pPr>
            <a:endParaRPr lang="en-SG" sz="1050" dirty="0">
              <a:ea typeface="Open Sans" panose="020B0606030504020204" pitchFamily="34" charset="0"/>
              <a:cs typeface="Open Sans" panose="020B0606030504020204" pitchFamily="34" charset="0"/>
            </a:endParaRPr>
          </a:p>
          <a:p>
            <a:pPr marL="342900" indent="-342900">
              <a:buAutoNum type="arabicPeriod" startAt="8"/>
            </a:pPr>
            <a:endParaRPr lang="en-SG" sz="1050" dirty="0">
              <a:ea typeface="Open Sans" panose="020B0606030504020204" pitchFamily="34" charset="0"/>
              <a:cs typeface="Open Sans" panose="020B0606030504020204" pitchFamily="34" charset="0"/>
            </a:endParaRPr>
          </a:p>
          <a:p>
            <a:endParaRPr lang="en-SG" sz="1050" dirty="0">
              <a:ea typeface="Open Sans" panose="020B0606030504020204" pitchFamily="34" charset="0"/>
              <a:cs typeface="Open Sans" panose="020B0606030504020204" pitchFamily="34" charset="0"/>
            </a:endParaRPr>
          </a:p>
          <a:p>
            <a:pPr marL="342900" indent="-342900">
              <a:buAutoNum type="arabicPeriod" startAt="8"/>
            </a:pPr>
            <a:r>
              <a:rPr lang="en-SG" sz="1200" dirty="0">
                <a:ea typeface="Open Sans" panose="020B0606030504020204" pitchFamily="34" charset="0"/>
                <a:cs typeface="Open Sans" panose="020B0606030504020204" pitchFamily="34" charset="0"/>
              </a:rPr>
              <a:t>Intellectual Property</a:t>
            </a:r>
          </a:p>
          <a:p>
            <a:pPr lvl="1"/>
            <a:r>
              <a:rPr lang="en-SG" sz="1200" dirty="0">
                <a:ea typeface="Open Sans" panose="020B0606030504020204" pitchFamily="34" charset="0"/>
                <a:cs typeface="Open Sans" panose="020B0606030504020204" pitchFamily="34" charset="0"/>
              </a:rPr>
              <a:t>8.1	Background IP </a:t>
            </a:r>
          </a:p>
          <a:p>
            <a:pPr lvl="1"/>
            <a:r>
              <a:rPr lang="en-SG" sz="1200" dirty="0">
                <a:ea typeface="Open Sans" panose="020B0606030504020204" pitchFamily="34" charset="0"/>
                <a:cs typeface="Open Sans" panose="020B0606030504020204" pitchFamily="34" charset="0"/>
              </a:rPr>
              <a:t>8.2	Foreground IP</a:t>
            </a:r>
          </a:p>
          <a:p>
            <a:pPr lvl="1"/>
            <a:r>
              <a:rPr lang="en-SG" sz="1200" dirty="0">
                <a:ea typeface="Open Sans" panose="020B0606030504020204" pitchFamily="34" charset="0"/>
                <a:cs typeface="Open Sans" panose="020B0606030504020204" pitchFamily="34" charset="0"/>
              </a:rPr>
              <a:t>8.3	Prior Art Search</a:t>
            </a:r>
          </a:p>
          <a:p>
            <a:pPr marL="457189" indent="-457189">
              <a:buFont typeface="+mj-lt"/>
              <a:buAutoNum type="arabicPeriod" startAt="9"/>
            </a:pPr>
            <a:r>
              <a:rPr lang="en-SG" sz="1200" dirty="0">
                <a:ea typeface="Open Sans" panose="020B0606030504020204" pitchFamily="34" charset="0"/>
                <a:cs typeface="Open Sans" panose="020B0606030504020204" pitchFamily="34" charset="0"/>
              </a:rPr>
              <a:t>Commercialisation Plan</a:t>
            </a:r>
          </a:p>
          <a:p>
            <a:pPr lvl="1" defTabSz="1219170">
              <a:spcBef>
                <a:spcPts val="400"/>
              </a:spcBef>
              <a:buClr>
                <a:srgbClr val="000000"/>
              </a:buClr>
              <a:buSzPts val="1500"/>
            </a:pPr>
            <a:r>
              <a:rPr lang="en-SG" sz="1200" dirty="0">
                <a:ea typeface="Open Sans" panose="020B0606030504020204" pitchFamily="34" charset="0"/>
                <a:cs typeface="Open Sans" panose="020B0606030504020204" pitchFamily="34" charset="0"/>
              </a:rPr>
              <a:t>9.1    Addressable Market</a:t>
            </a:r>
          </a:p>
          <a:p>
            <a:pPr lvl="1" defTabSz="1219170">
              <a:spcBef>
                <a:spcPts val="400"/>
              </a:spcBef>
              <a:buClr>
                <a:srgbClr val="000000"/>
              </a:buClr>
              <a:buSzPts val="1500"/>
            </a:pPr>
            <a:r>
              <a:rPr lang="en-SG" sz="1200" kern="0" dirty="0">
                <a:solidFill>
                  <a:srgbClr val="000000"/>
                </a:solidFill>
                <a:ea typeface="Open Sans" panose="020B0606030504020204" pitchFamily="34" charset="0"/>
                <a:cs typeface="Open Sans" panose="020B0606030504020204" pitchFamily="34" charset="0"/>
                <a:sym typeface="Open Sans"/>
              </a:rPr>
              <a:t>9.2    Commercialization Plan</a:t>
            </a:r>
          </a:p>
          <a:p>
            <a:pPr lvl="1" defTabSz="1219170">
              <a:spcBef>
                <a:spcPts val="400"/>
              </a:spcBef>
              <a:buClr>
                <a:srgbClr val="000000"/>
              </a:buClr>
              <a:buSzPts val="1500"/>
            </a:pPr>
            <a:r>
              <a:rPr lang="en-SG" sz="1200" dirty="0">
                <a:ea typeface="Open Sans" panose="020B0606030504020204" pitchFamily="34" charset="0"/>
                <a:cs typeface="Open Sans" panose="020B0606030504020204" pitchFamily="34" charset="0"/>
              </a:rPr>
              <a:t>9.3    Manufacturing Roll-out</a:t>
            </a:r>
          </a:p>
          <a:p>
            <a:pPr lvl="1"/>
            <a:r>
              <a:rPr lang="en-SG" sz="1200" dirty="0">
                <a:ea typeface="Open Sans" panose="020B0606030504020204" pitchFamily="34" charset="0"/>
                <a:cs typeface="Open Sans" panose="020B0606030504020204" pitchFamily="34" charset="0"/>
              </a:rPr>
              <a:t>9.4	Regulatory Strategy</a:t>
            </a:r>
          </a:p>
          <a:p>
            <a:pPr lvl="1"/>
            <a:r>
              <a:rPr lang="en-SG" sz="1200" dirty="0">
                <a:ea typeface="Open Sans" panose="020B0606030504020204" pitchFamily="34" charset="0"/>
                <a:cs typeface="Open Sans" panose="020B0606030504020204" pitchFamily="34" charset="0"/>
              </a:rPr>
              <a:t>9.5	Clinical Trial Plan</a:t>
            </a:r>
          </a:p>
          <a:p>
            <a:pPr lvl="1"/>
            <a:r>
              <a:rPr lang="en-SG" sz="1200" dirty="0">
                <a:ea typeface="Open Sans" panose="020B0606030504020204" pitchFamily="34" charset="0"/>
                <a:cs typeface="Open Sans" panose="020B0606030504020204" pitchFamily="34" charset="0"/>
              </a:rPr>
              <a:t>9.6	Pricing and Reimbursement</a:t>
            </a:r>
          </a:p>
          <a:p>
            <a:pPr lvl="1"/>
            <a:r>
              <a:rPr lang="en-SG" sz="1200" dirty="0">
                <a:ea typeface="Open Sans" panose="020B0606030504020204" pitchFamily="34" charset="0"/>
                <a:cs typeface="Open Sans" panose="020B0606030504020204" pitchFamily="34" charset="0"/>
              </a:rPr>
              <a:t>9.7	Business Plan </a:t>
            </a:r>
          </a:p>
          <a:p>
            <a:pPr marL="457189" indent="-457189">
              <a:buFont typeface="+mj-lt"/>
              <a:buAutoNum type="arabicPeriod" startAt="9"/>
            </a:pPr>
            <a:r>
              <a:rPr lang="en-SG" sz="1200" dirty="0">
                <a:ea typeface="Open Sans" panose="020B0606030504020204" pitchFamily="34" charset="0"/>
                <a:cs typeface="Open Sans" panose="020B0606030504020204" pitchFamily="34" charset="0"/>
              </a:rPr>
              <a:t>Health Economics</a:t>
            </a:r>
          </a:p>
          <a:p>
            <a:pPr marL="457189" indent="-457189">
              <a:buFont typeface="+mj-lt"/>
              <a:buAutoNum type="arabicPeriod" startAt="9"/>
            </a:pPr>
            <a:r>
              <a:rPr lang="en-SG" sz="1200" dirty="0">
                <a:ea typeface="Open Sans" panose="020B0606030504020204" pitchFamily="34" charset="0"/>
                <a:cs typeface="Open Sans" panose="020B0606030504020204" pitchFamily="34" charset="0"/>
              </a:rPr>
              <a:t>Value Capture to Singapore</a:t>
            </a:r>
          </a:p>
          <a:p>
            <a:pPr marL="457189" indent="-457189">
              <a:buFont typeface="+mj-lt"/>
              <a:buAutoNum type="arabicPeriod" startAt="9"/>
            </a:pPr>
            <a:r>
              <a:rPr lang="en-SG" sz="1200" dirty="0">
                <a:ea typeface="Open Sans" panose="020B0606030504020204" pitchFamily="34" charset="0"/>
                <a:cs typeface="Open Sans" panose="020B0606030504020204" pitchFamily="34" charset="0"/>
              </a:rPr>
              <a:t>Summary</a:t>
            </a:r>
          </a:p>
          <a:p>
            <a:pPr marL="457189" indent="-457189">
              <a:buFont typeface="Arial" panose="020B0604020202020204" pitchFamily="34" charset="0"/>
              <a:buChar char="•"/>
            </a:pPr>
            <a:r>
              <a:rPr lang="en-SG" sz="1200" dirty="0">
                <a:ea typeface="Open Sans" panose="020B0606030504020204" pitchFamily="34" charset="0"/>
                <a:cs typeface="Open Sans" panose="020B0606030504020204" pitchFamily="34" charset="0"/>
              </a:rPr>
              <a:t>Submission Declarations</a:t>
            </a:r>
          </a:p>
          <a:p>
            <a:pPr marL="457189" indent="-457189">
              <a:buFont typeface="Arial" panose="020B0604020202020204" pitchFamily="34" charset="0"/>
              <a:buChar char="•"/>
            </a:pPr>
            <a:r>
              <a:rPr lang="en-SG" sz="1200" dirty="0">
                <a:ea typeface="Open Sans" panose="020B0606030504020204" pitchFamily="34" charset="0"/>
                <a:cs typeface="Open Sans" panose="020B0606030504020204" pitchFamily="34" charset="0"/>
              </a:rPr>
              <a:t>Ethics Approval</a:t>
            </a:r>
          </a:p>
          <a:p>
            <a:pPr marL="457189" indent="-457189">
              <a:buFont typeface="Arial" panose="020B0604020202020204" pitchFamily="34" charset="0"/>
              <a:buChar char="•"/>
            </a:pPr>
            <a:r>
              <a:rPr lang="en-SG" sz="1200" dirty="0">
                <a:ea typeface="Open Sans" panose="020B0606030504020204" pitchFamily="34" charset="0"/>
                <a:cs typeface="Open Sans" panose="020B0606030504020204" pitchFamily="34" charset="0"/>
              </a:rPr>
              <a:t>Exceptions/Deviations</a:t>
            </a:r>
          </a:p>
          <a:p>
            <a:pPr marL="457189" indent="-457189">
              <a:buFont typeface="Arial" panose="020B0604020202020204" pitchFamily="34" charset="0"/>
              <a:buChar char="•"/>
            </a:pPr>
            <a:r>
              <a:rPr lang="en-SG" sz="1200" dirty="0">
                <a:ea typeface="Open Sans" panose="020B0606030504020204" pitchFamily="34" charset="0"/>
                <a:cs typeface="Open Sans" panose="020B0606030504020204" pitchFamily="34" charset="0"/>
              </a:rPr>
              <a:t>Declarations of Other Funding Support</a:t>
            </a:r>
          </a:p>
          <a:p>
            <a:pPr marL="457189" indent="-457189">
              <a:buFont typeface="Arial" panose="020B0604020202020204" pitchFamily="34" charset="0"/>
              <a:buChar char="•"/>
            </a:pPr>
            <a:r>
              <a:rPr lang="en-SG" sz="1200" dirty="0">
                <a:ea typeface="Open Sans" panose="020B0606030504020204" pitchFamily="34" charset="0"/>
                <a:cs typeface="Open Sans" panose="020B0606030504020204" pitchFamily="34" charset="0"/>
              </a:rPr>
              <a:t>Undertaking by PI, Co-I, Collaborators</a:t>
            </a:r>
          </a:p>
          <a:p>
            <a:pPr marL="457189" indent="-457189">
              <a:buFont typeface="Arial" panose="020B0604020202020204" pitchFamily="34" charset="0"/>
              <a:buChar char="•"/>
            </a:pPr>
            <a:r>
              <a:rPr lang="en-SG" sz="1200" dirty="0">
                <a:ea typeface="Open Sans" panose="020B0606030504020204" pitchFamily="34" charset="0"/>
                <a:cs typeface="Open Sans" panose="020B0606030504020204" pitchFamily="34" charset="0"/>
              </a:rPr>
              <a:t>Undertaking by </a:t>
            </a:r>
            <a:r>
              <a:rPr lang="en-SG" sz="1200" dirty="0" err="1">
                <a:ea typeface="Open Sans" panose="020B0606030504020204" pitchFamily="34" charset="0"/>
                <a:cs typeface="Open Sans" panose="020B0606030504020204" pitchFamily="34" charset="0"/>
              </a:rPr>
              <a:t>HoD</a:t>
            </a:r>
            <a:r>
              <a:rPr lang="en-SG" sz="1200" dirty="0">
                <a:ea typeface="Open Sans" panose="020B0606030504020204" pitchFamily="34" charset="0"/>
                <a:cs typeface="Open Sans" panose="020B0606030504020204" pitchFamily="34" charset="0"/>
              </a:rPr>
              <a:t> / </a:t>
            </a:r>
            <a:r>
              <a:rPr lang="en-SG" sz="1200" dirty="0" err="1">
                <a:ea typeface="Open Sans" panose="020B0606030504020204" pitchFamily="34" charset="0"/>
                <a:cs typeface="Open Sans" panose="020B0606030504020204" pitchFamily="34" charset="0"/>
              </a:rPr>
              <a:t>DoR</a:t>
            </a:r>
            <a:r>
              <a:rPr lang="en-SG" sz="1200" dirty="0">
                <a:ea typeface="Open Sans" panose="020B0606030504020204" pitchFamily="34" charset="0"/>
                <a:cs typeface="Open Sans" panose="020B0606030504020204" pitchFamily="34" charset="0"/>
              </a:rPr>
              <a:t> &amp; HI of PI &amp; Co-I</a:t>
            </a:r>
          </a:p>
          <a:p>
            <a:pPr marL="457189" indent="-457189">
              <a:buFont typeface="Arial" panose="020B0604020202020204" pitchFamily="34" charset="0"/>
              <a:buChar char="•"/>
            </a:pPr>
            <a:r>
              <a:rPr lang="en-SG" sz="1200" dirty="0">
                <a:ea typeface="Open Sans" panose="020B0606030504020204" pitchFamily="34" charset="0"/>
                <a:cs typeface="Open Sans" panose="020B0606030504020204" pitchFamily="34" charset="0"/>
              </a:rPr>
              <a:t>Self-Assessment Checklist</a:t>
            </a:r>
          </a:p>
          <a:p>
            <a:pPr marL="457189" indent="-457189">
              <a:buFont typeface="Arial" panose="020B0604020202020204" pitchFamily="34" charset="0"/>
              <a:buChar char="•"/>
            </a:pPr>
            <a:r>
              <a:rPr lang="en-SG" sz="1200" dirty="0">
                <a:ea typeface="Open Sans" panose="020B0606030504020204" pitchFamily="34" charset="0"/>
                <a:cs typeface="Open Sans" panose="020B0606030504020204" pitchFamily="34" charset="0"/>
              </a:rPr>
              <a:t>Description of TRL</a:t>
            </a:r>
          </a:p>
          <a:p>
            <a:endParaRPr lang="en-SG" sz="11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37838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7161" y="121972"/>
            <a:ext cx="4729655" cy="415498"/>
          </a:xfrm>
          <a:prstGeom prst="rect">
            <a:avLst/>
          </a:prstGeom>
          <a:noFill/>
        </p:spPr>
        <p:txBody>
          <a:bodyPr wrap="square" rtlCol="0">
            <a:spAutoFit/>
          </a:bodyPr>
          <a:lstStyle/>
          <a:p>
            <a:r>
              <a:rPr lang="en-US" sz="2100" b="1"/>
              <a:t>7) Proposed Development Plan</a:t>
            </a:r>
            <a:endParaRPr lang="en-SG" sz="2100" b="1"/>
          </a:p>
        </p:txBody>
      </p:sp>
      <p:graphicFrame>
        <p:nvGraphicFramePr>
          <p:cNvPr id="6" name="Table 5"/>
          <p:cNvGraphicFramePr>
            <a:graphicFrameLocks noGrp="1"/>
          </p:cNvGraphicFramePr>
          <p:nvPr>
            <p:extLst>
              <p:ext uri="{D42A27DB-BD31-4B8C-83A1-F6EECF244321}">
                <p14:modId xmlns:p14="http://schemas.microsoft.com/office/powerpoint/2010/main" val="2062738356"/>
              </p:ext>
            </p:extLst>
          </p:nvPr>
        </p:nvGraphicFramePr>
        <p:xfrm>
          <a:off x="390578" y="617220"/>
          <a:ext cx="8241307" cy="1493520"/>
        </p:xfrm>
        <a:graphic>
          <a:graphicData uri="http://schemas.openxmlformats.org/drawingml/2006/table">
            <a:tbl>
              <a:tblPr firstRow="1" firstCol="1" bandRow="1">
                <a:tableStyleId>{5C22544A-7EE6-4342-B048-85BDC9FD1C3A}</a:tableStyleId>
              </a:tblPr>
              <a:tblGrid>
                <a:gridCol w="8241307">
                  <a:extLst>
                    <a:ext uri="{9D8B030D-6E8A-4147-A177-3AD203B41FA5}">
                      <a16:colId xmlns:a16="http://schemas.microsoft.com/office/drawing/2014/main" val="1581509045"/>
                    </a:ext>
                  </a:extLst>
                </a:gridCol>
              </a:tblGrid>
              <a:tr h="205740">
                <a:tc>
                  <a:txBody>
                    <a:bodyPr/>
                    <a:lstStyle/>
                    <a:p>
                      <a:pPr marL="0" marR="0" algn="just">
                        <a:spcBef>
                          <a:spcPts val="0"/>
                        </a:spcBef>
                        <a:spcAft>
                          <a:spcPts val="0"/>
                        </a:spcAft>
                      </a:pPr>
                      <a:r>
                        <a:rPr lang="en-US" sz="1400" dirty="0">
                          <a:solidFill>
                            <a:schemeClr val="tx1"/>
                          </a:solidFill>
                          <a:effectLst/>
                        </a:rPr>
                        <a:t>7.8</a:t>
                      </a:r>
                      <a:r>
                        <a:rPr lang="en-US" sz="1400" baseline="0" dirty="0">
                          <a:solidFill>
                            <a:schemeClr val="tx1"/>
                          </a:solidFill>
                          <a:effectLst/>
                        </a:rPr>
                        <a:t> </a:t>
                      </a:r>
                      <a:r>
                        <a:rPr lang="en-US" sz="1400" b="1" kern="1200" dirty="0">
                          <a:solidFill>
                            <a:schemeClr val="tx1"/>
                          </a:solidFill>
                          <a:effectLst/>
                          <a:latin typeface="+mn-lt"/>
                          <a:ea typeface="+mn-ea"/>
                          <a:cs typeface="+mn-cs"/>
                        </a:rPr>
                        <a:t>PROJECT TEAM</a:t>
                      </a:r>
                      <a:endParaRPr lang="en-SG" sz="1400" dirty="0">
                        <a:solidFill>
                          <a:schemeClr val="tx1"/>
                        </a:solidFill>
                        <a:effectLst/>
                        <a:latin typeface="Arial" panose="020B0604020202020204" pitchFamily="34" charset="0"/>
                        <a:ea typeface="Batang"/>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30346836"/>
                  </a:ext>
                </a:extLst>
              </a:tr>
              <a:tr h="1028700">
                <a:tc>
                  <a:txBody>
                    <a:bodyPr/>
                    <a:lstStyle/>
                    <a:p>
                      <a:r>
                        <a:rPr lang="en-GB" sz="1400" b="1" i="0" kern="1200" dirty="0">
                          <a:solidFill>
                            <a:schemeClr val="tx1"/>
                          </a:solidFill>
                          <a:effectLst/>
                          <a:latin typeface="+mn-lt"/>
                          <a:ea typeface="+mn-ea"/>
                          <a:cs typeface="+mn-cs"/>
                        </a:rPr>
                        <a:t>Provide a description of the Team’s composition and track record in IP generation, product development and commercialisation.</a:t>
                      </a:r>
                    </a:p>
                    <a:p>
                      <a:r>
                        <a:rPr lang="en-GB" sz="1400" b="1" i="0" kern="1200" dirty="0">
                          <a:solidFill>
                            <a:schemeClr val="tx1"/>
                          </a:solidFill>
                          <a:effectLst/>
                          <a:latin typeface="+mn-lt"/>
                          <a:ea typeface="+mn-ea"/>
                          <a:cs typeface="+mn-cs"/>
                        </a:rPr>
                        <a:t>Describe the methods and management of the collaboration, i.e., who will take the lead for each area, a plan for regular meetings, etc.</a:t>
                      </a:r>
                    </a:p>
                    <a:p>
                      <a:r>
                        <a:rPr lang="en-GB" sz="1400" b="1" i="0" kern="1200" dirty="0">
                          <a:solidFill>
                            <a:schemeClr val="tx1"/>
                          </a:solidFill>
                          <a:effectLst/>
                          <a:latin typeface="+mn-lt"/>
                          <a:ea typeface="+mn-ea"/>
                          <a:cs typeface="+mn-cs"/>
                        </a:rPr>
                        <a:t>Detail any agreements that would need to be put in place prior to starting the Development Plan.</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551416756"/>
                  </a:ext>
                </a:extLst>
              </a:tr>
            </a:tbl>
          </a:graphicData>
        </a:graphic>
      </p:graphicFrame>
      <p:sp>
        <p:nvSpPr>
          <p:cNvPr id="2" name="TextBox 1">
            <a:extLst>
              <a:ext uri="{FF2B5EF4-FFF2-40B4-BE49-F238E27FC236}">
                <a16:creationId xmlns:a16="http://schemas.microsoft.com/office/drawing/2014/main" id="{CEE15C5C-1A15-A4A3-B411-455878F7577F}"/>
              </a:ext>
            </a:extLst>
          </p:cNvPr>
          <p:cNvSpPr txBox="1"/>
          <p:nvPr/>
        </p:nvSpPr>
        <p:spPr>
          <a:xfrm>
            <a:off x="437162" y="2571750"/>
            <a:ext cx="8194724" cy="1231106"/>
          </a:xfrm>
          <a:prstGeom prst="rect">
            <a:avLst/>
          </a:prstGeom>
          <a:noFill/>
        </p:spPr>
        <p:txBody>
          <a:bodyPr wrap="square" rtlCol="0">
            <a:spAutoFit/>
          </a:bodyPr>
          <a:lstStyle/>
          <a:p>
            <a:r>
              <a:rPr lang="en-US" sz="1200" dirty="0">
                <a:solidFill>
                  <a:srgbClr val="444443"/>
                </a:solidFill>
                <a:latin typeface="+mj-lt"/>
              </a:rPr>
              <a:t>Attach the CV of each (key) member of the research team.</a:t>
            </a:r>
          </a:p>
          <a:p>
            <a:r>
              <a:rPr lang="en-US" sz="1200" dirty="0">
                <a:solidFill>
                  <a:srgbClr val="444443"/>
                </a:solidFill>
                <a:latin typeface="+mj-lt"/>
              </a:rPr>
              <a:t>Include info and indicate NA if no applicable: </a:t>
            </a:r>
          </a:p>
          <a:p>
            <a:endParaRPr lang="en-US" sz="1200" dirty="0">
              <a:solidFill>
                <a:srgbClr val="444443"/>
              </a:solidFill>
              <a:effectLst/>
              <a:latin typeface="+mj-lt"/>
              <a:ea typeface="Times New Roman" panose="02020603050405020304" pitchFamily="18" charset="0"/>
            </a:endParaRPr>
          </a:p>
          <a:p>
            <a:r>
              <a:rPr lang="en-US" sz="1200" dirty="0">
                <a:solidFill>
                  <a:srgbClr val="444443"/>
                </a:solidFill>
                <a:effectLst/>
                <a:latin typeface="+mj-lt"/>
                <a:ea typeface="Times New Roman" panose="02020603050405020304" pitchFamily="18" charset="0"/>
              </a:rPr>
              <a:t>For Co-Is and Collaborators, please include peer-reviewed funding awarded as PI in last 5 years (from local and foreign agencies), detailing the grant quantum, start and end date, funding agency and field of research. </a:t>
            </a:r>
            <a:endParaRPr lang="en-SG" sz="1200" dirty="0">
              <a:solidFill>
                <a:srgbClr val="444443"/>
              </a:solidFill>
              <a:effectLst/>
              <a:latin typeface="+mj-lt"/>
              <a:ea typeface="Times New Roman" panose="02020603050405020304" pitchFamily="18" charset="0"/>
            </a:endParaRPr>
          </a:p>
          <a:p>
            <a:endParaRPr lang="en-US" sz="1400" b="1" dirty="0">
              <a:solidFill>
                <a:schemeClr val="accent4">
                  <a:lumMod val="60000"/>
                  <a:lumOff val="40000"/>
                </a:schemeClr>
              </a:solidFill>
            </a:endParaRPr>
          </a:p>
        </p:txBody>
      </p:sp>
    </p:spTree>
    <p:extLst>
      <p:ext uri="{BB962C8B-B14F-4D97-AF65-F5344CB8AC3E}">
        <p14:creationId xmlns:p14="http://schemas.microsoft.com/office/powerpoint/2010/main" val="2681083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7161" y="121972"/>
            <a:ext cx="4729655" cy="415498"/>
          </a:xfrm>
          <a:prstGeom prst="rect">
            <a:avLst/>
          </a:prstGeom>
          <a:noFill/>
        </p:spPr>
        <p:txBody>
          <a:bodyPr wrap="square" rtlCol="0">
            <a:spAutoFit/>
          </a:bodyPr>
          <a:lstStyle/>
          <a:p>
            <a:r>
              <a:rPr lang="en-US" sz="2100" b="1"/>
              <a:t>7) Proposed Development Plan</a:t>
            </a:r>
            <a:endParaRPr lang="en-SG" sz="2100" b="1"/>
          </a:p>
        </p:txBody>
      </p:sp>
      <p:graphicFrame>
        <p:nvGraphicFramePr>
          <p:cNvPr id="6" name="Table 5"/>
          <p:cNvGraphicFramePr>
            <a:graphicFrameLocks noGrp="1"/>
          </p:cNvGraphicFramePr>
          <p:nvPr>
            <p:extLst>
              <p:ext uri="{D42A27DB-BD31-4B8C-83A1-F6EECF244321}">
                <p14:modId xmlns:p14="http://schemas.microsoft.com/office/powerpoint/2010/main" val="1788771088"/>
              </p:ext>
            </p:extLst>
          </p:nvPr>
        </p:nvGraphicFramePr>
        <p:xfrm>
          <a:off x="390578" y="617220"/>
          <a:ext cx="8241307" cy="426720"/>
        </p:xfrm>
        <a:graphic>
          <a:graphicData uri="http://schemas.openxmlformats.org/drawingml/2006/table">
            <a:tbl>
              <a:tblPr firstRow="1" firstCol="1" bandRow="1">
                <a:tableStyleId>{5C22544A-7EE6-4342-B048-85BDC9FD1C3A}</a:tableStyleId>
              </a:tblPr>
              <a:tblGrid>
                <a:gridCol w="8241307">
                  <a:extLst>
                    <a:ext uri="{9D8B030D-6E8A-4147-A177-3AD203B41FA5}">
                      <a16:colId xmlns:a16="http://schemas.microsoft.com/office/drawing/2014/main" val="1581509045"/>
                    </a:ext>
                  </a:extLst>
                </a:gridCol>
              </a:tblGrid>
              <a:tr h="205740">
                <a:tc>
                  <a:txBody>
                    <a:bodyPr/>
                    <a:lstStyle/>
                    <a:p>
                      <a:pPr marL="0" marR="0" algn="just">
                        <a:spcBef>
                          <a:spcPts val="0"/>
                        </a:spcBef>
                        <a:spcAft>
                          <a:spcPts val="0"/>
                        </a:spcAft>
                      </a:pPr>
                      <a:r>
                        <a:rPr lang="en-US" sz="1400" dirty="0">
                          <a:solidFill>
                            <a:schemeClr val="tx1"/>
                          </a:solidFill>
                          <a:effectLst/>
                        </a:rPr>
                        <a:t>7.8</a:t>
                      </a:r>
                      <a:r>
                        <a:rPr lang="en-US" sz="1400" baseline="0" dirty="0">
                          <a:solidFill>
                            <a:schemeClr val="tx1"/>
                          </a:solidFill>
                          <a:effectLst/>
                        </a:rPr>
                        <a:t> </a:t>
                      </a:r>
                      <a:r>
                        <a:rPr lang="en-US" sz="1400" b="1" kern="1200" dirty="0">
                          <a:solidFill>
                            <a:schemeClr val="tx1"/>
                          </a:solidFill>
                          <a:effectLst/>
                          <a:latin typeface="+mn-lt"/>
                          <a:ea typeface="+mn-ea"/>
                          <a:cs typeface="+mn-cs"/>
                        </a:rPr>
                        <a:t>PROJECT TEAM</a:t>
                      </a:r>
                      <a:endParaRPr lang="en-SG" sz="1400" dirty="0">
                        <a:solidFill>
                          <a:schemeClr val="tx1"/>
                        </a:solidFill>
                        <a:effectLst/>
                        <a:latin typeface="Arial" panose="020B0604020202020204" pitchFamily="34" charset="0"/>
                        <a:ea typeface="Batang"/>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30346836"/>
                  </a:ext>
                </a:extLst>
              </a:tr>
              <a:tr h="205740">
                <a:tc>
                  <a:txBody>
                    <a:bodyPr/>
                    <a:lstStyle/>
                    <a:p>
                      <a:r>
                        <a:rPr lang="en-US" sz="1400" b="1" i="0" kern="1200" dirty="0">
                          <a:solidFill>
                            <a:schemeClr val="tx1"/>
                          </a:solidFill>
                          <a:effectLst/>
                          <a:latin typeface="+mn-lt"/>
                          <a:ea typeface="+mn-ea"/>
                          <a:cs typeface="+mn-cs"/>
                        </a:rPr>
                        <a:t>Please provide basic details of the team members and their </a:t>
                      </a:r>
                      <a:r>
                        <a:rPr lang="en-SG" sz="1400" b="1" i="0" kern="1200" dirty="0">
                          <a:solidFill>
                            <a:schemeClr val="tx1"/>
                          </a:solidFill>
                          <a:effectLst/>
                          <a:latin typeface="+mn-lt"/>
                          <a:ea typeface="+mn-ea"/>
                          <a:cs typeface="+mn-cs"/>
                        </a:rPr>
                        <a:t>effort for this project</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551416756"/>
                  </a:ext>
                </a:extLst>
              </a:tr>
            </a:tbl>
          </a:graphicData>
        </a:graphic>
      </p:graphicFrame>
      <p:graphicFrame>
        <p:nvGraphicFramePr>
          <p:cNvPr id="8" name="Table 7"/>
          <p:cNvGraphicFramePr>
            <a:graphicFrameLocks noGrp="1"/>
          </p:cNvGraphicFramePr>
          <p:nvPr/>
        </p:nvGraphicFramePr>
        <p:xfrm>
          <a:off x="390576" y="1372388"/>
          <a:ext cx="8241308" cy="2433962"/>
        </p:xfrm>
        <a:graphic>
          <a:graphicData uri="http://schemas.openxmlformats.org/drawingml/2006/table">
            <a:tbl>
              <a:tblPr firstRow="1" bandRow="1">
                <a:tableStyleId>{5C22544A-7EE6-4342-B048-85BDC9FD1C3A}</a:tableStyleId>
              </a:tblPr>
              <a:tblGrid>
                <a:gridCol w="410214">
                  <a:extLst>
                    <a:ext uri="{9D8B030D-6E8A-4147-A177-3AD203B41FA5}">
                      <a16:colId xmlns:a16="http://schemas.microsoft.com/office/drawing/2014/main" val="1973142759"/>
                    </a:ext>
                  </a:extLst>
                </a:gridCol>
                <a:gridCol w="1391041">
                  <a:extLst>
                    <a:ext uri="{9D8B030D-6E8A-4147-A177-3AD203B41FA5}">
                      <a16:colId xmlns:a16="http://schemas.microsoft.com/office/drawing/2014/main" val="2986429612"/>
                    </a:ext>
                  </a:extLst>
                </a:gridCol>
                <a:gridCol w="776205">
                  <a:extLst>
                    <a:ext uri="{9D8B030D-6E8A-4147-A177-3AD203B41FA5}">
                      <a16:colId xmlns:a16="http://schemas.microsoft.com/office/drawing/2014/main" val="3625963906"/>
                    </a:ext>
                  </a:extLst>
                </a:gridCol>
                <a:gridCol w="1590741">
                  <a:extLst>
                    <a:ext uri="{9D8B030D-6E8A-4147-A177-3AD203B41FA5}">
                      <a16:colId xmlns:a16="http://schemas.microsoft.com/office/drawing/2014/main" val="2409814644"/>
                    </a:ext>
                  </a:extLst>
                </a:gridCol>
                <a:gridCol w="948695">
                  <a:extLst>
                    <a:ext uri="{9D8B030D-6E8A-4147-A177-3AD203B41FA5}">
                      <a16:colId xmlns:a16="http://schemas.microsoft.com/office/drawing/2014/main" val="2153813853"/>
                    </a:ext>
                  </a:extLst>
                </a:gridCol>
                <a:gridCol w="1562206">
                  <a:extLst>
                    <a:ext uri="{9D8B030D-6E8A-4147-A177-3AD203B41FA5}">
                      <a16:colId xmlns:a16="http://schemas.microsoft.com/office/drawing/2014/main" val="4244953633"/>
                    </a:ext>
                  </a:extLst>
                </a:gridCol>
                <a:gridCol w="1562206">
                  <a:extLst>
                    <a:ext uri="{9D8B030D-6E8A-4147-A177-3AD203B41FA5}">
                      <a16:colId xmlns:a16="http://schemas.microsoft.com/office/drawing/2014/main" val="2060714500"/>
                    </a:ext>
                  </a:extLst>
                </a:gridCol>
              </a:tblGrid>
              <a:tr h="531495">
                <a:tc>
                  <a:txBody>
                    <a:bodyPr/>
                    <a:lstStyle/>
                    <a:p>
                      <a:r>
                        <a:rPr lang="en-US" sz="1000"/>
                        <a:t>No</a:t>
                      </a:r>
                      <a:endParaRPr lang="en-SG" sz="1000"/>
                    </a:p>
                  </a:txBody>
                  <a:tcPr marL="68580" marR="68580" marT="34290" marB="34290"/>
                </a:tc>
                <a:tc>
                  <a:txBody>
                    <a:bodyPr/>
                    <a:lstStyle/>
                    <a:p>
                      <a:r>
                        <a:rPr lang="en-US" sz="1000"/>
                        <a:t>Name</a:t>
                      </a:r>
                      <a:endParaRPr lang="en-SG" sz="1000"/>
                    </a:p>
                  </a:txBody>
                  <a:tcPr marL="68580" marR="68580" marT="34290" marB="34290"/>
                </a:tc>
                <a:tc>
                  <a:txBody>
                    <a:bodyPr/>
                    <a:lstStyle/>
                    <a:p>
                      <a:r>
                        <a:rPr lang="en-US" sz="1000"/>
                        <a:t>Institution</a:t>
                      </a:r>
                      <a:endParaRPr lang="en-SG" sz="1000"/>
                    </a:p>
                  </a:txBody>
                  <a:tcPr marL="68580" marR="68580" marT="34290" marB="34290"/>
                </a:tc>
                <a:tc>
                  <a:txBody>
                    <a:bodyPr/>
                    <a:lstStyle/>
                    <a:p>
                      <a:r>
                        <a:rPr lang="en-US" sz="1000"/>
                        <a:t>Role in Project and background</a:t>
                      </a:r>
                      <a:endParaRPr lang="en-SG" sz="1000"/>
                    </a:p>
                  </a:txBody>
                  <a:tcPr marL="68580" marR="68580" marT="34290" marB="34290"/>
                </a:tc>
                <a:tc>
                  <a:txBody>
                    <a:bodyPr/>
                    <a:lstStyle/>
                    <a:p>
                      <a:pPr algn="ctr"/>
                      <a:r>
                        <a:rPr lang="en-US" sz="1000"/>
                        <a:t>EOM Required (Y/N) </a:t>
                      </a:r>
                      <a:endParaRPr lang="en-SG" sz="1000"/>
                    </a:p>
                  </a:txBody>
                  <a:tcPr marL="68580" marR="68580" marT="34290" marB="34290"/>
                </a:tc>
                <a:tc>
                  <a:txBody>
                    <a:bodyPr/>
                    <a:lstStyle/>
                    <a:p>
                      <a:r>
                        <a:rPr lang="en-US" sz="1000"/>
                        <a:t>% effort within project (to add</a:t>
                      </a:r>
                      <a:r>
                        <a:rPr lang="en-US" sz="1000" baseline="0"/>
                        <a:t> up to 100%)</a:t>
                      </a:r>
                      <a:endParaRPr lang="en-SG" sz="1000"/>
                    </a:p>
                  </a:txBody>
                  <a:tcPr marL="68580" marR="68580" marT="34290" marB="34290"/>
                </a:tc>
                <a:tc>
                  <a:txBody>
                    <a:bodyPr/>
                    <a:lstStyle/>
                    <a:p>
                      <a:r>
                        <a:rPr lang="en-US" sz="1000"/>
                        <a:t>% effort within job scope</a:t>
                      </a:r>
                      <a:endParaRPr lang="en-SG" sz="1000"/>
                    </a:p>
                  </a:txBody>
                  <a:tcPr marL="68580" marR="68580" marT="34290" marB="34290"/>
                </a:tc>
                <a:extLst>
                  <a:ext uri="{0D108BD9-81ED-4DB2-BD59-A6C34878D82A}">
                    <a16:rowId xmlns:a16="http://schemas.microsoft.com/office/drawing/2014/main" val="2082726973"/>
                  </a:ext>
                </a:extLst>
              </a:tr>
              <a:tr h="278130">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pPr marL="0" marR="0">
                        <a:spcBef>
                          <a:spcPts val="0"/>
                        </a:spcBef>
                        <a:spcAft>
                          <a:spcPts val="0"/>
                        </a:spcAft>
                      </a:pPr>
                      <a:endParaRPr lang="en-SG" sz="1500">
                        <a:effectLst/>
                        <a:latin typeface="+mn-lt"/>
                        <a:ea typeface="Batang"/>
                        <a:cs typeface="Times New Roman" panose="02020603050405020304" pitchFamily="18" charset="0"/>
                      </a:endParaRPr>
                    </a:p>
                  </a:txBody>
                  <a:tcPr marL="51435" marR="51435" marT="0" marB="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extLst>
                  <a:ext uri="{0D108BD9-81ED-4DB2-BD59-A6C34878D82A}">
                    <a16:rowId xmlns:a16="http://schemas.microsoft.com/office/drawing/2014/main" val="658613528"/>
                  </a:ext>
                </a:extLst>
              </a:tr>
              <a:tr h="278130">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pPr marL="0" marR="0">
                        <a:spcBef>
                          <a:spcPts val="0"/>
                        </a:spcBef>
                        <a:spcAft>
                          <a:spcPts val="0"/>
                        </a:spcAft>
                      </a:pPr>
                      <a:endParaRPr lang="en-SG" sz="1500">
                        <a:effectLst/>
                        <a:latin typeface="+mn-lt"/>
                        <a:ea typeface="Batang"/>
                        <a:cs typeface="Times New Roman" panose="02020603050405020304" pitchFamily="18" charset="0"/>
                      </a:endParaRPr>
                    </a:p>
                  </a:txBody>
                  <a:tcPr marL="51435" marR="51435" marT="0" marB="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extLst>
                  <a:ext uri="{0D108BD9-81ED-4DB2-BD59-A6C34878D82A}">
                    <a16:rowId xmlns:a16="http://schemas.microsoft.com/office/drawing/2014/main" val="109874229"/>
                  </a:ext>
                </a:extLst>
              </a:tr>
              <a:tr h="278130">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20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a:effectLst/>
                        <a:latin typeface="+mn-lt"/>
                        <a:ea typeface="Batang"/>
                        <a:cs typeface="Times New Roman" panose="02020603050405020304" pitchFamily="18" charset="0"/>
                      </a:endParaRPr>
                    </a:p>
                  </a:txBody>
                  <a:tcPr marL="51435" marR="51435" marT="0" marB="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extLst>
                  <a:ext uri="{0D108BD9-81ED-4DB2-BD59-A6C34878D82A}">
                    <a16:rowId xmlns:a16="http://schemas.microsoft.com/office/drawing/2014/main" val="156917986"/>
                  </a:ext>
                </a:extLst>
              </a:tr>
              <a:tr h="278130">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extLst>
                  <a:ext uri="{0D108BD9-81ED-4DB2-BD59-A6C34878D82A}">
                    <a16:rowId xmlns:a16="http://schemas.microsoft.com/office/drawing/2014/main" val="3911328961"/>
                  </a:ext>
                </a:extLst>
              </a:tr>
              <a:tr h="278130">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extLst>
                  <a:ext uri="{0D108BD9-81ED-4DB2-BD59-A6C34878D82A}">
                    <a16:rowId xmlns:a16="http://schemas.microsoft.com/office/drawing/2014/main" val="3616143909"/>
                  </a:ext>
                </a:extLst>
              </a:tr>
              <a:tr h="278130">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extLst>
                  <a:ext uri="{0D108BD9-81ED-4DB2-BD59-A6C34878D82A}">
                    <a16:rowId xmlns:a16="http://schemas.microsoft.com/office/drawing/2014/main" val="4197903479"/>
                  </a:ext>
                </a:extLst>
              </a:tr>
              <a:tr h="233687">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extLst>
                  <a:ext uri="{0D108BD9-81ED-4DB2-BD59-A6C34878D82A}">
                    <a16:rowId xmlns:a16="http://schemas.microsoft.com/office/drawing/2014/main" val="307943027"/>
                  </a:ext>
                </a:extLst>
              </a:tr>
            </a:tbl>
          </a:graphicData>
        </a:graphic>
      </p:graphicFrame>
      <p:sp>
        <p:nvSpPr>
          <p:cNvPr id="10" name="Rectangle 9"/>
          <p:cNvSpPr/>
          <p:nvPr/>
        </p:nvSpPr>
        <p:spPr>
          <a:xfrm>
            <a:off x="339776" y="4229889"/>
            <a:ext cx="8241307" cy="300082"/>
          </a:xfrm>
          <a:prstGeom prst="rect">
            <a:avLst/>
          </a:prstGeom>
        </p:spPr>
        <p:txBody>
          <a:bodyPr wrap="square">
            <a:spAutoFit/>
          </a:bodyPr>
          <a:lstStyle/>
          <a:p>
            <a:pPr algn="just"/>
            <a:r>
              <a:rPr lang="en-US" sz="1350">
                <a:ea typeface="Batang"/>
                <a:cs typeface="Times New Roman" panose="02020603050405020304" pitchFamily="18" charset="0"/>
              </a:rPr>
              <a:t>Note: The total % of effort of all members within the project must add up to 100%. </a:t>
            </a:r>
            <a:endParaRPr lang="en-SG" sz="2100">
              <a:ea typeface="Batang"/>
              <a:cs typeface="Times New Roman" panose="02020603050405020304" pitchFamily="18" charset="0"/>
            </a:endParaRPr>
          </a:p>
        </p:txBody>
      </p:sp>
    </p:spTree>
    <p:extLst>
      <p:ext uri="{BB962C8B-B14F-4D97-AF65-F5344CB8AC3E}">
        <p14:creationId xmlns:p14="http://schemas.microsoft.com/office/powerpoint/2010/main" val="898005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580889633"/>
              </p:ext>
            </p:extLst>
          </p:nvPr>
        </p:nvGraphicFramePr>
        <p:xfrm>
          <a:off x="437161" y="1324303"/>
          <a:ext cx="8088044" cy="1706880"/>
        </p:xfrm>
        <a:graphic>
          <a:graphicData uri="http://schemas.openxmlformats.org/drawingml/2006/table">
            <a:tbl>
              <a:tblPr firstRow="1" firstCol="1" lastRow="1" lastCol="1" bandRow="1" bandCol="1">
                <a:tableStyleId>{5C22544A-7EE6-4342-B048-85BDC9FD1C3A}</a:tableStyleId>
              </a:tblPr>
              <a:tblGrid>
                <a:gridCol w="1099974">
                  <a:extLst>
                    <a:ext uri="{9D8B030D-6E8A-4147-A177-3AD203B41FA5}">
                      <a16:colId xmlns:a16="http://schemas.microsoft.com/office/drawing/2014/main" val="2061108976"/>
                    </a:ext>
                  </a:extLst>
                </a:gridCol>
                <a:gridCol w="703660">
                  <a:extLst>
                    <a:ext uri="{9D8B030D-6E8A-4147-A177-3AD203B41FA5}">
                      <a16:colId xmlns:a16="http://schemas.microsoft.com/office/drawing/2014/main" val="1793380112"/>
                    </a:ext>
                  </a:extLst>
                </a:gridCol>
                <a:gridCol w="820128">
                  <a:extLst>
                    <a:ext uri="{9D8B030D-6E8A-4147-A177-3AD203B41FA5}">
                      <a16:colId xmlns:a16="http://schemas.microsoft.com/office/drawing/2014/main" val="2601471727"/>
                    </a:ext>
                  </a:extLst>
                </a:gridCol>
                <a:gridCol w="821745">
                  <a:extLst>
                    <a:ext uri="{9D8B030D-6E8A-4147-A177-3AD203B41FA5}">
                      <a16:colId xmlns:a16="http://schemas.microsoft.com/office/drawing/2014/main" val="1019752538"/>
                    </a:ext>
                  </a:extLst>
                </a:gridCol>
                <a:gridCol w="740865">
                  <a:extLst>
                    <a:ext uri="{9D8B030D-6E8A-4147-A177-3AD203B41FA5}">
                      <a16:colId xmlns:a16="http://schemas.microsoft.com/office/drawing/2014/main" val="4158650634"/>
                    </a:ext>
                  </a:extLst>
                </a:gridCol>
                <a:gridCol w="821745">
                  <a:extLst>
                    <a:ext uri="{9D8B030D-6E8A-4147-A177-3AD203B41FA5}">
                      <a16:colId xmlns:a16="http://schemas.microsoft.com/office/drawing/2014/main" val="2313525231"/>
                    </a:ext>
                  </a:extLst>
                </a:gridCol>
                <a:gridCol w="820128">
                  <a:extLst>
                    <a:ext uri="{9D8B030D-6E8A-4147-A177-3AD203B41FA5}">
                      <a16:colId xmlns:a16="http://schemas.microsoft.com/office/drawing/2014/main" val="3301837902"/>
                    </a:ext>
                  </a:extLst>
                </a:gridCol>
                <a:gridCol w="739247">
                  <a:extLst>
                    <a:ext uri="{9D8B030D-6E8A-4147-A177-3AD203B41FA5}">
                      <a16:colId xmlns:a16="http://schemas.microsoft.com/office/drawing/2014/main" val="2264432656"/>
                    </a:ext>
                  </a:extLst>
                </a:gridCol>
                <a:gridCol w="740865">
                  <a:extLst>
                    <a:ext uri="{9D8B030D-6E8A-4147-A177-3AD203B41FA5}">
                      <a16:colId xmlns:a16="http://schemas.microsoft.com/office/drawing/2014/main" val="1345955997"/>
                    </a:ext>
                  </a:extLst>
                </a:gridCol>
                <a:gridCol w="779687">
                  <a:extLst>
                    <a:ext uri="{9D8B030D-6E8A-4147-A177-3AD203B41FA5}">
                      <a16:colId xmlns:a16="http://schemas.microsoft.com/office/drawing/2014/main" val="1108451164"/>
                    </a:ext>
                  </a:extLst>
                </a:gridCol>
              </a:tblGrid>
              <a:tr h="205740">
                <a:tc>
                  <a:txBody>
                    <a:bodyPr/>
                    <a:lstStyle/>
                    <a:p>
                      <a:pPr marL="0" marR="0" algn="ctr">
                        <a:spcBef>
                          <a:spcPts val="1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nchor="ctr"/>
                </a:tc>
                <a:tc gridSpan="4">
                  <a:txBody>
                    <a:bodyPr/>
                    <a:lstStyle/>
                    <a:p>
                      <a:pPr marL="0" marR="0" algn="ctr">
                        <a:spcBef>
                          <a:spcPts val="100"/>
                        </a:spcBef>
                        <a:spcAft>
                          <a:spcPts val="100"/>
                        </a:spcAft>
                      </a:pPr>
                      <a:r>
                        <a:rPr lang="en-US" sz="1400" dirty="0">
                          <a:effectLst/>
                        </a:rPr>
                        <a:t>FY XX</a:t>
                      </a:r>
                      <a:endParaRPr lang="en-SG" sz="1400" dirty="0">
                        <a:effectLst/>
                        <a:latin typeface="Arial" panose="020B0604020202020204" pitchFamily="34" charset="0"/>
                        <a:ea typeface="Batang"/>
                        <a:cs typeface="Times New Roman" panose="02020603050405020304" pitchFamily="18" charset="0"/>
                      </a:endParaRPr>
                    </a:p>
                  </a:txBody>
                  <a:tcPr marL="51435" marR="51435" marT="0" marB="0" anchor="ctr"/>
                </a:tc>
                <a:tc hMerge="1">
                  <a:txBody>
                    <a:bodyPr/>
                    <a:lstStyle/>
                    <a:p>
                      <a:endParaRPr lang="en-SG"/>
                    </a:p>
                  </a:txBody>
                  <a:tcPr/>
                </a:tc>
                <a:tc hMerge="1">
                  <a:txBody>
                    <a:bodyPr/>
                    <a:lstStyle/>
                    <a:p>
                      <a:endParaRPr lang="en-SG"/>
                    </a:p>
                  </a:txBody>
                  <a:tcPr/>
                </a:tc>
                <a:tc hMerge="1">
                  <a:txBody>
                    <a:bodyPr/>
                    <a:lstStyle/>
                    <a:p>
                      <a:endParaRPr lang="en-SG"/>
                    </a:p>
                  </a:txBody>
                  <a:tcPr/>
                </a:tc>
                <a:tc gridSpan="4">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lang="en-US" sz="1400" dirty="0">
                          <a:effectLst/>
                        </a:rPr>
                        <a:t>FY</a:t>
                      </a:r>
                      <a:r>
                        <a:rPr lang="en-US" sz="1400" baseline="0" dirty="0">
                          <a:effectLst/>
                        </a:rPr>
                        <a:t> YY</a:t>
                      </a:r>
                      <a:endParaRPr lang="en-SG" sz="1400" dirty="0">
                        <a:effectLst/>
                        <a:latin typeface="Arial" panose="020B0604020202020204" pitchFamily="34" charset="0"/>
                        <a:ea typeface="Batang"/>
                        <a:cs typeface="Times New Roman" panose="02020603050405020304" pitchFamily="18" charset="0"/>
                      </a:endParaRPr>
                    </a:p>
                  </a:txBody>
                  <a:tcPr marL="51435" marR="51435" marT="0" marB="0" anchor="ctr"/>
                </a:tc>
                <a:tc hMerge="1">
                  <a:txBody>
                    <a:bodyPr/>
                    <a:lstStyle/>
                    <a:p>
                      <a:endParaRPr lang="en-SG"/>
                    </a:p>
                  </a:txBody>
                  <a:tcPr/>
                </a:tc>
                <a:tc hMerge="1">
                  <a:txBody>
                    <a:bodyPr/>
                    <a:lstStyle/>
                    <a:p>
                      <a:endParaRPr lang="en-SG"/>
                    </a:p>
                  </a:txBody>
                  <a:tcPr/>
                </a:tc>
                <a:tc hMerge="1">
                  <a:txBody>
                    <a:bodyPr/>
                    <a:lstStyle/>
                    <a:p>
                      <a:endParaRPr lang="en-SG"/>
                    </a:p>
                  </a:txBody>
                  <a:tcPr/>
                </a:tc>
                <a:tc rowSpan="2">
                  <a:txBody>
                    <a:bodyPr/>
                    <a:lstStyle/>
                    <a:p>
                      <a:pPr marL="0" marR="0" algn="ctr">
                        <a:spcBef>
                          <a:spcPts val="100"/>
                        </a:spcBef>
                        <a:spcAft>
                          <a:spcPts val="100"/>
                        </a:spcAft>
                      </a:pPr>
                      <a:r>
                        <a:rPr lang="en-US" sz="1400" dirty="0">
                          <a:effectLst/>
                        </a:rPr>
                        <a:t>Total (S$)</a:t>
                      </a:r>
                      <a:endParaRPr lang="en-SG" sz="1400" dirty="0">
                        <a:effectLst/>
                        <a:latin typeface="Arial" panose="020B0604020202020204" pitchFamily="34" charset="0"/>
                        <a:ea typeface="Batang"/>
                        <a:cs typeface="Times New Roman" panose="02020603050405020304" pitchFamily="18" charset="0"/>
                      </a:endParaRPr>
                    </a:p>
                  </a:txBody>
                  <a:tcPr marL="51435" marR="51435" marT="0" marB="0"/>
                </a:tc>
                <a:extLst>
                  <a:ext uri="{0D108BD9-81ED-4DB2-BD59-A6C34878D82A}">
                    <a16:rowId xmlns:a16="http://schemas.microsoft.com/office/drawing/2014/main" val="2727420538"/>
                  </a:ext>
                </a:extLst>
              </a:tr>
              <a:tr h="205740">
                <a:tc>
                  <a:txBody>
                    <a:bodyPr/>
                    <a:lstStyle/>
                    <a:p>
                      <a:pPr marL="0" marR="0" algn="ctr">
                        <a:spcBef>
                          <a:spcPts val="1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nchor="ctr"/>
                </a:tc>
                <a:tc>
                  <a:txBody>
                    <a:bodyPr/>
                    <a:lstStyle/>
                    <a:p>
                      <a:pPr marL="0" marR="0" algn="ctr">
                        <a:spcBef>
                          <a:spcPts val="100"/>
                        </a:spcBef>
                        <a:spcAft>
                          <a:spcPts val="100"/>
                        </a:spcAft>
                      </a:pPr>
                      <a:r>
                        <a:rPr lang="en-US" sz="1400" dirty="0">
                          <a:effectLst/>
                        </a:rPr>
                        <a:t>Q1</a:t>
                      </a:r>
                      <a:endParaRPr lang="en-SG" sz="1400" dirty="0">
                        <a:effectLst/>
                        <a:latin typeface="Arial" panose="020B0604020202020204" pitchFamily="34" charset="0"/>
                        <a:ea typeface="Batang"/>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marL="0" marR="0" algn="ctr">
                        <a:spcBef>
                          <a:spcPts val="100"/>
                        </a:spcBef>
                        <a:spcAft>
                          <a:spcPts val="100"/>
                        </a:spcAft>
                      </a:pPr>
                      <a:r>
                        <a:rPr lang="en-US" sz="1400" dirty="0">
                          <a:effectLst/>
                        </a:rPr>
                        <a:t>Q2</a:t>
                      </a:r>
                      <a:endParaRPr lang="en-SG" sz="1400" dirty="0">
                        <a:effectLst/>
                        <a:latin typeface="Arial" panose="020B0604020202020204" pitchFamily="34" charset="0"/>
                        <a:ea typeface="Batang"/>
                        <a:cs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100"/>
                        </a:spcBef>
                        <a:spcAft>
                          <a:spcPts val="100"/>
                        </a:spcAft>
                      </a:pPr>
                      <a:r>
                        <a:rPr lang="en-US" sz="1400" dirty="0">
                          <a:effectLst/>
                        </a:rPr>
                        <a:t>Q3</a:t>
                      </a:r>
                      <a:endParaRPr lang="en-SG" sz="1400" dirty="0">
                        <a:effectLst/>
                        <a:latin typeface="Arial" panose="020B0604020202020204" pitchFamily="34" charset="0"/>
                        <a:ea typeface="Batang"/>
                        <a:cs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100"/>
                        </a:spcBef>
                        <a:spcAft>
                          <a:spcPts val="100"/>
                        </a:spcAft>
                      </a:pPr>
                      <a:r>
                        <a:rPr lang="en-US" sz="1400" dirty="0">
                          <a:effectLst/>
                        </a:rPr>
                        <a:t>Q4</a:t>
                      </a:r>
                      <a:endParaRPr lang="en-SG" sz="1400" dirty="0">
                        <a:effectLst/>
                        <a:latin typeface="Arial" panose="020B0604020202020204" pitchFamily="34" charset="0"/>
                        <a:ea typeface="Batang"/>
                        <a:cs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100"/>
                        </a:spcBef>
                        <a:spcAft>
                          <a:spcPts val="100"/>
                        </a:spcAft>
                      </a:pPr>
                      <a:r>
                        <a:rPr lang="en-US" sz="1400" dirty="0">
                          <a:effectLst/>
                        </a:rPr>
                        <a:t>Q1</a:t>
                      </a:r>
                      <a:endParaRPr lang="en-SG" sz="1400" dirty="0">
                        <a:effectLst/>
                        <a:latin typeface="Arial" panose="020B0604020202020204" pitchFamily="34" charset="0"/>
                        <a:ea typeface="Batang"/>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marL="0" marR="0" algn="ctr">
                        <a:spcBef>
                          <a:spcPts val="100"/>
                        </a:spcBef>
                        <a:spcAft>
                          <a:spcPts val="100"/>
                        </a:spcAft>
                      </a:pPr>
                      <a:r>
                        <a:rPr lang="en-US" sz="1400" dirty="0">
                          <a:effectLst/>
                        </a:rPr>
                        <a:t>Q2</a:t>
                      </a:r>
                      <a:endParaRPr lang="en-SG" sz="1400" dirty="0">
                        <a:effectLst/>
                        <a:latin typeface="Arial" panose="020B0604020202020204" pitchFamily="34" charset="0"/>
                        <a:ea typeface="Batang"/>
                        <a:cs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100"/>
                        </a:spcBef>
                        <a:spcAft>
                          <a:spcPts val="100"/>
                        </a:spcAft>
                      </a:pPr>
                      <a:r>
                        <a:rPr lang="en-US" sz="1400" dirty="0">
                          <a:effectLst/>
                        </a:rPr>
                        <a:t>Q3</a:t>
                      </a:r>
                      <a:endParaRPr lang="en-SG" sz="1400" dirty="0">
                        <a:effectLst/>
                        <a:latin typeface="Arial" panose="020B0604020202020204" pitchFamily="34" charset="0"/>
                        <a:ea typeface="Batang"/>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marL="0" marR="0" algn="ctr">
                        <a:spcBef>
                          <a:spcPts val="100"/>
                        </a:spcBef>
                        <a:spcAft>
                          <a:spcPts val="100"/>
                        </a:spcAft>
                      </a:pPr>
                      <a:r>
                        <a:rPr lang="en-US" sz="1400" dirty="0">
                          <a:effectLst/>
                        </a:rPr>
                        <a:t>Q4</a:t>
                      </a:r>
                      <a:endParaRPr lang="en-SG" sz="1400" dirty="0">
                        <a:effectLst/>
                        <a:latin typeface="Arial" panose="020B0604020202020204" pitchFamily="34" charset="0"/>
                        <a:ea typeface="Batang"/>
                        <a:cs typeface="Times New Roman" panose="02020603050405020304" pitchFamily="18" charset="0"/>
                      </a:endParaRPr>
                    </a:p>
                  </a:txBody>
                  <a:tcPr marL="51435" marR="51435" marT="0" marB="0" anchor="ctr">
                    <a:solidFill>
                      <a:schemeClr val="accent1">
                        <a:lumMod val="20000"/>
                        <a:lumOff val="80000"/>
                      </a:schemeClr>
                    </a:solidFill>
                  </a:tcPr>
                </a:tc>
                <a:tc vMerge="1">
                  <a:txBody>
                    <a:bodyPr/>
                    <a:lstStyle/>
                    <a:p>
                      <a:endParaRPr lang="en-SG"/>
                    </a:p>
                  </a:txBody>
                  <a:tcPr/>
                </a:tc>
                <a:extLst>
                  <a:ext uri="{0D108BD9-81ED-4DB2-BD59-A6C34878D82A}">
                    <a16:rowId xmlns:a16="http://schemas.microsoft.com/office/drawing/2014/main" val="4023538441"/>
                  </a:ext>
                </a:extLst>
              </a:tr>
              <a:tr h="205740">
                <a:tc>
                  <a:txBody>
                    <a:bodyPr/>
                    <a:lstStyle/>
                    <a:p>
                      <a:pPr marL="0" marR="0" algn="ctr">
                        <a:spcBef>
                          <a:spcPts val="100"/>
                        </a:spcBef>
                        <a:spcAft>
                          <a:spcPts val="100"/>
                        </a:spcAft>
                      </a:pPr>
                      <a:r>
                        <a:rPr lang="en-US" sz="1400" dirty="0">
                          <a:effectLst/>
                        </a:rPr>
                        <a:t>EOM</a:t>
                      </a:r>
                      <a:endParaRPr lang="en-SG" sz="1400" dirty="0">
                        <a:effectLst/>
                        <a:latin typeface="Arial" panose="020B0604020202020204" pitchFamily="34" charset="0"/>
                        <a:ea typeface="Batang"/>
                        <a:cs typeface="Times New Roman" panose="02020603050405020304" pitchFamily="18" charset="0"/>
                      </a:endParaRPr>
                    </a:p>
                  </a:txBody>
                  <a:tcPr marL="51435" marR="51435" marT="0" marB="0" anchor="ctr"/>
                </a:tc>
                <a:tc>
                  <a:txBody>
                    <a:bodyPr/>
                    <a:lstStyle/>
                    <a:p>
                      <a:pPr marL="0" marR="0" algn="ctr">
                        <a:spcBef>
                          <a:spcPts val="1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marL="0" marR="0" algn="ctr">
                        <a:spcBef>
                          <a:spcPts val="1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1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1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1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marL="0" marR="0" algn="ctr">
                        <a:spcBef>
                          <a:spcPts val="1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1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marL="0" marR="0" algn="ctr">
                        <a:spcBef>
                          <a:spcPts val="1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marL="0" marR="0" algn="ctr">
                        <a:spcBef>
                          <a:spcPts val="1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tc>
                <a:extLst>
                  <a:ext uri="{0D108BD9-81ED-4DB2-BD59-A6C34878D82A}">
                    <a16:rowId xmlns:a16="http://schemas.microsoft.com/office/drawing/2014/main" val="2101401199"/>
                  </a:ext>
                </a:extLst>
              </a:tr>
              <a:tr h="205740">
                <a:tc>
                  <a:txBody>
                    <a:bodyPr/>
                    <a:lstStyle/>
                    <a:p>
                      <a:pPr marL="0" marR="0" algn="ctr">
                        <a:spcBef>
                          <a:spcPts val="100"/>
                        </a:spcBef>
                        <a:spcAft>
                          <a:spcPts val="100"/>
                        </a:spcAft>
                      </a:pPr>
                      <a:r>
                        <a:rPr lang="en-US" sz="1400" dirty="0">
                          <a:effectLst/>
                        </a:rPr>
                        <a:t>OOE</a:t>
                      </a:r>
                      <a:endParaRPr lang="en-SG" sz="1400" dirty="0">
                        <a:effectLst/>
                        <a:latin typeface="Arial" panose="020B0604020202020204" pitchFamily="34" charset="0"/>
                        <a:ea typeface="Batang"/>
                        <a:cs typeface="Times New Roman" panose="02020603050405020304" pitchFamily="18" charset="0"/>
                      </a:endParaRPr>
                    </a:p>
                  </a:txBody>
                  <a:tcPr marL="51435" marR="51435" marT="0" marB="0" anchor="ctr"/>
                </a:tc>
                <a:tc>
                  <a:txBody>
                    <a:bodyPr/>
                    <a:lstStyle/>
                    <a:p>
                      <a:pPr marL="0" marR="0" algn="ctr">
                        <a:spcBef>
                          <a:spcPts val="1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marL="0" marR="0" algn="ctr">
                        <a:spcBef>
                          <a:spcPts val="1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1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1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1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marL="0" marR="0" algn="ctr">
                        <a:spcBef>
                          <a:spcPts val="1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1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marL="0" marR="0" algn="ctr">
                        <a:spcBef>
                          <a:spcPts val="1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marL="0" marR="0" algn="ctr">
                        <a:spcBef>
                          <a:spcPts val="1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tc>
                <a:extLst>
                  <a:ext uri="{0D108BD9-81ED-4DB2-BD59-A6C34878D82A}">
                    <a16:rowId xmlns:a16="http://schemas.microsoft.com/office/drawing/2014/main" val="3075733504"/>
                  </a:ext>
                </a:extLst>
              </a:tr>
              <a:tr h="205740">
                <a:tc>
                  <a:txBody>
                    <a:bodyPr/>
                    <a:lstStyle/>
                    <a:p>
                      <a:pPr marL="0" marR="0" algn="ctr">
                        <a:spcBef>
                          <a:spcPts val="100"/>
                        </a:spcBef>
                        <a:spcAft>
                          <a:spcPts val="100"/>
                        </a:spcAft>
                      </a:pPr>
                      <a:r>
                        <a:rPr lang="en-US" sz="1400" dirty="0">
                          <a:effectLst/>
                        </a:rPr>
                        <a:t>EQPT</a:t>
                      </a:r>
                      <a:endParaRPr lang="en-SG" sz="1400" dirty="0">
                        <a:effectLst/>
                        <a:latin typeface="Arial" panose="020B0604020202020204" pitchFamily="34" charset="0"/>
                        <a:ea typeface="Batang"/>
                        <a:cs typeface="Times New Roman" panose="02020603050405020304" pitchFamily="18" charset="0"/>
                      </a:endParaRPr>
                    </a:p>
                  </a:txBody>
                  <a:tcPr marL="51435" marR="51435" marT="0" marB="0" anchor="ctr"/>
                </a:tc>
                <a:tc>
                  <a:txBody>
                    <a:bodyPr/>
                    <a:lstStyle/>
                    <a:p>
                      <a:pPr marL="0" marR="0" algn="ctr">
                        <a:spcBef>
                          <a:spcPts val="1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marL="0" marR="0" algn="ctr">
                        <a:spcBef>
                          <a:spcPts val="1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1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1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1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marL="0" marR="0" algn="ctr">
                        <a:spcBef>
                          <a:spcPts val="1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1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marL="0" marR="0" algn="ctr">
                        <a:spcBef>
                          <a:spcPts val="1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marL="0" marR="0" algn="ctr">
                        <a:spcBef>
                          <a:spcPts val="1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tc>
                <a:extLst>
                  <a:ext uri="{0D108BD9-81ED-4DB2-BD59-A6C34878D82A}">
                    <a16:rowId xmlns:a16="http://schemas.microsoft.com/office/drawing/2014/main" val="3302468294"/>
                  </a:ext>
                </a:extLst>
              </a:tr>
              <a:tr h="411480">
                <a:tc>
                  <a:txBody>
                    <a:bodyPr/>
                    <a:lstStyle/>
                    <a:p>
                      <a:pPr marL="0" marR="0" algn="ctr">
                        <a:spcBef>
                          <a:spcPts val="100"/>
                        </a:spcBef>
                        <a:spcAft>
                          <a:spcPts val="100"/>
                        </a:spcAft>
                      </a:pPr>
                      <a:r>
                        <a:rPr lang="en-US" sz="1400" dirty="0">
                          <a:effectLst/>
                        </a:rPr>
                        <a:t>30% Overheads</a:t>
                      </a:r>
                      <a:endParaRPr lang="en-SG" sz="1400" dirty="0">
                        <a:effectLst/>
                        <a:latin typeface="Arial" panose="020B0604020202020204" pitchFamily="34" charset="0"/>
                        <a:ea typeface="Batang"/>
                        <a:cs typeface="Times New Roman" panose="02020603050405020304" pitchFamily="18" charset="0"/>
                      </a:endParaRPr>
                    </a:p>
                  </a:txBody>
                  <a:tcPr marL="51435" marR="51435" marT="0" marB="0" anchor="ctr"/>
                </a:tc>
                <a:tc>
                  <a:txBody>
                    <a:bodyPr/>
                    <a:lstStyle/>
                    <a:p>
                      <a:pPr marL="0" marR="0" algn="ctr">
                        <a:spcBef>
                          <a:spcPts val="1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marL="0" marR="0" algn="ctr">
                        <a:spcBef>
                          <a:spcPts val="1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1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1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1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marL="0" marR="0" algn="ctr">
                        <a:spcBef>
                          <a:spcPts val="1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1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marL="0" marR="0" algn="ctr">
                        <a:spcBef>
                          <a:spcPts val="1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marL="0" marR="0" algn="ctr">
                        <a:spcBef>
                          <a:spcPts val="1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tc>
                <a:extLst>
                  <a:ext uri="{0D108BD9-81ED-4DB2-BD59-A6C34878D82A}">
                    <a16:rowId xmlns:a16="http://schemas.microsoft.com/office/drawing/2014/main" val="2272457540"/>
                  </a:ext>
                </a:extLst>
              </a:tr>
              <a:tr h="205740">
                <a:tc>
                  <a:txBody>
                    <a:bodyPr/>
                    <a:lstStyle/>
                    <a:p>
                      <a:pPr marL="0" marR="0" algn="ctr">
                        <a:spcBef>
                          <a:spcPts val="200"/>
                        </a:spcBef>
                        <a:spcAft>
                          <a:spcPts val="100"/>
                        </a:spcAft>
                      </a:pPr>
                      <a:r>
                        <a:rPr lang="en-US" sz="1400" dirty="0">
                          <a:effectLst/>
                        </a:rPr>
                        <a:t>Total (S$)</a:t>
                      </a:r>
                      <a:endParaRPr lang="en-SG" sz="1400" dirty="0">
                        <a:effectLst/>
                        <a:latin typeface="Arial" panose="020B0604020202020204" pitchFamily="34" charset="0"/>
                        <a:ea typeface="Batang"/>
                        <a:cs typeface="Times New Roman" panose="02020603050405020304" pitchFamily="18" charset="0"/>
                      </a:endParaRPr>
                    </a:p>
                  </a:txBody>
                  <a:tcPr marL="51435" marR="51435" marT="0" marB="0" anchor="ctr"/>
                </a:tc>
                <a:tc>
                  <a:txBody>
                    <a:bodyPr/>
                    <a:lstStyle/>
                    <a:p>
                      <a:pPr marL="0" marR="0" algn="ctr">
                        <a:spcBef>
                          <a:spcPts val="2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nchor="ctr"/>
                </a:tc>
                <a:tc>
                  <a:txBody>
                    <a:bodyPr/>
                    <a:lstStyle/>
                    <a:p>
                      <a:pPr marL="0" marR="0" algn="ctr">
                        <a:spcBef>
                          <a:spcPts val="2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tc>
                <a:tc>
                  <a:txBody>
                    <a:bodyPr/>
                    <a:lstStyle/>
                    <a:p>
                      <a:pPr marL="0" marR="0" algn="ctr">
                        <a:spcBef>
                          <a:spcPts val="2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tc>
                <a:tc>
                  <a:txBody>
                    <a:bodyPr/>
                    <a:lstStyle/>
                    <a:p>
                      <a:pPr marL="0" marR="0" algn="ctr">
                        <a:spcBef>
                          <a:spcPts val="2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tc>
                <a:tc>
                  <a:txBody>
                    <a:bodyPr/>
                    <a:lstStyle/>
                    <a:p>
                      <a:pPr marL="0" marR="0" algn="ctr">
                        <a:spcBef>
                          <a:spcPts val="2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nchor="ctr"/>
                </a:tc>
                <a:tc>
                  <a:txBody>
                    <a:bodyPr/>
                    <a:lstStyle/>
                    <a:p>
                      <a:pPr marL="0" marR="0" algn="ctr">
                        <a:spcBef>
                          <a:spcPts val="2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tc>
                <a:tc>
                  <a:txBody>
                    <a:bodyPr/>
                    <a:lstStyle/>
                    <a:p>
                      <a:pPr marL="0" marR="0" algn="ctr">
                        <a:spcBef>
                          <a:spcPts val="2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nchor="ctr"/>
                </a:tc>
                <a:tc>
                  <a:txBody>
                    <a:bodyPr/>
                    <a:lstStyle/>
                    <a:p>
                      <a:pPr marL="0" marR="0" algn="ctr">
                        <a:spcBef>
                          <a:spcPts val="2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nchor="ctr"/>
                </a:tc>
                <a:tc>
                  <a:txBody>
                    <a:bodyPr/>
                    <a:lstStyle/>
                    <a:p>
                      <a:pPr marL="0" marR="0" algn="ctr">
                        <a:spcBef>
                          <a:spcPts val="2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tc>
                <a:extLst>
                  <a:ext uri="{0D108BD9-81ED-4DB2-BD59-A6C34878D82A}">
                    <a16:rowId xmlns:a16="http://schemas.microsoft.com/office/drawing/2014/main" val="2983270058"/>
                  </a:ext>
                </a:extLst>
              </a:tr>
            </a:tbl>
          </a:graphicData>
        </a:graphic>
      </p:graphicFrame>
      <p:sp>
        <p:nvSpPr>
          <p:cNvPr id="6" name="TextBox 5"/>
          <p:cNvSpPr txBox="1"/>
          <p:nvPr/>
        </p:nvSpPr>
        <p:spPr>
          <a:xfrm>
            <a:off x="437160" y="121972"/>
            <a:ext cx="6574554" cy="415498"/>
          </a:xfrm>
          <a:prstGeom prst="rect">
            <a:avLst/>
          </a:prstGeom>
          <a:noFill/>
        </p:spPr>
        <p:txBody>
          <a:bodyPr wrap="square" rtlCol="0">
            <a:spAutoFit/>
          </a:bodyPr>
          <a:lstStyle/>
          <a:p>
            <a:r>
              <a:rPr lang="en-US" sz="2100" b="1"/>
              <a:t>7) Project Plan</a:t>
            </a:r>
            <a:endParaRPr lang="en-SG" sz="2100" b="1"/>
          </a:p>
        </p:txBody>
      </p:sp>
      <p:graphicFrame>
        <p:nvGraphicFramePr>
          <p:cNvPr id="7" name="Table 6"/>
          <p:cNvGraphicFramePr>
            <a:graphicFrameLocks noGrp="1"/>
          </p:cNvGraphicFramePr>
          <p:nvPr>
            <p:extLst>
              <p:ext uri="{D42A27DB-BD31-4B8C-83A1-F6EECF244321}">
                <p14:modId xmlns:p14="http://schemas.microsoft.com/office/powerpoint/2010/main" val="2931876003"/>
              </p:ext>
            </p:extLst>
          </p:nvPr>
        </p:nvGraphicFramePr>
        <p:xfrm>
          <a:off x="437160" y="677570"/>
          <a:ext cx="8241307" cy="426720"/>
        </p:xfrm>
        <a:graphic>
          <a:graphicData uri="http://schemas.openxmlformats.org/drawingml/2006/table">
            <a:tbl>
              <a:tblPr firstRow="1" firstCol="1" bandRow="1">
                <a:tableStyleId>{5C22544A-7EE6-4342-B048-85BDC9FD1C3A}</a:tableStyleId>
              </a:tblPr>
              <a:tblGrid>
                <a:gridCol w="8241307">
                  <a:extLst>
                    <a:ext uri="{9D8B030D-6E8A-4147-A177-3AD203B41FA5}">
                      <a16:colId xmlns:a16="http://schemas.microsoft.com/office/drawing/2014/main" val="1581509045"/>
                    </a:ext>
                  </a:extLst>
                </a:gridCol>
              </a:tblGrid>
              <a:tr h="207153">
                <a:tc>
                  <a:txBody>
                    <a:bodyPr/>
                    <a:lstStyle/>
                    <a:p>
                      <a:pPr marL="0" marR="0" algn="just">
                        <a:spcBef>
                          <a:spcPts val="0"/>
                        </a:spcBef>
                        <a:spcAft>
                          <a:spcPts val="0"/>
                        </a:spcAft>
                      </a:pPr>
                      <a:r>
                        <a:rPr lang="en-US" sz="1400" dirty="0">
                          <a:solidFill>
                            <a:schemeClr val="tx1"/>
                          </a:solidFill>
                          <a:effectLst/>
                        </a:rPr>
                        <a:t>7.</a:t>
                      </a:r>
                      <a:r>
                        <a:rPr lang="en-US" sz="1400" baseline="0" dirty="0">
                          <a:solidFill>
                            <a:schemeClr val="tx1"/>
                          </a:solidFill>
                          <a:effectLst/>
                        </a:rPr>
                        <a:t>9  </a:t>
                      </a:r>
                      <a:r>
                        <a:rPr lang="en-US" sz="1400" b="1" kern="1200" dirty="0">
                          <a:solidFill>
                            <a:schemeClr val="tx1"/>
                          </a:solidFill>
                          <a:effectLst/>
                          <a:latin typeface="+mn-lt"/>
                          <a:ea typeface="+mn-ea"/>
                          <a:cs typeface="+mn-cs"/>
                        </a:rPr>
                        <a:t>BUDGET BREAKDOWN AND PHASING (Grant-funded Amounts only)</a:t>
                      </a:r>
                      <a:endParaRPr lang="en-SG" sz="1400" dirty="0">
                        <a:solidFill>
                          <a:schemeClr val="tx1"/>
                        </a:solidFill>
                        <a:effectLst/>
                        <a:latin typeface="Arial" panose="020B0604020202020204" pitchFamily="34" charset="0"/>
                        <a:ea typeface="Batang"/>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30346836"/>
                  </a:ext>
                </a:extLst>
              </a:tr>
              <a:tr h="20715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Please</a:t>
                      </a:r>
                      <a:r>
                        <a:rPr lang="en-US" sz="1400" b="0" kern="1200" baseline="0" dirty="0">
                          <a:solidFill>
                            <a:schemeClr val="tx1"/>
                          </a:solidFill>
                          <a:effectLst/>
                          <a:latin typeface="+mn-lt"/>
                          <a:ea typeface="+mn-ea"/>
                          <a:cs typeface="+mn-cs"/>
                        </a:rPr>
                        <a:t> state</a:t>
                      </a:r>
                      <a:r>
                        <a:rPr lang="en-US" sz="1400" b="0" kern="1200" dirty="0">
                          <a:solidFill>
                            <a:schemeClr val="tx1"/>
                          </a:solidFill>
                          <a:effectLst/>
                          <a:latin typeface="+mn-lt"/>
                          <a:ea typeface="+mn-ea"/>
                          <a:cs typeface="+mn-cs"/>
                        </a:rPr>
                        <a:t> the details of the funding requested for the proposal</a:t>
                      </a:r>
                      <a:endParaRPr lang="en-SG" sz="1400" b="1" kern="1200" dirty="0">
                        <a:solidFill>
                          <a:schemeClr val="lt1"/>
                        </a:solidFill>
                        <a:effectLst/>
                        <a:latin typeface="+mn-lt"/>
                        <a:ea typeface="+mn-ea"/>
                        <a:cs typeface="+mn-cs"/>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41851398"/>
                  </a:ext>
                </a:extLst>
              </a:tr>
            </a:tbl>
          </a:graphicData>
        </a:graphic>
      </p:graphicFrame>
      <p:sp>
        <p:nvSpPr>
          <p:cNvPr id="8" name="Rectangle 7"/>
          <p:cNvSpPr/>
          <p:nvPr/>
        </p:nvSpPr>
        <p:spPr>
          <a:xfrm>
            <a:off x="390576" y="3381703"/>
            <a:ext cx="8609231" cy="1061829"/>
          </a:xfrm>
          <a:prstGeom prst="rect">
            <a:avLst/>
          </a:prstGeom>
        </p:spPr>
        <p:txBody>
          <a:bodyPr wrap="square">
            <a:spAutoFit/>
          </a:bodyPr>
          <a:lstStyle/>
          <a:p>
            <a:pPr algn="just"/>
            <a:r>
              <a:rPr lang="en-US" sz="1050">
                <a:ea typeface="Batang"/>
                <a:cs typeface="Times New Roman" panose="02020603050405020304" pitchFamily="18" charset="0"/>
              </a:rPr>
              <a:t>Notes: </a:t>
            </a:r>
          </a:p>
          <a:p>
            <a:pPr algn="just"/>
            <a:r>
              <a:rPr lang="en-US" sz="1050">
                <a:ea typeface="Batang"/>
                <a:cs typeface="Times New Roman" panose="02020603050405020304" pitchFamily="18" charset="0"/>
              </a:rPr>
              <a:t>Budget Figures should be rounded off to the nearest 1 cents.</a:t>
            </a:r>
          </a:p>
          <a:p>
            <a:pPr algn="just"/>
            <a:r>
              <a:rPr lang="en-US" sz="1050">
                <a:ea typeface="Batang"/>
                <a:cs typeface="Times New Roman" panose="02020603050405020304" pitchFamily="18" charset="0"/>
              </a:rPr>
              <a:t>Pls note that budget phasing are according to Financial Quarters. </a:t>
            </a:r>
          </a:p>
          <a:p>
            <a:pPr algn="just"/>
            <a:r>
              <a:rPr lang="en-US" sz="1050">
                <a:ea typeface="Batang"/>
                <a:cs typeface="Times New Roman" panose="02020603050405020304" pitchFamily="18" charset="0"/>
              </a:rPr>
              <a:t>Pls adjust the FY Quarters accordingly and use a different table for different RIs.</a:t>
            </a:r>
          </a:p>
          <a:p>
            <a:pPr algn="just"/>
            <a:r>
              <a:rPr lang="en-US" sz="1050">
                <a:ea typeface="Batang"/>
                <a:cs typeface="Times New Roman" panose="02020603050405020304" pitchFamily="18" charset="0"/>
              </a:rPr>
              <a:t>Pls supplement this budget submission with the excel document titled “MC-002D Budget Template” embedded in your Full Proposal word document to state the breakdown of cost items. </a:t>
            </a:r>
            <a:endParaRPr lang="en-SG" sz="1500">
              <a:ea typeface="Batang"/>
              <a:cs typeface="Times New Roman" panose="02020603050405020304" pitchFamily="18" charset="0"/>
            </a:endParaRPr>
          </a:p>
        </p:txBody>
      </p:sp>
      <p:sp>
        <p:nvSpPr>
          <p:cNvPr id="9" name="Rectangle 8"/>
          <p:cNvSpPr/>
          <p:nvPr/>
        </p:nvSpPr>
        <p:spPr>
          <a:xfrm>
            <a:off x="390576" y="4553307"/>
            <a:ext cx="8050040" cy="253916"/>
          </a:xfrm>
          <a:prstGeom prst="rect">
            <a:avLst/>
          </a:prstGeom>
        </p:spPr>
        <p:txBody>
          <a:bodyPr wrap="square">
            <a:spAutoFit/>
          </a:bodyPr>
          <a:lstStyle/>
          <a:p>
            <a:pPr algn="just"/>
            <a:r>
              <a:rPr lang="en-US" sz="1050"/>
              <a:t>Note: Pls follow this format for LOA creation</a:t>
            </a:r>
            <a:endParaRPr lang="en-SG" sz="1500">
              <a:ea typeface="Batang"/>
              <a:cs typeface="Times New Roman" panose="02020603050405020304" pitchFamily="18" charset="0"/>
            </a:endParaRPr>
          </a:p>
        </p:txBody>
      </p:sp>
    </p:spTree>
    <p:extLst>
      <p:ext uri="{BB962C8B-B14F-4D97-AF65-F5344CB8AC3E}">
        <p14:creationId xmlns:p14="http://schemas.microsoft.com/office/powerpoint/2010/main" val="1120194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7160" y="121972"/>
            <a:ext cx="6574554" cy="415498"/>
          </a:xfrm>
          <a:prstGeom prst="rect">
            <a:avLst/>
          </a:prstGeom>
          <a:noFill/>
        </p:spPr>
        <p:txBody>
          <a:bodyPr wrap="square" rtlCol="0">
            <a:spAutoFit/>
          </a:bodyPr>
          <a:lstStyle/>
          <a:p>
            <a:r>
              <a:rPr lang="en-US" sz="2100" b="1"/>
              <a:t>7) Project Plan</a:t>
            </a:r>
            <a:endParaRPr lang="en-SG" sz="2100" b="1"/>
          </a:p>
        </p:txBody>
      </p:sp>
      <p:graphicFrame>
        <p:nvGraphicFramePr>
          <p:cNvPr id="6" name="Table 5"/>
          <p:cNvGraphicFramePr>
            <a:graphicFrameLocks noGrp="1"/>
          </p:cNvGraphicFramePr>
          <p:nvPr>
            <p:extLst>
              <p:ext uri="{D42A27DB-BD31-4B8C-83A1-F6EECF244321}">
                <p14:modId xmlns:p14="http://schemas.microsoft.com/office/powerpoint/2010/main" val="1227399362"/>
              </p:ext>
            </p:extLst>
          </p:nvPr>
        </p:nvGraphicFramePr>
        <p:xfrm>
          <a:off x="437160" y="677570"/>
          <a:ext cx="8241307" cy="640080"/>
        </p:xfrm>
        <a:graphic>
          <a:graphicData uri="http://schemas.openxmlformats.org/drawingml/2006/table">
            <a:tbl>
              <a:tblPr firstRow="1" firstCol="1" bandRow="1">
                <a:tableStyleId>{5C22544A-7EE6-4342-B048-85BDC9FD1C3A}</a:tableStyleId>
              </a:tblPr>
              <a:tblGrid>
                <a:gridCol w="8241307">
                  <a:extLst>
                    <a:ext uri="{9D8B030D-6E8A-4147-A177-3AD203B41FA5}">
                      <a16:colId xmlns:a16="http://schemas.microsoft.com/office/drawing/2014/main" val="1581509045"/>
                    </a:ext>
                  </a:extLst>
                </a:gridCol>
              </a:tblGrid>
              <a:tr h="411480">
                <a:tc>
                  <a:txBody>
                    <a:bodyPr/>
                    <a:lstStyle/>
                    <a:p>
                      <a:pPr marL="0" marR="0" algn="just">
                        <a:spcBef>
                          <a:spcPts val="0"/>
                        </a:spcBef>
                        <a:spcAft>
                          <a:spcPts val="0"/>
                        </a:spcAft>
                      </a:pPr>
                      <a:r>
                        <a:rPr lang="en-US" sz="1400" dirty="0">
                          <a:solidFill>
                            <a:schemeClr val="tx1"/>
                          </a:solidFill>
                          <a:effectLst/>
                        </a:rPr>
                        <a:t>7.10</a:t>
                      </a:r>
                      <a:r>
                        <a:rPr lang="en-US" sz="1400" baseline="0" dirty="0">
                          <a:solidFill>
                            <a:schemeClr val="tx1"/>
                          </a:solidFill>
                          <a:effectLst/>
                        </a:rPr>
                        <a:t>  OTHER </a:t>
                      </a:r>
                      <a:r>
                        <a:rPr lang="en-US" sz="1400" b="1" kern="1200" dirty="0">
                          <a:solidFill>
                            <a:schemeClr val="tx1"/>
                          </a:solidFill>
                          <a:effectLst/>
                          <a:latin typeface="+mn-lt"/>
                          <a:ea typeface="+mn-ea"/>
                          <a:cs typeface="+mn-cs"/>
                        </a:rPr>
                        <a:t>CONTRIBUTIONS BY</a:t>
                      </a:r>
                      <a:r>
                        <a:rPr lang="en-US" sz="1400" b="1" kern="1200" baseline="0" dirty="0">
                          <a:solidFill>
                            <a:schemeClr val="tx1"/>
                          </a:solidFill>
                          <a:effectLst/>
                          <a:latin typeface="+mn-lt"/>
                          <a:ea typeface="+mn-ea"/>
                          <a:cs typeface="+mn-cs"/>
                        </a:rPr>
                        <a:t> COLLABORATOR AND A*STAR RI/PHI/IHL (NON-GRANT-FUNDED AMOUNTS ONLY)</a:t>
                      </a:r>
                      <a:endParaRPr lang="en-SG" sz="1400" dirty="0">
                        <a:solidFill>
                          <a:schemeClr val="tx1"/>
                        </a:solidFill>
                        <a:effectLst/>
                        <a:latin typeface="Arial" panose="020B0604020202020204" pitchFamily="34" charset="0"/>
                        <a:ea typeface="Batang"/>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30346836"/>
                  </a:ext>
                </a:extLst>
              </a:tr>
              <a:tr h="20715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Please</a:t>
                      </a:r>
                      <a:r>
                        <a:rPr lang="en-US" sz="1400" b="0" kern="1200" baseline="0" dirty="0">
                          <a:solidFill>
                            <a:schemeClr val="tx1"/>
                          </a:solidFill>
                          <a:effectLst/>
                          <a:latin typeface="+mn-lt"/>
                          <a:ea typeface="+mn-ea"/>
                          <a:cs typeface="+mn-cs"/>
                        </a:rPr>
                        <a:t> state</a:t>
                      </a:r>
                      <a:r>
                        <a:rPr lang="en-US" sz="1400" b="0" kern="1200" dirty="0">
                          <a:solidFill>
                            <a:schemeClr val="tx1"/>
                          </a:solidFill>
                          <a:effectLst/>
                          <a:latin typeface="+mn-lt"/>
                          <a:ea typeface="+mn-ea"/>
                          <a:cs typeface="+mn-cs"/>
                        </a:rPr>
                        <a:t> the details of the cash and in-kind contributions from Collaborator</a:t>
                      </a:r>
                      <a:r>
                        <a:rPr lang="en-US" sz="1400" b="0" kern="1200" baseline="0" dirty="0">
                          <a:solidFill>
                            <a:schemeClr val="tx1"/>
                          </a:solidFill>
                          <a:effectLst/>
                          <a:latin typeface="+mn-lt"/>
                          <a:ea typeface="+mn-ea"/>
                          <a:cs typeface="+mn-cs"/>
                        </a:rPr>
                        <a:t> and </a:t>
                      </a:r>
                      <a:r>
                        <a:rPr lang="it-IT" sz="1400" b="0" kern="1200" baseline="0" dirty="0">
                          <a:solidFill>
                            <a:schemeClr val="tx1"/>
                          </a:solidFill>
                          <a:effectLst/>
                          <a:latin typeface="+mn-lt"/>
                          <a:ea typeface="+mn-ea"/>
                          <a:cs typeface="+mn-cs"/>
                        </a:rPr>
                        <a:t>A*STAR RI/PHI/IHL</a:t>
                      </a:r>
                      <a:endParaRPr lang="en-SG" sz="1400" b="1" kern="1200" dirty="0">
                        <a:solidFill>
                          <a:schemeClr val="tx1"/>
                        </a:solidFill>
                        <a:effectLst/>
                        <a:latin typeface="+mn-lt"/>
                        <a:ea typeface="+mn-ea"/>
                        <a:cs typeface="+mn-cs"/>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41851398"/>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884854566"/>
              </p:ext>
            </p:extLst>
          </p:nvPr>
        </p:nvGraphicFramePr>
        <p:xfrm>
          <a:off x="437160" y="1324303"/>
          <a:ext cx="7938594" cy="1280160"/>
        </p:xfrm>
        <a:graphic>
          <a:graphicData uri="http://schemas.openxmlformats.org/drawingml/2006/table">
            <a:tbl>
              <a:tblPr firstRow="1" firstCol="1" lastRow="1" lastCol="1" bandRow="1" bandCol="1">
                <a:tableStyleId>{5C22544A-7EE6-4342-B048-85BDC9FD1C3A}</a:tableStyleId>
              </a:tblPr>
              <a:tblGrid>
                <a:gridCol w="2539155">
                  <a:extLst>
                    <a:ext uri="{9D8B030D-6E8A-4147-A177-3AD203B41FA5}">
                      <a16:colId xmlns:a16="http://schemas.microsoft.com/office/drawing/2014/main" val="2061108976"/>
                    </a:ext>
                  </a:extLst>
                </a:gridCol>
                <a:gridCol w="1799813">
                  <a:extLst>
                    <a:ext uri="{9D8B030D-6E8A-4147-A177-3AD203B41FA5}">
                      <a16:colId xmlns:a16="http://schemas.microsoft.com/office/drawing/2014/main" val="51070996"/>
                    </a:ext>
                  </a:extLst>
                </a:gridCol>
                <a:gridCol w="1799813">
                  <a:extLst>
                    <a:ext uri="{9D8B030D-6E8A-4147-A177-3AD203B41FA5}">
                      <a16:colId xmlns:a16="http://schemas.microsoft.com/office/drawing/2014/main" val="3837376551"/>
                    </a:ext>
                  </a:extLst>
                </a:gridCol>
                <a:gridCol w="1799813">
                  <a:extLst>
                    <a:ext uri="{9D8B030D-6E8A-4147-A177-3AD203B41FA5}">
                      <a16:colId xmlns:a16="http://schemas.microsoft.com/office/drawing/2014/main" val="1108451164"/>
                    </a:ext>
                  </a:extLst>
                </a:gridCol>
              </a:tblGrid>
              <a:tr h="411480">
                <a:tc>
                  <a:txBody>
                    <a:bodyPr/>
                    <a:lstStyle/>
                    <a:p>
                      <a:pPr marL="0" marR="0" algn="ctr">
                        <a:spcBef>
                          <a:spcPts val="100"/>
                        </a:spcBef>
                        <a:spcAft>
                          <a:spcPts val="100"/>
                        </a:spcAft>
                      </a:pPr>
                      <a:r>
                        <a:rPr lang="en-US" sz="1400" dirty="0">
                          <a:effectLst/>
                        </a:rPr>
                        <a:t> Contributions from</a:t>
                      </a:r>
                      <a:r>
                        <a:rPr lang="en-US" sz="1400" dirty="0">
                          <a:solidFill>
                            <a:schemeClr val="bg1">
                              <a:lumMod val="75000"/>
                            </a:schemeClr>
                          </a:solidFill>
                          <a:effectLst/>
                        </a:rPr>
                        <a:t> Industry Partners/</a:t>
                      </a:r>
                      <a:r>
                        <a:rPr lang="en-US" sz="1400" dirty="0">
                          <a:effectLst/>
                        </a:rPr>
                        <a:t>Collaborators* </a:t>
                      </a:r>
                      <a:endParaRPr lang="en-SG" sz="1400" dirty="0">
                        <a:effectLst/>
                        <a:latin typeface="Arial" panose="020B0604020202020204" pitchFamily="34" charset="0"/>
                        <a:ea typeface="Batang"/>
                        <a:cs typeface="Times New Roman" panose="02020603050405020304" pitchFamily="18" charset="0"/>
                      </a:endParaRPr>
                    </a:p>
                  </a:txBody>
                  <a:tcPr marL="51435" marR="51435" marT="0" marB="0" anchor="ctr"/>
                </a:tc>
                <a:tc>
                  <a:txBody>
                    <a:bodyPr/>
                    <a:lstStyle/>
                    <a:p>
                      <a:pPr marL="0" marR="0" algn="ctr">
                        <a:spcBef>
                          <a:spcPts val="100"/>
                        </a:spcBef>
                        <a:spcAft>
                          <a:spcPts val="100"/>
                        </a:spcAft>
                      </a:pPr>
                      <a:r>
                        <a:rPr lang="en-US" sz="1400">
                          <a:effectLst/>
                          <a:latin typeface="Arial" panose="020B0604020202020204" pitchFamily="34" charset="0"/>
                          <a:ea typeface="Batang"/>
                          <a:cs typeface="Times New Roman" panose="02020603050405020304" pitchFamily="18" charset="0"/>
                        </a:rPr>
                        <a:t>Cash</a:t>
                      </a:r>
                      <a:endParaRPr lang="en-SG" sz="1400">
                        <a:effectLst/>
                        <a:latin typeface="Arial" panose="020B0604020202020204" pitchFamily="34" charset="0"/>
                        <a:ea typeface="Batang"/>
                        <a:cs typeface="Times New Roman" panose="02020603050405020304" pitchFamily="18" charset="0"/>
                      </a:endParaRPr>
                    </a:p>
                  </a:txBody>
                  <a:tcPr marL="51435" marR="51435" marT="0" marB="0"/>
                </a:tc>
                <a:tc>
                  <a:txBody>
                    <a:bodyPr/>
                    <a:lstStyle/>
                    <a:p>
                      <a:pPr marL="0" marR="0" algn="ctr">
                        <a:spcBef>
                          <a:spcPts val="100"/>
                        </a:spcBef>
                        <a:spcAft>
                          <a:spcPts val="100"/>
                        </a:spcAft>
                      </a:pPr>
                      <a:r>
                        <a:rPr lang="en-US" sz="1400">
                          <a:effectLst/>
                          <a:latin typeface="Arial" panose="020B0604020202020204" pitchFamily="34" charset="0"/>
                          <a:ea typeface="Batang"/>
                          <a:cs typeface="Times New Roman" panose="02020603050405020304" pitchFamily="18" charset="0"/>
                        </a:rPr>
                        <a:t>In-kind</a:t>
                      </a:r>
                      <a:endParaRPr lang="en-SG" sz="1400">
                        <a:effectLst/>
                        <a:latin typeface="Arial" panose="020B0604020202020204" pitchFamily="34" charset="0"/>
                        <a:ea typeface="Batang"/>
                        <a:cs typeface="Times New Roman" panose="02020603050405020304" pitchFamily="18" charset="0"/>
                      </a:endParaRPr>
                    </a:p>
                  </a:txBody>
                  <a:tcPr marL="51435" marR="51435" marT="0" marB="0"/>
                </a:tc>
                <a:tc>
                  <a:txBody>
                    <a:bodyPr/>
                    <a:lstStyle/>
                    <a:p>
                      <a:pPr marL="0" marR="0" algn="ctr">
                        <a:spcBef>
                          <a:spcPts val="100"/>
                        </a:spcBef>
                        <a:spcAft>
                          <a:spcPts val="100"/>
                        </a:spcAft>
                      </a:pPr>
                      <a:r>
                        <a:rPr lang="en-US" sz="1400">
                          <a:effectLst/>
                        </a:rPr>
                        <a:t>Total (S$)</a:t>
                      </a:r>
                      <a:endParaRPr lang="en-SG" sz="1400">
                        <a:effectLst/>
                        <a:latin typeface="Arial" panose="020B0604020202020204" pitchFamily="34" charset="0"/>
                        <a:ea typeface="Batang"/>
                        <a:cs typeface="Times New Roman" panose="02020603050405020304" pitchFamily="18" charset="0"/>
                      </a:endParaRPr>
                    </a:p>
                  </a:txBody>
                  <a:tcPr marL="51435" marR="51435" marT="0" marB="0"/>
                </a:tc>
                <a:extLst>
                  <a:ext uri="{0D108BD9-81ED-4DB2-BD59-A6C34878D82A}">
                    <a16:rowId xmlns:a16="http://schemas.microsoft.com/office/drawing/2014/main" val="2727420538"/>
                  </a:ext>
                </a:extLst>
              </a:tr>
              <a:tr h="205740">
                <a:tc>
                  <a:txBody>
                    <a:bodyPr/>
                    <a:lstStyle/>
                    <a:p>
                      <a:pPr marL="0" marR="0" algn="ctr">
                        <a:spcBef>
                          <a:spcPts val="100"/>
                        </a:spcBef>
                        <a:spcAft>
                          <a:spcPts val="100"/>
                        </a:spcAft>
                      </a:pPr>
                      <a:r>
                        <a:rPr lang="en-US" sz="1400">
                          <a:effectLst/>
                        </a:rPr>
                        <a:t>EOM</a:t>
                      </a:r>
                      <a:endParaRPr lang="en-SG" sz="1400">
                        <a:effectLst/>
                        <a:latin typeface="Arial" panose="020B0604020202020204" pitchFamily="34" charset="0"/>
                        <a:ea typeface="Batang"/>
                        <a:cs typeface="Times New Roman" panose="02020603050405020304" pitchFamily="18" charset="0"/>
                      </a:endParaRPr>
                    </a:p>
                  </a:txBody>
                  <a:tcPr marL="51435" marR="51435" marT="0" marB="0" anchor="ctr"/>
                </a:tc>
                <a:tc>
                  <a:txBody>
                    <a:bodyPr/>
                    <a:lstStyle/>
                    <a:p>
                      <a:pPr marL="0" marR="0" algn="ctr">
                        <a:spcBef>
                          <a:spcPts val="100"/>
                        </a:spcBef>
                        <a:spcAft>
                          <a:spcPts val="100"/>
                        </a:spcAft>
                      </a:pPr>
                      <a:endParaRPr lang="en-SG" sz="1400">
                        <a:effectLst/>
                        <a:latin typeface="Arial" panose="020B0604020202020204" pitchFamily="34" charset="0"/>
                        <a:ea typeface="Batang"/>
                        <a:cs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100"/>
                        </a:spcBef>
                        <a:spcAft>
                          <a:spcPts val="100"/>
                        </a:spcAft>
                      </a:pPr>
                      <a:endParaRPr lang="en-SG" sz="1400">
                        <a:effectLst/>
                        <a:latin typeface="Arial" panose="020B0604020202020204" pitchFamily="34" charset="0"/>
                        <a:ea typeface="Batang"/>
                        <a:cs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1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tc>
                <a:extLst>
                  <a:ext uri="{0D108BD9-81ED-4DB2-BD59-A6C34878D82A}">
                    <a16:rowId xmlns:a16="http://schemas.microsoft.com/office/drawing/2014/main" val="2101401199"/>
                  </a:ext>
                </a:extLst>
              </a:tr>
              <a:tr h="205740">
                <a:tc>
                  <a:txBody>
                    <a:bodyPr/>
                    <a:lstStyle/>
                    <a:p>
                      <a:pPr marL="0" marR="0" algn="ctr">
                        <a:spcBef>
                          <a:spcPts val="100"/>
                        </a:spcBef>
                        <a:spcAft>
                          <a:spcPts val="100"/>
                        </a:spcAft>
                      </a:pPr>
                      <a:r>
                        <a:rPr lang="en-US" sz="1400">
                          <a:effectLst/>
                        </a:rPr>
                        <a:t>OOE</a:t>
                      </a:r>
                      <a:endParaRPr lang="en-SG" sz="1400">
                        <a:effectLst/>
                        <a:latin typeface="Arial" panose="020B0604020202020204" pitchFamily="34" charset="0"/>
                        <a:ea typeface="Batang"/>
                        <a:cs typeface="Times New Roman" panose="02020603050405020304" pitchFamily="18" charset="0"/>
                      </a:endParaRPr>
                    </a:p>
                  </a:txBody>
                  <a:tcPr marL="51435" marR="51435" marT="0" marB="0" anchor="ctr"/>
                </a:tc>
                <a:tc>
                  <a:txBody>
                    <a:bodyPr/>
                    <a:lstStyle/>
                    <a:p>
                      <a:pPr marL="0" marR="0" algn="ctr">
                        <a:spcBef>
                          <a:spcPts val="100"/>
                        </a:spcBef>
                        <a:spcAft>
                          <a:spcPts val="100"/>
                        </a:spcAft>
                      </a:pPr>
                      <a:endParaRPr lang="en-SG" sz="1400">
                        <a:effectLst/>
                        <a:latin typeface="Arial" panose="020B0604020202020204" pitchFamily="34" charset="0"/>
                        <a:ea typeface="Batang"/>
                        <a:cs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100"/>
                        </a:spcBef>
                        <a:spcAft>
                          <a:spcPts val="100"/>
                        </a:spcAft>
                      </a:pPr>
                      <a:endParaRPr lang="en-SG" sz="1400">
                        <a:effectLst/>
                        <a:latin typeface="Arial" panose="020B0604020202020204" pitchFamily="34" charset="0"/>
                        <a:ea typeface="Batang"/>
                        <a:cs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1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tc>
                <a:extLst>
                  <a:ext uri="{0D108BD9-81ED-4DB2-BD59-A6C34878D82A}">
                    <a16:rowId xmlns:a16="http://schemas.microsoft.com/office/drawing/2014/main" val="3075733504"/>
                  </a:ext>
                </a:extLst>
              </a:tr>
              <a:tr h="205740">
                <a:tc>
                  <a:txBody>
                    <a:bodyPr/>
                    <a:lstStyle/>
                    <a:p>
                      <a:pPr marL="0" marR="0" algn="ctr">
                        <a:spcBef>
                          <a:spcPts val="100"/>
                        </a:spcBef>
                        <a:spcAft>
                          <a:spcPts val="100"/>
                        </a:spcAft>
                      </a:pPr>
                      <a:r>
                        <a:rPr lang="en-US" sz="1400">
                          <a:effectLst/>
                        </a:rPr>
                        <a:t>EQPT</a:t>
                      </a:r>
                      <a:endParaRPr lang="en-SG" sz="1400">
                        <a:effectLst/>
                        <a:latin typeface="Arial" panose="020B0604020202020204" pitchFamily="34" charset="0"/>
                        <a:ea typeface="Batang"/>
                        <a:cs typeface="Times New Roman" panose="02020603050405020304" pitchFamily="18" charset="0"/>
                      </a:endParaRPr>
                    </a:p>
                  </a:txBody>
                  <a:tcPr marL="51435" marR="51435" marT="0" marB="0" anchor="ctr"/>
                </a:tc>
                <a:tc>
                  <a:txBody>
                    <a:bodyPr/>
                    <a:lstStyle/>
                    <a:p>
                      <a:pPr marL="0" marR="0" algn="ctr">
                        <a:spcBef>
                          <a:spcPts val="100"/>
                        </a:spcBef>
                        <a:spcAft>
                          <a:spcPts val="100"/>
                        </a:spcAft>
                      </a:pPr>
                      <a:endParaRPr lang="en-SG" sz="1400">
                        <a:effectLst/>
                        <a:latin typeface="Arial" panose="020B0604020202020204" pitchFamily="34" charset="0"/>
                        <a:ea typeface="Batang"/>
                        <a:cs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100"/>
                        </a:spcBef>
                        <a:spcAft>
                          <a:spcPts val="100"/>
                        </a:spcAft>
                      </a:pPr>
                      <a:endParaRPr lang="en-SG" sz="1400">
                        <a:effectLst/>
                        <a:latin typeface="Arial" panose="020B0604020202020204" pitchFamily="34" charset="0"/>
                        <a:ea typeface="Batang"/>
                        <a:cs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1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tc>
                <a:extLst>
                  <a:ext uri="{0D108BD9-81ED-4DB2-BD59-A6C34878D82A}">
                    <a16:rowId xmlns:a16="http://schemas.microsoft.com/office/drawing/2014/main" val="3302468294"/>
                  </a:ext>
                </a:extLst>
              </a:tr>
              <a:tr h="205740">
                <a:tc>
                  <a:txBody>
                    <a:bodyPr/>
                    <a:lstStyle/>
                    <a:p>
                      <a:pPr marL="0" marR="0" algn="ctr">
                        <a:spcBef>
                          <a:spcPts val="200"/>
                        </a:spcBef>
                        <a:spcAft>
                          <a:spcPts val="100"/>
                        </a:spcAft>
                      </a:pPr>
                      <a:r>
                        <a:rPr lang="en-US" sz="1400">
                          <a:effectLst/>
                        </a:rPr>
                        <a:t>Total (S$)</a:t>
                      </a:r>
                      <a:endParaRPr lang="en-SG" sz="1400">
                        <a:effectLst/>
                        <a:latin typeface="Arial" panose="020B0604020202020204" pitchFamily="34" charset="0"/>
                        <a:ea typeface="Batang"/>
                        <a:cs typeface="Times New Roman" panose="02020603050405020304" pitchFamily="18" charset="0"/>
                      </a:endParaRPr>
                    </a:p>
                  </a:txBody>
                  <a:tcPr marL="51435" marR="51435" marT="0" marB="0" anchor="ctr"/>
                </a:tc>
                <a:tc>
                  <a:txBody>
                    <a:bodyPr/>
                    <a:lstStyle/>
                    <a:p>
                      <a:pPr marL="0" marR="0" algn="ctr">
                        <a:spcBef>
                          <a:spcPts val="200"/>
                        </a:spcBef>
                        <a:spcAft>
                          <a:spcPts val="100"/>
                        </a:spcAft>
                      </a:pPr>
                      <a:endParaRPr lang="en-SG" sz="1400">
                        <a:effectLst/>
                        <a:latin typeface="Arial" panose="020B0604020202020204" pitchFamily="34" charset="0"/>
                        <a:ea typeface="Batang"/>
                        <a:cs typeface="Times New Roman" panose="02020603050405020304" pitchFamily="18" charset="0"/>
                      </a:endParaRPr>
                    </a:p>
                  </a:txBody>
                  <a:tcPr marL="51435" marR="51435" marT="0" marB="0"/>
                </a:tc>
                <a:tc>
                  <a:txBody>
                    <a:bodyPr/>
                    <a:lstStyle/>
                    <a:p>
                      <a:pPr marL="0" marR="0" algn="ctr">
                        <a:spcBef>
                          <a:spcPts val="200"/>
                        </a:spcBef>
                        <a:spcAft>
                          <a:spcPts val="100"/>
                        </a:spcAft>
                      </a:pPr>
                      <a:endParaRPr lang="en-SG" sz="1400">
                        <a:effectLst/>
                        <a:latin typeface="Arial" panose="020B0604020202020204" pitchFamily="34" charset="0"/>
                        <a:ea typeface="Batang"/>
                        <a:cs typeface="Times New Roman" panose="02020603050405020304" pitchFamily="18" charset="0"/>
                      </a:endParaRPr>
                    </a:p>
                  </a:txBody>
                  <a:tcPr marL="51435" marR="51435" marT="0" marB="0"/>
                </a:tc>
                <a:tc>
                  <a:txBody>
                    <a:bodyPr/>
                    <a:lstStyle/>
                    <a:p>
                      <a:pPr marL="0" marR="0" algn="ctr">
                        <a:spcBef>
                          <a:spcPts val="2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tc>
                <a:extLst>
                  <a:ext uri="{0D108BD9-81ED-4DB2-BD59-A6C34878D82A}">
                    <a16:rowId xmlns:a16="http://schemas.microsoft.com/office/drawing/2014/main" val="2983270058"/>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98309391"/>
              </p:ext>
            </p:extLst>
          </p:nvPr>
        </p:nvGraphicFramePr>
        <p:xfrm>
          <a:off x="437160" y="2811274"/>
          <a:ext cx="7938594" cy="1493520"/>
        </p:xfrm>
        <a:graphic>
          <a:graphicData uri="http://schemas.openxmlformats.org/drawingml/2006/table">
            <a:tbl>
              <a:tblPr firstRow="1" firstCol="1" lastRow="1" lastCol="1" bandRow="1" bandCol="1">
                <a:tableStyleId>{5C22544A-7EE6-4342-B048-85BDC9FD1C3A}</a:tableStyleId>
              </a:tblPr>
              <a:tblGrid>
                <a:gridCol w="2539155">
                  <a:extLst>
                    <a:ext uri="{9D8B030D-6E8A-4147-A177-3AD203B41FA5}">
                      <a16:colId xmlns:a16="http://schemas.microsoft.com/office/drawing/2014/main" val="2061108976"/>
                    </a:ext>
                  </a:extLst>
                </a:gridCol>
                <a:gridCol w="1799813">
                  <a:extLst>
                    <a:ext uri="{9D8B030D-6E8A-4147-A177-3AD203B41FA5}">
                      <a16:colId xmlns:a16="http://schemas.microsoft.com/office/drawing/2014/main" val="51070996"/>
                    </a:ext>
                  </a:extLst>
                </a:gridCol>
                <a:gridCol w="1799813">
                  <a:extLst>
                    <a:ext uri="{9D8B030D-6E8A-4147-A177-3AD203B41FA5}">
                      <a16:colId xmlns:a16="http://schemas.microsoft.com/office/drawing/2014/main" val="3837376551"/>
                    </a:ext>
                  </a:extLst>
                </a:gridCol>
                <a:gridCol w="1799813">
                  <a:extLst>
                    <a:ext uri="{9D8B030D-6E8A-4147-A177-3AD203B41FA5}">
                      <a16:colId xmlns:a16="http://schemas.microsoft.com/office/drawing/2014/main" val="1108451164"/>
                    </a:ext>
                  </a:extLst>
                </a:gridCol>
              </a:tblGrid>
              <a:tr h="411480">
                <a:tc>
                  <a:txBody>
                    <a:bodyPr/>
                    <a:lstStyle/>
                    <a:p>
                      <a:pPr marL="0" marR="0" algn="ctr">
                        <a:spcBef>
                          <a:spcPts val="100"/>
                        </a:spcBef>
                        <a:spcAft>
                          <a:spcPts val="100"/>
                        </a:spcAft>
                      </a:pPr>
                      <a:r>
                        <a:rPr lang="en-US" sz="1400" dirty="0">
                          <a:effectLst/>
                        </a:rPr>
                        <a:t> Contributions from Public Sector divisions (e.g. </a:t>
                      </a:r>
                      <a:r>
                        <a:rPr lang="it-IT" sz="1400" b="1" kern="1200" baseline="0" dirty="0">
                          <a:solidFill>
                            <a:schemeClr val="bg1"/>
                          </a:solidFill>
                          <a:effectLst/>
                          <a:latin typeface="+mn-lt"/>
                          <a:ea typeface="+mn-ea"/>
                          <a:cs typeface="+mn-cs"/>
                        </a:rPr>
                        <a:t>A*STAR RI/PHI/IHL)**</a:t>
                      </a:r>
                      <a:endParaRPr lang="en-SG" sz="1400" b="1" dirty="0">
                        <a:solidFill>
                          <a:schemeClr val="bg1"/>
                        </a:solidFill>
                        <a:effectLst/>
                        <a:latin typeface="Arial" panose="020B0604020202020204" pitchFamily="34" charset="0"/>
                        <a:ea typeface="Batang"/>
                        <a:cs typeface="Times New Roman" panose="02020603050405020304" pitchFamily="18" charset="0"/>
                      </a:endParaRPr>
                    </a:p>
                  </a:txBody>
                  <a:tcPr marL="51435" marR="51435" marT="0" marB="0" anchor="ctr"/>
                </a:tc>
                <a:tc>
                  <a:txBody>
                    <a:bodyPr/>
                    <a:lstStyle/>
                    <a:p>
                      <a:pPr marL="0" marR="0" algn="ctr">
                        <a:spcBef>
                          <a:spcPts val="100"/>
                        </a:spcBef>
                        <a:spcAft>
                          <a:spcPts val="100"/>
                        </a:spcAft>
                      </a:pPr>
                      <a:r>
                        <a:rPr lang="en-US" sz="1400">
                          <a:effectLst/>
                          <a:latin typeface="Arial" panose="020B0604020202020204" pitchFamily="34" charset="0"/>
                          <a:ea typeface="Batang"/>
                          <a:cs typeface="Times New Roman" panose="02020603050405020304" pitchFamily="18" charset="0"/>
                        </a:rPr>
                        <a:t>Cash</a:t>
                      </a:r>
                      <a:endParaRPr lang="en-SG" sz="1400">
                        <a:effectLst/>
                        <a:latin typeface="Arial" panose="020B0604020202020204" pitchFamily="34" charset="0"/>
                        <a:ea typeface="Batang"/>
                        <a:cs typeface="Times New Roman" panose="02020603050405020304" pitchFamily="18" charset="0"/>
                      </a:endParaRPr>
                    </a:p>
                  </a:txBody>
                  <a:tcPr marL="51435" marR="51435" marT="0" marB="0"/>
                </a:tc>
                <a:tc>
                  <a:txBody>
                    <a:bodyPr/>
                    <a:lstStyle/>
                    <a:p>
                      <a:pPr marL="0" marR="0" algn="ctr">
                        <a:spcBef>
                          <a:spcPts val="100"/>
                        </a:spcBef>
                        <a:spcAft>
                          <a:spcPts val="100"/>
                        </a:spcAft>
                      </a:pPr>
                      <a:r>
                        <a:rPr lang="en-US" sz="1400">
                          <a:effectLst/>
                          <a:latin typeface="Arial" panose="020B0604020202020204" pitchFamily="34" charset="0"/>
                          <a:ea typeface="Batang"/>
                          <a:cs typeface="Times New Roman" panose="02020603050405020304" pitchFamily="18" charset="0"/>
                        </a:rPr>
                        <a:t>In-kind</a:t>
                      </a:r>
                      <a:endParaRPr lang="en-SG" sz="1400">
                        <a:effectLst/>
                        <a:latin typeface="Arial" panose="020B0604020202020204" pitchFamily="34" charset="0"/>
                        <a:ea typeface="Batang"/>
                        <a:cs typeface="Times New Roman" panose="02020603050405020304" pitchFamily="18" charset="0"/>
                      </a:endParaRPr>
                    </a:p>
                  </a:txBody>
                  <a:tcPr marL="51435" marR="51435" marT="0" marB="0"/>
                </a:tc>
                <a:tc>
                  <a:txBody>
                    <a:bodyPr/>
                    <a:lstStyle/>
                    <a:p>
                      <a:pPr marL="0" marR="0" algn="ctr">
                        <a:spcBef>
                          <a:spcPts val="100"/>
                        </a:spcBef>
                        <a:spcAft>
                          <a:spcPts val="100"/>
                        </a:spcAft>
                      </a:pPr>
                      <a:r>
                        <a:rPr lang="en-US" sz="1400">
                          <a:effectLst/>
                        </a:rPr>
                        <a:t>Total (S$)</a:t>
                      </a:r>
                      <a:endParaRPr lang="en-SG" sz="1400">
                        <a:effectLst/>
                        <a:latin typeface="Arial" panose="020B0604020202020204" pitchFamily="34" charset="0"/>
                        <a:ea typeface="Batang"/>
                        <a:cs typeface="Times New Roman" panose="02020603050405020304" pitchFamily="18" charset="0"/>
                      </a:endParaRPr>
                    </a:p>
                  </a:txBody>
                  <a:tcPr marL="51435" marR="51435" marT="0" marB="0"/>
                </a:tc>
                <a:extLst>
                  <a:ext uri="{0D108BD9-81ED-4DB2-BD59-A6C34878D82A}">
                    <a16:rowId xmlns:a16="http://schemas.microsoft.com/office/drawing/2014/main" val="2727420538"/>
                  </a:ext>
                </a:extLst>
              </a:tr>
              <a:tr h="205740">
                <a:tc>
                  <a:txBody>
                    <a:bodyPr/>
                    <a:lstStyle/>
                    <a:p>
                      <a:pPr marL="0" marR="0" algn="ctr">
                        <a:spcBef>
                          <a:spcPts val="100"/>
                        </a:spcBef>
                        <a:spcAft>
                          <a:spcPts val="100"/>
                        </a:spcAft>
                      </a:pPr>
                      <a:r>
                        <a:rPr lang="en-US" sz="1400">
                          <a:effectLst/>
                        </a:rPr>
                        <a:t>EOM</a:t>
                      </a:r>
                      <a:endParaRPr lang="en-SG" sz="1400">
                        <a:effectLst/>
                        <a:latin typeface="Arial" panose="020B0604020202020204" pitchFamily="34" charset="0"/>
                        <a:ea typeface="Batang"/>
                        <a:cs typeface="Times New Roman" panose="02020603050405020304" pitchFamily="18" charset="0"/>
                      </a:endParaRPr>
                    </a:p>
                  </a:txBody>
                  <a:tcPr marL="51435" marR="51435" marT="0" marB="0" anchor="ctr"/>
                </a:tc>
                <a:tc>
                  <a:txBody>
                    <a:bodyPr/>
                    <a:lstStyle/>
                    <a:p>
                      <a:pPr marL="0" marR="0" algn="ctr">
                        <a:spcBef>
                          <a:spcPts val="100"/>
                        </a:spcBef>
                        <a:spcAft>
                          <a:spcPts val="100"/>
                        </a:spcAft>
                      </a:pPr>
                      <a:endParaRPr lang="en-SG" sz="1400">
                        <a:effectLst/>
                        <a:latin typeface="Arial" panose="020B0604020202020204" pitchFamily="34" charset="0"/>
                        <a:ea typeface="Batang"/>
                        <a:cs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100"/>
                        </a:spcBef>
                        <a:spcAft>
                          <a:spcPts val="100"/>
                        </a:spcAft>
                      </a:pPr>
                      <a:endParaRPr lang="en-SG" sz="1400">
                        <a:effectLst/>
                        <a:latin typeface="Arial" panose="020B0604020202020204" pitchFamily="34" charset="0"/>
                        <a:ea typeface="Batang"/>
                        <a:cs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1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tc>
                <a:extLst>
                  <a:ext uri="{0D108BD9-81ED-4DB2-BD59-A6C34878D82A}">
                    <a16:rowId xmlns:a16="http://schemas.microsoft.com/office/drawing/2014/main" val="2101401199"/>
                  </a:ext>
                </a:extLst>
              </a:tr>
              <a:tr h="205740">
                <a:tc>
                  <a:txBody>
                    <a:bodyPr/>
                    <a:lstStyle/>
                    <a:p>
                      <a:pPr marL="0" marR="0" algn="ctr">
                        <a:spcBef>
                          <a:spcPts val="100"/>
                        </a:spcBef>
                        <a:spcAft>
                          <a:spcPts val="100"/>
                        </a:spcAft>
                      </a:pPr>
                      <a:r>
                        <a:rPr lang="en-US" sz="1400">
                          <a:effectLst/>
                        </a:rPr>
                        <a:t>OOE</a:t>
                      </a:r>
                      <a:endParaRPr lang="en-SG" sz="1400">
                        <a:effectLst/>
                        <a:latin typeface="Arial" panose="020B0604020202020204" pitchFamily="34" charset="0"/>
                        <a:ea typeface="Batang"/>
                        <a:cs typeface="Times New Roman" panose="02020603050405020304" pitchFamily="18" charset="0"/>
                      </a:endParaRPr>
                    </a:p>
                  </a:txBody>
                  <a:tcPr marL="51435" marR="51435" marT="0" marB="0" anchor="ctr"/>
                </a:tc>
                <a:tc>
                  <a:txBody>
                    <a:bodyPr/>
                    <a:lstStyle/>
                    <a:p>
                      <a:pPr marL="0" marR="0" algn="ctr">
                        <a:spcBef>
                          <a:spcPts val="100"/>
                        </a:spcBef>
                        <a:spcAft>
                          <a:spcPts val="100"/>
                        </a:spcAft>
                      </a:pPr>
                      <a:endParaRPr lang="en-SG" sz="1400">
                        <a:effectLst/>
                        <a:latin typeface="Arial" panose="020B0604020202020204" pitchFamily="34" charset="0"/>
                        <a:ea typeface="Batang"/>
                        <a:cs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100"/>
                        </a:spcBef>
                        <a:spcAft>
                          <a:spcPts val="100"/>
                        </a:spcAft>
                      </a:pPr>
                      <a:endParaRPr lang="en-SG" sz="1400">
                        <a:effectLst/>
                        <a:latin typeface="Arial" panose="020B0604020202020204" pitchFamily="34" charset="0"/>
                        <a:ea typeface="Batang"/>
                        <a:cs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1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tc>
                <a:extLst>
                  <a:ext uri="{0D108BD9-81ED-4DB2-BD59-A6C34878D82A}">
                    <a16:rowId xmlns:a16="http://schemas.microsoft.com/office/drawing/2014/main" val="3075733504"/>
                  </a:ext>
                </a:extLst>
              </a:tr>
              <a:tr h="205740">
                <a:tc>
                  <a:txBody>
                    <a:bodyPr/>
                    <a:lstStyle/>
                    <a:p>
                      <a:pPr marL="0" marR="0" algn="ctr">
                        <a:spcBef>
                          <a:spcPts val="100"/>
                        </a:spcBef>
                        <a:spcAft>
                          <a:spcPts val="100"/>
                        </a:spcAft>
                      </a:pPr>
                      <a:r>
                        <a:rPr lang="en-US" sz="1400">
                          <a:effectLst/>
                        </a:rPr>
                        <a:t>EQPT</a:t>
                      </a:r>
                      <a:endParaRPr lang="en-SG" sz="1400">
                        <a:effectLst/>
                        <a:latin typeface="Arial" panose="020B0604020202020204" pitchFamily="34" charset="0"/>
                        <a:ea typeface="Batang"/>
                        <a:cs typeface="Times New Roman" panose="02020603050405020304" pitchFamily="18" charset="0"/>
                      </a:endParaRPr>
                    </a:p>
                  </a:txBody>
                  <a:tcPr marL="51435" marR="51435" marT="0" marB="0" anchor="ctr"/>
                </a:tc>
                <a:tc>
                  <a:txBody>
                    <a:bodyPr/>
                    <a:lstStyle/>
                    <a:p>
                      <a:pPr marL="0" marR="0" algn="ctr">
                        <a:spcBef>
                          <a:spcPts val="100"/>
                        </a:spcBef>
                        <a:spcAft>
                          <a:spcPts val="100"/>
                        </a:spcAft>
                      </a:pPr>
                      <a:endParaRPr lang="en-SG" sz="1400">
                        <a:effectLst/>
                        <a:latin typeface="Arial" panose="020B0604020202020204" pitchFamily="34" charset="0"/>
                        <a:ea typeface="Batang"/>
                        <a:cs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100"/>
                        </a:spcBef>
                        <a:spcAft>
                          <a:spcPts val="100"/>
                        </a:spcAft>
                      </a:pPr>
                      <a:endParaRPr lang="en-SG" sz="1400">
                        <a:effectLst/>
                        <a:latin typeface="Arial" panose="020B0604020202020204" pitchFamily="34" charset="0"/>
                        <a:ea typeface="Batang"/>
                        <a:cs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1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tc>
                <a:extLst>
                  <a:ext uri="{0D108BD9-81ED-4DB2-BD59-A6C34878D82A}">
                    <a16:rowId xmlns:a16="http://schemas.microsoft.com/office/drawing/2014/main" val="3302468294"/>
                  </a:ext>
                </a:extLst>
              </a:tr>
              <a:tr h="205740">
                <a:tc>
                  <a:txBody>
                    <a:bodyPr/>
                    <a:lstStyle/>
                    <a:p>
                      <a:pPr marL="0" marR="0" algn="ctr">
                        <a:spcBef>
                          <a:spcPts val="200"/>
                        </a:spcBef>
                        <a:spcAft>
                          <a:spcPts val="100"/>
                        </a:spcAft>
                      </a:pPr>
                      <a:r>
                        <a:rPr lang="en-US" sz="1400">
                          <a:effectLst/>
                        </a:rPr>
                        <a:t>Total (S$)</a:t>
                      </a:r>
                      <a:endParaRPr lang="en-SG" sz="1400">
                        <a:effectLst/>
                        <a:latin typeface="Arial" panose="020B0604020202020204" pitchFamily="34" charset="0"/>
                        <a:ea typeface="Batang"/>
                        <a:cs typeface="Times New Roman" panose="02020603050405020304" pitchFamily="18" charset="0"/>
                      </a:endParaRPr>
                    </a:p>
                  </a:txBody>
                  <a:tcPr marL="51435" marR="51435" marT="0" marB="0" anchor="ctr"/>
                </a:tc>
                <a:tc>
                  <a:txBody>
                    <a:bodyPr/>
                    <a:lstStyle/>
                    <a:p>
                      <a:pPr marL="0" marR="0" algn="ctr">
                        <a:spcBef>
                          <a:spcPts val="200"/>
                        </a:spcBef>
                        <a:spcAft>
                          <a:spcPts val="100"/>
                        </a:spcAft>
                      </a:pPr>
                      <a:endParaRPr lang="en-SG" sz="1400">
                        <a:effectLst/>
                        <a:latin typeface="Arial" panose="020B0604020202020204" pitchFamily="34" charset="0"/>
                        <a:ea typeface="Batang"/>
                        <a:cs typeface="Times New Roman" panose="02020603050405020304" pitchFamily="18" charset="0"/>
                      </a:endParaRPr>
                    </a:p>
                  </a:txBody>
                  <a:tcPr marL="51435" marR="51435" marT="0" marB="0"/>
                </a:tc>
                <a:tc>
                  <a:txBody>
                    <a:bodyPr/>
                    <a:lstStyle/>
                    <a:p>
                      <a:pPr marL="0" marR="0" algn="ctr">
                        <a:spcBef>
                          <a:spcPts val="200"/>
                        </a:spcBef>
                        <a:spcAft>
                          <a:spcPts val="100"/>
                        </a:spcAft>
                      </a:pPr>
                      <a:endParaRPr lang="en-SG" sz="1400">
                        <a:effectLst/>
                        <a:latin typeface="Arial" panose="020B0604020202020204" pitchFamily="34" charset="0"/>
                        <a:ea typeface="Batang"/>
                        <a:cs typeface="Times New Roman" panose="02020603050405020304" pitchFamily="18" charset="0"/>
                      </a:endParaRPr>
                    </a:p>
                  </a:txBody>
                  <a:tcPr marL="51435" marR="51435" marT="0" marB="0"/>
                </a:tc>
                <a:tc>
                  <a:txBody>
                    <a:bodyPr/>
                    <a:lstStyle/>
                    <a:p>
                      <a:pPr marL="0" marR="0" algn="ctr">
                        <a:spcBef>
                          <a:spcPts val="200"/>
                        </a:spcBef>
                        <a:spcAft>
                          <a:spcPts val="100"/>
                        </a:spcAft>
                      </a:pPr>
                      <a:endParaRPr lang="en-SG" sz="1400" dirty="0">
                        <a:effectLst/>
                        <a:latin typeface="Arial" panose="020B0604020202020204" pitchFamily="34" charset="0"/>
                        <a:ea typeface="Batang"/>
                        <a:cs typeface="Times New Roman" panose="02020603050405020304" pitchFamily="18" charset="0"/>
                      </a:endParaRPr>
                    </a:p>
                  </a:txBody>
                  <a:tcPr marL="51435" marR="51435" marT="0" marB="0"/>
                </a:tc>
                <a:extLst>
                  <a:ext uri="{0D108BD9-81ED-4DB2-BD59-A6C34878D82A}">
                    <a16:rowId xmlns:a16="http://schemas.microsoft.com/office/drawing/2014/main" val="2983270058"/>
                  </a:ext>
                </a:extLst>
              </a:tr>
            </a:tbl>
          </a:graphicData>
        </a:graphic>
      </p:graphicFrame>
      <p:sp>
        <p:nvSpPr>
          <p:cNvPr id="2" name="TextBox 1">
            <a:extLst>
              <a:ext uri="{FF2B5EF4-FFF2-40B4-BE49-F238E27FC236}">
                <a16:creationId xmlns:a16="http://schemas.microsoft.com/office/drawing/2014/main" id="{59E80643-5A2D-6216-9910-AD08907E595E}"/>
              </a:ext>
            </a:extLst>
          </p:cNvPr>
          <p:cNvSpPr txBox="1"/>
          <p:nvPr/>
        </p:nvSpPr>
        <p:spPr>
          <a:xfrm>
            <a:off x="437161" y="4362138"/>
            <a:ext cx="8466616" cy="430887"/>
          </a:xfrm>
          <a:prstGeom prst="rect">
            <a:avLst/>
          </a:prstGeom>
          <a:noFill/>
        </p:spPr>
        <p:txBody>
          <a:bodyPr wrap="square" rtlCol="0">
            <a:spAutoFit/>
          </a:bodyPr>
          <a:lstStyle/>
          <a:p>
            <a:r>
              <a:rPr lang="en-US" sz="1100" dirty="0">
                <a:solidFill>
                  <a:srgbClr val="444443"/>
                </a:solidFill>
              </a:rPr>
              <a:t>*Please duplicate this table if there is more than one industry partner/collaborator providing cash/in-kind contributions.</a:t>
            </a:r>
          </a:p>
          <a:p>
            <a:r>
              <a:rPr lang="en-US" sz="1100" dirty="0">
                <a:solidFill>
                  <a:srgbClr val="444443"/>
                </a:solidFill>
              </a:rPr>
              <a:t>**Please duplicate this table if there is more than one public sector division providing cash/in-kind contributions.</a:t>
            </a:r>
            <a:endParaRPr lang="en-SG" sz="1100" dirty="0">
              <a:solidFill>
                <a:srgbClr val="444443"/>
              </a:solidFill>
            </a:endParaRPr>
          </a:p>
        </p:txBody>
      </p:sp>
    </p:spTree>
    <p:extLst>
      <p:ext uri="{BB962C8B-B14F-4D97-AF65-F5344CB8AC3E}">
        <p14:creationId xmlns:p14="http://schemas.microsoft.com/office/powerpoint/2010/main" val="2410442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7161" y="121972"/>
            <a:ext cx="4729655" cy="415498"/>
          </a:xfrm>
          <a:prstGeom prst="rect">
            <a:avLst/>
          </a:prstGeom>
          <a:noFill/>
        </p:spPr>
        <p:txBody>
          <a:bodyPr wrap="square" rtlCol="0">
            <a:spAutoFit/>
          </a:bodyPr>
          <a:lstStyle/>
          <a:p>
            <a:r>
              <a:rPr lang="en-US" sz="2100" b="1"/>
              <a:t>8) Intellectual Property</a:t>
            </a:r>
            <a:endParaRPr lang="en-SG" sz="2100" b="1"/>
          </a:p>
        </p:txBody>
      </p:sp>
      <p:graphicFrame>
        <p:nvGraphicFramePr>
          <p:cNvPr id="6" name="Table 5"/>
          <p:cNvGraphicFramePr>
            <a:graphicFrameLocks noGrp="1"/>
          </p:cNvGraphicFramePr>
          <p:nvPr>
            <p:extLst>
              <p:ext uri="{D42A27DB-BD31-4B8C-83A1-F6EECF244321}">
                <p14:modId xmlns:p14="http://schemas.microsoft.com/office/powerpoint/2010/main" val="3675109829"/>
              </p:ext>
            </p:extLst>
          </p:nvPr>
        </p:nvGraphicFramePr>
        <p:xfrm>
          <a:off x="413963" y="675390"/>
          <a:ext cx="8241307" cy="1220258"/>
        </p:xfrm>
        <a:graphic>
          <a:graphicData uri="http://schemas.openxmlformats.org/drawingml/2006/table">
            <a:tbl>
              <a:tblPr firstRow="1" firstCol="1" bandRow="1">
                <a:tableStyleId>{5C22544A-7EE6-4342-B048-85BDC9FD1C3A}</a:tableStyleId>
              </a:tblPr>
              <a:tblGrid>
                <a:gridCol w="8241307">
                  <a:extLst>
                    <a:ext uri="{9D8B030D-6E8A-4147-A177-3AD203B41FA5}">
                      <a16:colId xmlns:a16="http://schemas.microsoft.com/office/drawing/2014/main" val="1581509045"/>
                    </a:ext>
                  </a:extLst>
                </a:gridCol>
              </a:tblGrid>
              <a:tr h="170576">
                <a:tc>
                  <a:txBody>
                    <a:bodyPr/>
                    <a:lstStyle/>
                    <a:p>
                      <a:pPr marL="0" marR="0" algn="just">
                        <a:spcBef>
                          <a:spcPts val="0"/>
                        </a:spcBef>
                        <a:spcAft>
                          <a:spcPts val="0"/>
                        </a:spcAft>
                      </a:pPr>
                      <a:r>
                        <a:rPr lang="en-US" sz="1400" baseline="0">
                          <a:solidFill>
                            <a:schemeClr val="tx1"/>
                          </a:solidFill>
                          <a:effectLst/>
                        </a:rPr>
                        <a:t>8.1  </a:t>
                      </a:r>
                      <a:r>
                        <a:rPr lang="en-US" sz="1400" b="1" kern="1200">
                          <a:solidFill>
                            <a:schemeClr val="tx1"/>
                          </a:solidFill>
                          <a:effectLst/>
                          <a:latin typeface="+mn-lt"/>
                          <a:ea typeface="+mn-ea"/>
                          <a:cs typeface="+mn-cs"/>
                        </a:rPr>
                        <a:t>BACKGROUND INTELLECTUAL PROPERTY (IP) AND STATUS OF IP</a:t>
                      </a:r>
                      <a:endParaRPr lang="en-SG" sz="1400">
                        <a:solidFill>
                          <a:schemeClr val="tx1"/>
                        </a:solidFill>
                        <a:effectLst/>
                        <a:latin typeface="Arial" panose="020B0604020202020204" pitchFamily="34" charset="0"/>
                        <a:ea typeface="Batang"/>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30346836"/>
                  </a:ext>
                </a:extLst>
              </a:tr>
              <a:tr h="1006898">
                <a:tc>
                  <a:txBody>
                    <a:bodyPr/>
                    <a:lstStyle/>
                    <a:p>
                      <a:r>
                        <a:rPr lang="en-US" sz="1400" b="1" kern="1200" dirty="0">
                          <a:solidFill>
                            <a:schemeClr val="tx1"/>
                          </a:solidFill>
                          <a:effectLst/>
                          <a:latin typeface="+mn-lt"/>
                          <a:ea typeface="+mn-ea"/>
                          <a:cs typeface="+mn-cs"/>
                        </a:rPr>
                        <a:t>Please state all relevant Ips (patents, know-how </a:t>
                      </a:r>
                      <a:r>
                        <a:rPr lang="en-US" sz="1400" b="1" kern="1200" dirty="0" err="1">
                          <a:solidFill>
                            <a:schemeClr val="tx1"/>
                          </a:solidFill>
                          <a:effectLst/>
                          <a:latin typeface="+mn-lt"/>
                          <a:ea typeface="+mn-ea"/>
                          <a:cs typeface="+mn-cs"/>
                        </a:rPr>
                        <a:t>etc</a:t>
                      </a:r>
                      <a:r>
                        <a:rPr lang="en-US" sz="1400" b="1" kern="1200">
                          <a:solidFill>
                            <a:schemeClr val="tx1"/>
                          </a:solidFill>
                          <a:effectLst/>
                          <a:latin typeface="+mn-lt"/>
                          <a:ea typeface="+mn-ea"/>
                          <a:cs typeface="+mn-cs"/>
                        </a:rPr>
                        <a:t>)</a:t>
                      </a:r>
                      <a:endParaRPr lang="en-US" sz="1400" b="1"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350" b="1" i="0" kern="1200" dirty="0">
                          <a:solidFill>
                            <a:srgbClr val="444443"/>
                          </a:solidFill>
                          <a:effectLst/>
                          <a:latin typeface="+mn-lt"/>
                          <a:ea typeface="+mn-ea"/>
                          <a:cs typeface="+mn-cs"/>
                        </a:rPr>
                        <a:t>Provide details of the relevant Background IP for the Solution. Specifically address: </a:t>
                      </a:r>
                      <a:r>
                        <a:rPr lang="en-GB" sz="1350" b="1" i="0" kern="1200" dirty="0" err="1">
                          <a:solidFill>
                            <a:srgbClr val="444443"/>
                          </a:solidFill>
                          <a:effectLst/>
                          <a:latin typeface="+mn-lt"/>
                          <a:ea typeface="+mn-ea"/>
                          <a:cs typeface="+mn-cs"/>
                        </a:rPr>
                        <a:t>i</a:t>
                      </a:r>
                      <a:r>
                        <a:rPr lang="en-GB" sz="1350" b="1" i="0" kern="1200" dirty="0">
                          <a:solidFill>
                            <a:srgbClr val="444443"/>
                          </a:solidFill>
                          <a:effectLst/>
                          <a:latin typeface="+mn-lt"/>
                          <a:ea typeface="+mn-ea"/>
                          <a:cs typeface="+mn-cs"/>
                        </a:rPr>
                        <a:t>) ownership, ii) any agreements/licences covering the Background IP, iii) status of IP filing (e.g. technical disclosure filed, or provisional license filed, or PCT filed, or national phase filing etc).</a:t>
                      </a:r>
                      <a:endParaRPr lang="en-US" sz="1400" b="1" kern="1200" dirty="0">
                        <a:solidFill>
                          <a:srgbClr val="444443"/>
                        </a:solidFill>
                        <a:effectLst/>
                        <a:latin typeface="+mn-lt"/>
                        <a:ea typeface="+mn-ea"/>
                        <a:cs typeface="+mn-cs"/>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551416756"/>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569248480"/>
              </p:ext>
            </p:extLst>
          </p:nvPr>
        </p:nvGraphicFramePr>
        <p:xfrm>
          <a:off x="413963" y="2343269"/>
          <a:ext cx="8241306" cy="2324100"/>
        </p:xfrm>
        <a:graphic>
          <a:graphicData uri="http://schemas.openxmlformats.org/drawingml/2006/table">
            <a:tbl>
              <a:tblPr firstRow="1" bandRow="1">
                <a:tableStyleId>{5C22544A-7EE6-4342-B048-85BDC9FD1C3A}</a:tableStyleId>
              </a:tblPr>
              <a:tblGrid>
                <a:gridCol w="529661">
                  <a:extLst>
                    <a:ext uri="{9D8B030D-6E8A-4147-A177-3AD203B41FA5}">
                      <a16:colId xmlns:a16="http://schemas.microsoft.com/office/drawing/2014/main" val="1973142759"/>
                    </a:ext>
                  </a:extLst>
                </a:gridCol>
                <a:gridCol w="1412819">
                  <a:extLst>
                    <a:ext uri="{9D8B030D-6E8A-4147-A177-3AD203B41FA5}">
                      <a16:colId xmlns:a16="http://schemas.microsoft.com/office/drawing/2014/main" val="2986429612"/>
                    </a:ext>
                  </a:extLst>
                </a:gridCol>
                <a:gridCol w="1721874">
                  <a:extLst>
                    <a:ext uri="{9D8B030D-6E8A-4147-A177-3AD203B41FA5}">
                      <a16:colId xmlns:a16="http://schemas.microsoft.com/office/drawing/2014/main" val="3625963906"/>
                    </a:ext>
                  </a:extLst>
                </a:gridCol>
                <a:gridCol w="1309802">
                  <a:extLst>
                    <a:ext uri="{9D8B030D-6E8A-4147-A177-3AD203B41FA5}">
                      <a16:colId xmlns:a16="http://schemas.microsoft.com/office/drawing/2014/main" val="2409814644"/>
                    </a:ext>
                  </a:extLst>
                </a:gridCol>
                <a:gridCol w="1633575">
                  <a:extLst>
                    <a:ext uri="{9D8B030D-6E8A-4147-A177-3AD203B41FA5}">
                      <a16:colId xmlns:a16="http://schemas.microsoft.com/office/drawing/2014/main" val="426961461"/>
                    </a:ext>
                  </a:extLst>
                </a:gridCol>
                <a:gridCol w="1633575">
                  <a:extLst>
                    <a:ext uri="{9D8B030D-6E8A-4147-A177-3AD203B41FA5}">
                      <a16:colId xmlns:a16="http://schemas.microsoft.com/office/drawing/2014/main" val="4274211456"/>
                    </a:ext>
                  </a:extLst>
                </a:gridCol>
              </a:tblGrid>
              <a:tr h="377190">
                <a:tc>
                  <a:txBody>
                    <a:bodyPr/>
                    <a:lstStyle/>
                    <a:p>
                      <a:r>
                        <a:rPr lang="en-US" sz="1000"/>
                        <a:t>No</a:t>
                      </a:r>
                      <a:endParaRPr lang="en-SG" sz="1000"/>
                    </a:p>
                  </a:txBody>
                  <a:tcPr marL="68580" marR="68580" marT="34290" marB="34290"/>
                </a:tc>
                <a:tc>
                  <a:txBody>
                    <a:bodyPr/>
                    <a:lstStyle/>
                    <a:p>
                      <a:r>
                        <a:rPr lang="en-US" sz="1000"/>
                        <a:t>A*</a:t>
                      </a:r>
                      <a:r>
                        <a:rPr lang="en-US" sz="1000">
                          <a:solidFill>
                            <a:schemeClr val="bg1"/>
                          </a:solidFill>
                        </a:rPr>
                        <a:t>STAR/PHI/IHL*</a:t>
                      </a:r>
                    </a:p>
                    <a:p>
                      <a:r>
                        <a:rPr lang="en-US" sz="1000">
                          <a:solidFill>
                            <a:schemeClr val="bg1"/>
                          </a:solidFill>
                        </a:rPr>
                        <a:t>Collaborator BIP</a:t>
                      </a:r>
                      <a:endParaRPr lang="en-SG" sz="1000">
                        <a:solidFill>
                          <a:schemeClr val="bg1"/>
                        </a:solidFill>
                      </a:endParaRPr>
                    </a:p>
                  </a:txBody>
                  <a:tcPr marL="68580" marR="68580" marT="34290" marB="34290"/>
                </a:tc>
                <a:tc>
                  <a:txBody>
                    <a:bodyPr/>
                    <a:lstStyle/>
                    <a:p>
                      <a:r>
                        <a:rPr lang="en-US" sz="1000"/>
                        <a:t>Type (e.g. Patent, Know-how)</a:t>
                      </a:r>
                      <a:endParaRPr lang="en-SG" sz="1000"/>
                    </a:p>
                  </a:txBody>
                  <a:tcPr marL="68580" marR="68580" marT="34290" marB="34290"/>
                </a:tc>
                <a:tc>
                  <a:txBody>
                    <a:bodyPr/>
                    <a:lstStyle/>
                    <a:p>
                      <a:r>
                        <a:rPr lang="en-US" sz="1000"/>
                        <a:t>Host Institution’s Ref Nos</a:t>
                      </a:r>
                      <a:endParaRPr lang="en-SG" sz="1000"/>
                    </a:p>
                  </a:txBody>
                  <a:tcPr marL="68580" marR="68580" marT="34290" marB="34290"/>
                </a:tc>
                <a:tc>
                  <a:txBody>
                    <a:bodyPr/>
                    <a:lstStyle/>
                    <a:p>
                      <a:r>
                        <a:rPr lang="en-US" sz="1000"/>
                        <a:t>IP Rights</a:t>
                      </a:r>
                      <a:endParaRPr lang="en-SG" sz="1000"/>
                    </a:p>
                  </a:txBody>
                  <a:tcPr marL="68580" marR="68580" marT="34290" marB="34290"/>
                </a:tc>
                <a:tc>
                  <a:txBody>
                    <a:bodyPr/>
                    <a:lstStyle/>
                    <a:p>
                      <a:r>
                        <a:rPr lang="en-SG" sz="1000"/>
                        <a:t>Status of IP</a:t>
                      </a:r>
                    </a:p>
                  </a:txBody>
                  <a:tcPr marL="68580" marR="68580" marT="34290" marB="34290"/>
                </a:tc>
                <a:extLst>
                  <a:ext uri="{0D108BD9-81ED-4DB2-BD59-A6C34878D82A}">
                    <a16:rowId xmlns:a16="http://schemas.microsoft.com/office/drawing/2014/main" val="2082726973"/>
                  </a:ext>
                </a:extLst>
              </a:tr>
              <a:tr h="278130">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extLst>
                  <a:ext uri="{0D108BD9-81ED-4DB2-BD59-A6C34878D82A}">
                    <a16:rowId xmlns:a16="http://schemas.microsoft.com/office/drawing/2014/main" val="658613528"/>
                  </a:ext>
                </a:extLst>
              </a:tr>
              <a:tr h="278130">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extLst>
                  <a:ext uri="{0D108BD9-81ED-4DB2-BD59-A6C34878D82A}">
                    <a16:rowId xmlns:a16="http://schemas.microsoft.com/office/drawing/2014/main" val="109874229"/>
                  </a:ext>
                </a:extLst>
              </a:tr>
              <a:tr h="278130">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extLst>
                  <a:ext uri="{0D108BD9-81ED-4DB2-BD59-A6C34878D82A}">
                    <a16:rowId xmlns:a16="http://schemas.microsoft.com/office/drawing/2014/main" val="156917986"/>
                  </a:ext>
                </a:extLst>
              </a:tr>
              <a:tr h="278130">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extLst>
                  <a:ext uri="{0D108BD9-81ED-4DB2-BD59-A6C34878D82A}">
                    <a16:rowId xmlns:a16="http://schemas.microsoft.com/office/drawing/2014/main" val="3911328961"/>
                  </a:ext>
                </a:extLst>
              </a:tr>
              <a:tr h="278130">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extLst>
                  <a:ext uri="{0D108BD9-81ED-4DB2-BD59-A6C34878D82A}">
                    <a16:rowId xmlns:a16="http://schemas.microsoft.com/office/drawing/2014/main" val="3616143909"/>
                  </a:ext>
                </a:extLst>
              </a:tr>
              <a:tr h="278130">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extLst>
                  <a:ext uri="{0D108BD9-81ED-4DB2-BD59-A6C34878D82A}">
                    <a16:rowId xmlns:a16="http://schemas.microsoft.com/office/drawing/2014/main" val="4197903479"/>
                  </a:ext>
                </a:extLst>
              </a:tr>
              <a:tr h="278130">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dirty="0"/>
                    </a:p>
                  </a:txBody>
                  <a:tcPr marL="68580" marR="68580" marT="34290" marB="34290"/>
                </a:tc>
                <a:tc>
                  <a:txBody>
                    <a:bodyPr/>
                    <a:lstStyle/>
                    <a:p>
                      <a:endParaRPr lang="en-SG" sz="1000" dirty="0"/>
                    </a:p>
                  </a:txBody>
                  <a:tcPr marL="68580" marR="68580" marT="34290" marB="34290"/>
                </a:tc>
                <a:extLst>
                  <a:ext uri="{0D108BD9-81ED-4DB2-BD59-A6C34878D82A}">
                    <a16:rowId xmlns:a16="http://schemas.microsoft.com/office/drawing/2014/main" val="307943027"/>
                  </a:ext>
                </a:extLst>
              </a:tr>
            </a:tbl>
          </a:graphicData>
        </a:graphic>
      </p:graphicFrame>
      <p:sp>
        <p:nvSpPr>
          <p:cNvPr id="2" name="TextBox 1">
            <a:extLst>
              <a:ext uri="{FF2B5EF4-FFF2-40B4-BE49-F238E27FC236}">
                <a16:creationId xmlns:a16="http://schemas.microsoft.com/office/drawing/2014/main" id="{0BA976BE-ADB5-D400-D345-0B0B787A430C}"/>
              </a:ext>
            </a:extLst>
          </p:cNvPr>
          <p:cNvSpPr txBox="1"/>
          <p:nvPr/>
        </p:nvSpPr>
        <p:spPr>
          <a:xfrm>
            <a:off x="293647" y="4774168"/>
            <a:ext cx="3457950" cy="369332"/>
          </a:xfrm>
          <a:prstGeom prst="rect">
            <a:avLst/>
          </a:prstGeom>
          <a:noFill/>
        </p:spPr>
        <p:txBody>
          <a:bodyPr wrap="square" rtlCol="0">
            <a:spAutoFit/>
          </a:bodyPr>
          <a:lstStyle/>
          <a:p>
            <a:r>
              <a:rPr lang="en-US" sz="900" dirty="0"/>
              <a:t>*PHI: Public Healthcare Institution; IHL: Institute of Higher Learning</a:t>
            </a:r>
            <a:endParaRPr lang="en-SG" sz="900" dirty="0"/>
          </a:p>
        </p:txBody>
      </p:sp>
    </p:spTree>
    <p:extLst>
      <p:ext uri="{BB962C8B-B14F-4D97-AF65-F5344CB8AC3E}">
        <p14:creationId xmlns:p14="http://schemas.microsoft.com/office/powerpoint/2010/main" val="862226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7C901C23-E13A-FD08-69C6-AAFDF166A2BC}"/>
              </a:ext>
            </a:extLst>
          </p:cNvPr>
          <p:cNvGraphicFramePr>
            <a:graphicFrameLocks noGrp="1"/>
          </p:cNvGraphicFramePr>
          <p:nvPr>
            <p:extLst>
              <p:ext uri="{D42A27DB-BD31-4B8C-83A1-F6EECF244321}">
                <p14:modId xmlns:p14="http://schemas.microsoft.com/office/powerpoint/2010/main" val="214522325"/>
              </p:ext>
            </p:extLst>
          </p:nvPr>
        </p:nvGraphicFramePr>
        <p:xfrm>
          <a:off x="413963" y="1281618"/>
          <a:ext cx="8241307" cy="2763870"/>
        </p:xfrm>
        <a:graphic>
          <a:graphicData uri="http://schemas.openxmlformats.org/drawingml/2006/table">
            <a:tbl>
              <a:tblPr firstRow="1" bandRow="1"/>
              <a:tblGrid>
                <a:gridCol w="565245">
                  <a:extLst>
                    <a:ext uri="{9D8B030D-6E8A-4147-A177-3AD203B41FA5}">
                      <a16:colId xmlns:a16="http://schemas.microsoft.com/office/drawing/2014/main" val="2815638630"/>
                    </a:ext>
                  </a:extLst>
                </a:gridCol>
                <a:gridCol w="1862667">
                  <a:extLst>
                    <a:ext uri="{9D8B030D-6E8A-4147-A177-3AD203B41FA5}">
                      <a16:colId xmlns:a16="http://schemas.microsoft.com/office/drawing/2014/main" val="774347629"/>
                    </a:ext>
                  </a:extLst>
                </a:gridCol>
                <a:gridCol w="3197978">
                  <a:extLst>
                    <a:ext uri="{9D8B030D-6E8A-4147-A177-3AD203B41FA5}">
                      <a16:colId xmlns:a16="http://schemas.microsoft.com/office/drawing/2014/main" val="3892514364"/>
                    </a:ext>
                  </a:extLst>
                </a:gridCol>
                <a:gridCol w="1394788">
                  <a:extLst>
                    <a:ext uri="{9D8B030D-6E8A-4147-A177-3AD203B41FA5}">
                      <a16:colId xmlns:a16="http://schemas.microsoft.com/office/drawing/2014/main" val="548146576"/>
                    </a:ext>
                  </a:extLst>
                </a:gridCol>
                <a:gridCol w="1220629">
                  <a:extLst>
                    <a:ext uri="{9D8B030D-6E8A-4147-A177-3AD203B41FA5}">
                      <a16:colId xmlns:a16="http://schemas.microsoft.com/office/drawing/2014/main" val="3924384332"/>
                    </a:ext>
                  </a:extLst>
                </a:gridCol>
              </a:tblGrid>
              <a:tr h="685800">
                <a:tc>
                  <a:txBody>
                    <a:bodyPr/>
                    <a:lstStyle/>
                    <a:p>
                      <a:r>
                        <a:rPr lang="en-US" sz="1400" b="1">
                          <a:latin typeface="+mn-lt"/>
                          <a:ea typeface="Open Sans" panose="020B0606030504020204" pitchFamily="34" charset="0"/>
                          <a:cs typeface="Open Sans" panose="020B0606030504020204" pitchFamily="34" charset="0"/>
                        </a:rPr>
                        <a:t>S/N</a:t>
                      </a:r>
                      <a:endParaRPr lang="en-GB" sz="1400" b="1">
                        <a:latin typeface="+mn-lt"/>
                        <a:ea typeface="Open Sans" panose="020B0606030504020204" pitchFamily="34" charset="0"/>
                        <a:cs typeface="Open Sans" panose="020B0606030504020204" pitchFamily="34" charset="0"/>
                      </a:endParaRPr>
                    </a:p>
                  </a:txBody>
                  <a:tcPr marL="68580" marR="68580" marT="34290" marB="34290"/>
                </a:tc>
                <a:tc>
                  <a:txBody>
                    <a:bodyPr/>
                    <a:lstStyle/>
                    <a:p>
                      <a:r>
                        <a:rPr lang="en-US" sz="1400" b="1">
                          <a:latin typeface="+mn-lt"/>
                          <a:ea typeface="Open Sans" panose="020B0606030504020204" pitchFamily="34" charset="0"/>
                          <a:cs typeface="Open Sans" panose="020B0606030504020204" pitchFamily="34" charset="0"/>
                        </a:rPr>
                        <a:t>Type of IP</a:t>
                      </a:r>
                    </a:p>
                    <a:p>
                      <a:r>
                        <a:rPr lang="en-US" sz="1400" b="1">
                          <a:latin typeface="+mn-lt"/>
                          <a:ea typeface="Open Sans" panose="020B0606030504020204" pitchFamily="34" charset="0"/>
                          <a:cs typeface="Open Sans" panose="020B0606030504020204" pitchFamily="34" charset="0"/>
                        </a:rPr>
                        <a:t>(Utility patent, software, knowhow)</a:t>
                      </a:r>
                      <a:endParaRPr lang="en-GB" sz="1400" b="1">
                        <a:latin typeface="+mn-lt"/>
                        <a:ea typeface="Open Sans" panose="020B0606030504020204" pitchFamily="34" charset="0"/>
                        <a:cs typeface="Open Sans" panose="020B0606030504020204" pitchFamily="34" charset="0"/>
                      </a:endParaRPr>
                    </a:p>
                  </a:txBody>
                  <a:tcPr marL="68580" marR="68580" marT="34290" marB="34290"/>
                </a:tc>
                <a:tc>
                  <a:txBody>
                    <a:bodyPr/>
                    <a:lstStyle/>
                    <a:p>
                      <a:r>
                        <a:rPr lang="en-US" sz="1400" b="1" dirty="0">
                          <a:latin typeface="+mn-lt"/>
                          <a:ea typeface="Open Sans" panose="020B0606030504020204" pitchFamily="34" charset="0"/>
                          <a:cs typeface="Open Sans" panose="020B0606030504020204" pitchFamily="34" charset="0"/>
                        </a:rPr>
                        <a:t>FIP Description</a:t>
                      </a:r>
                      <a:endParaRPr lang="en-GB" sz="1400" b="1" dirty="0">
                        <a:latin typeface="+mn-lt"/>
                        <a:ea typeface="Open Sans" panose="020B0606030504020204" pitchFamily="34" charset="0"/>
                        <a:cs typeface="Open Sans" panose="020B0606030504020204" pitchFamily="34" charset="0"/>
                      </a:endParaRPr>
                    </a:p>
                  </a:txBody>
                  <a:tcPr marL="68580" marR="68580" marT="34290" marB="34290"/>
                </a:tc>
                <a:tc>
                  <a:txBody>
                    <a:bodyPr/>
                    <a:lstStyle/>
                    <a:p>
                      <a:r>
                        <a:rPr lang="en-US" sz="1400" b="1">
                          <a:latin typeface="+mn-lt"/>
                          <a:ea typeface="Open Sans" panose="020B0606030504020204" pitchFamily="34" charset="0"/>
                          <a:cs typeface="Open Sans" panose="020B0606030504020204" pitchFamily="34" charset="0"/>
                        </a:rPr>
                        <a:t>Inventors (SDSO/JDJO)</a:t>
                      </a:r>
                      <a:endParaRPr lang="en-GB" sz="1400" b="1">
                        <a:latin typeface="+mn-lt"/>
                        <a:ea typeface="Open Sans" panose="020B0606030504020204" pitchFamily="34" charset="0"/>
                        <a:cs typeface="Open Sans" panose="020B0606030504020204" pitchFamily="34" charset="0"/>
                      </a:endParaRPr>
                    </a:p>
                  </a:txBody>
                  <a:tcPr marL="68580" marR="68580" marT="34290" marB="34290"/>
                </a:tc>
                <a:tc>
                  <a:txBody>
                    <a:bodyPr/>
                    <a:lstStyle/>
                    <a:p>
                      <a:r>
                        <a:rPr lang="en-GB" sz="1400" b="1">
                          <a:latin typeface="+mn-lt"/>
                          <a:ea typeface="Open Sans" panose="020B0606030504020204" pitchFamily="34" charset="0"/>
                          <a:cs typeface="Open Sans" panose="020B0606030504020204" pitchFamily="34" charset="0"/>
                        </a:rPr>
                        <a:t>Licensing Position</a:t>
                      </a:r>
                    </a:p>
                  </a:txBody>
                  <a:tcPr marL="68580" marR="68580" marT="34290" marB="34290"/>
                </a:tc>
                <a:extLst>
                  <a:ext uri="{0D108BD9-81ED-4DB2-BD59-A6C34878D82A}">
                    <a16:rowId xmlns:a16="http://schemas.microsoft.com/office/drawing/2014/main" val="38851586"/>
                  </a:ext>
                </a:extLst>
              </a:tr>
              <a:tr h="685070">
                <a:tc>
                  <a:txBody>
                    <a:bodyPr/>
                    <a:lstStyle/>
                    <a:p>
                      <a:endParaRPr lang="en-GB" sz="140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GB" sz="140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GB" sz="140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GB" sz="140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GB" sz="1400">
                        <a:latin typeface="+mn-lt"/>
                        <a:ea typeface="Open Sans" panose="020B0606030504020204" pitchFamily="34" charset="0"/>
                        <a:cs typeface="Open Sans" panose="020B0606030504020204" pitchFamily="34" charset="0"/>
                      </a:endParaRPr>
                    </a:p>
                  </a:txBody>
                  <a:tcPr marL="68580" marR="68580" marT="34290" marB="34290"/>
                </a:tc>
                <a:extLst>
                  <a:ext uri="{0D108BD9-81ED-4DB2-BD59-A6C34878D82A}">
                    <a16:rowId xmlns:a16="http://schemas.microsoft.com/office/drawing/2014/main" val="3153762004"/>
                  </a:ext>
                </a:extLst>
              </a:tr>
              <a:tr h="685070">
                <a:tc>
                  <a:txBody>
                    <a:bodyPr/>
                    <a:lstStyle/>
                    <a:p>
                      <a:endParaRPr lang="en-GB" sz="140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GB" sz="140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GB" sz="140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GB" sz="140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GB" sz="1400">
                        <a:latin typeface="+mn-lt"/>
                        <a:ea typeface="Open Sans" panose="020B0606030504020204" pitchFamily="34" charset="0"/>
                        <a:cs typeface="Open Sans" panose="020B0606030504020204" pitchFamily="34" charset="0"/>
                      </a:endParaRPr>
                    </a:p>
                  </a:txBody>
                  <a:tcPr marL="68580" marR="68580" marT="34290" marB="34290"/>
                </a:tc>
                <a:extLst>
                  <a:ext uri="{0D108BD9-81ED-4DB2-BD59-A6C34878D82A}">
                    <a16:rowId xmlns:a16="http://schemas.microsoft.com/office/drawing/2014/main" val="1900512647"/>
                  </a:ext>
                </a:extLst>
              </a:tr>
              <a:tr h="685070">
                <a:tc>
                  <a:txBody>
                    <a:bodyPr/>
                    <a:lstStyle/>
                    <a:p>
                      <a:endParaRPr lang="en-GB" sz="140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GB" sz="140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GB" sz="140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GB" sz="140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GB" sz="1400" dirty="0">
                        <a:latin typeface="+mn-lt"/>
                        <a:ea typeface="Open Sans" panose="020B0606030504020204" pitchFamily="34" charset="0"/>
                        <a:cs typeface="Open Sans" panose="020B0606030504020204" pitchFamily="34" charset="0"/>
                      </a:endParaRPr>
                    </a:p>
                  </a:txBody>
                  <a:tcPr marL="68580" marR="68580" marT="34290" marB="34290"/>
                </a:tc>
                <a:extLst>
                  <a:ext uri="{0D108BD9-81ED-4DB2-BD59-A6C34878D82A}">
                    <a16:rowId xmlns:a16="http://schemas.microsoft.com/office/drawing/2014/main" val="1428285514"/>
                  </a:ext>
                </a:extLst>
              </a:tr>
            </a:tbl>
          </a:graphicData>
        </a:graphic>
      </p:graphicFrame>
      <p:graphicFrame>
        <p:nvGraphicFramePr>
          <p:cNvPr id="7" name="Table 6">
            <a:extLst>
              <a:ext uri="{FF2B5EF4-FFF2-40B4-BE49-F238E27FC236}">
                <a16:creationId xmlns:a16="http://schemas.microsoft.com/office/drawing/2014/main" id="{B302A6CE-2A60-4E75-FEFD-6EB15AD06780}"/>
              </a:ext>
            </a:extLst>
          </p:cNvPr>
          <p:cNvGraphicFramePr>
            <a:graphicFrameLocks noGrp="1"/>
          </p:cNvGraphicFramePr>
          <p:nvPr/>
        </p:nvGraphicFramePr>
        <p:xfrm>
          <a:off x="413963" y="675389"/>
          <a:ext cx="8241307" cy="426720"/>
        </p:xfrm>
        <a:graphic>
          <a:graphicData uri="http://schemas.openxmlformats.org/drawingml/2006/table">
            <a:tbl>
              <a:tblPr firstRow="1" firstCol="1" bandRow="1">
                <a:tableStyleId>{5C22544A-7EE6-4342-B048-85BDC9FD1C3A}</a:tableStyleId>
              </a:tblPr>
              <a:tblGrid>
                <a:gridCol w="8241307">
                  <a:extLst>
                    <a:ext uri="{9D8B030D-6E8A-4147-A177-3AD203B41FA5}">
                      <a16:colId xmlns:a16="http://schemas.microsoft.com/office/drawing/2014/main" val="1581509045"/>
                    </a:ext>
                  </a:extLst>
                </a:gridCol>
              </a:tblGrid>
              <a:tr h="205740">
                <a:tc>
                  <a:txBody>
                    <a:bodyPr/>
                    <a:lstStyle/>
                    <a:p>
                      <a:pPr marL="0" marR="0" algn="just">
                        <a:spcBef>
                          <a:spcPts val="0"/>
                        </a:spcBef>
                        <a:spcAft>
                          <a:spcPts val="0"/>
                        </a:spcAft>
                      </a:pPr>
                      <a:r>
                        <a:rPr lang="en-US" sz="1400" baseline="0">
                          <a:solidFill>
                            <a:schemeClr val="tx1"/>
                          </a:solidFill>
                          <a:effectLst/>
                        </a:rPr>
                        <a:t>8.2  FOREGROUND</a:t>
                      </a:r>
                      <a:r>
                        <a:rPr lang="en-US" sz="1400" b="1" kern="1200">
                          <a:solidFill>
                            <a:schemeClr val="tx1"/>
                          </a:solidFill>
                          <a:effectLst/>
                          <a:latin typeface="+mn-lt"/>
                          <a:ea typeface="+mn-ea"/>
                          <a:cs typeface="+mn-cs"/>
                        </a:rPr>
                        <a:t> INTELLECTUAL PROPERTY (FIP)</a:t>
                      </a:r>
                      <a:endParaRPr lang="en-SG" sz="1400">
                        <a:solidFill>
                          <a:schemeClr val="tx1"/>
                        </a:solidFill>
                        <a:effectLst/>
                        <a:latin typeface="Arial" panose="020B0604020202020204" pitchFamily="34" charset="0"/>
                        <a:ea typeface="Batang"/>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30346836"/>
                  </a:ext>
                </a:extLst>
              </a:tr>
              <a:tr h="205740">
                <a:tc>
                  <a:txBody>
                    <a:bodyPr/>
                    <a:lstStyle/>
                    <a:p>
                      <a:r>
                        <a:rPr lang="en-GB" sz="1400" b="1" kern="1200">
                          <a:solidFill>
                            <a:schemeClr val="tx1"/>
                          </a:solidFill>
                          <a:effectLst/>
                          <a:latin typeface="+mn-lt"/>
                          <a:ea typeface="+mn-ea"/>
                          <a:cs typeface="+mn-cs"/>
                        </a:rPr>
                        <a:t>Please fill up the following table with any possible Foreground IPs relevant to your project. </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551416756"/>
                  </a:ext>
                </a:extLst>
              </a:tr>
            </a:tbl>
          </a:graphicData>
        </a:graphic>
      </p:graphicFrame>
      <p:sp>
        <p:nvSpPr>
          <p:cNvPr id="5" name="Text Placeholder 4">
            <a:extLst>
              <a:ext uri="{FF2B5EF4-FFF2-40B4-BE49-F238E27FC236}">
                <a16:creationId xmlns:a16="http://schemas.microsoft.com/office/drawing/2014/main" id="{BD9FE183-0DF1-CE02-315F-F6DEE1EECA9E}"/>
              </a:ext>
            </a:extLst>
          </p:cNvPr>
          <p:cNvSpPr>
            <a:spLocks noGrp="1"/>
          </p:cNvSpPr>
          <p:nvPr>
            <p:ph type="body" sz="quarter" idx="25"/>
          </p:nvPr>
        </p:nvSpPr>
        <p:spPr/>
        <p:txBody>
          <a:bodyPr/>
          <a:lstStyle/>
          <a:p>
            <a:endParaRPr lang="en-GB"/>
          </a:p>
        </p:txBody>
      </p:sp>
      <p:sp>
        <p:nvSpPr>
          <p:cNvPr id="6" name="TextBox 5">
            <a:extLst>
              <a:ext uri="{FF2B5EF4-FFF2-40B4-BE49-F238E27FC236}">
                <a16:creationId xmlns:a16="http://schemas.microsoft.com/office/drawing/2014/main" id="{D4EF60AA-3712-7CA3-6FD9-6D64DD29EA31}"/>
              </a:ext>
            </a:extLst>
          </p:cNvPr>
          <p:cNvSpPr txBox="1"/>
          <p:nvPr/>
        </p:nvSpPr>
        <p:spPr>
          <a:xfrm>
            <a:off x="437161" y="121972"/>
            <a:ext cx="4729655" cy="415498"/>
          </a:xfrm>
          <a:prstGeom prst="rect">
            <a:avLst/>
          </a:prstGeom>
          <a:noFill/>
        </p:spPr>
        <p:txBody>
          <a:bodyPr wrap="square" rtlCol="0">
            <a:spAutoFit/>
          </a:bodyPr>
          <a:lstStyle/>
          <a:p>
            <a:r>
              <a:rPr lang="en-US" sz="2100" b="1"/>
              <a:t>8) Intellectual Property</a:t>
            </a:r>
            <a:endParaRPr lang="en-SG" sz="2100" b="1"/>
          </a:p>
        </p:txBody>
      </p:sp>
    </p:spTree>
    <p:extLst>
      <p:ext uri="{BB962C8B-B14F-4D97-AF65-F5344CB8AC3E}">
        <p14:creationId xmlns:p14="http://schemas.microsoft.com/office/powerpoint/2010/main" val="1283046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BB38B3F-AC80-A9F1-7D30-B2B416AB0E3B}"/>
              </a:ext>
            </a:extLst>
          </p:cNvPr>
          <p:cNvSpPr>
            <a:spLocks noGrp="1"/>
          </p:cNvSpPr>
          <p:nvPr>
            <p:ph sz="quarter" idx="11"/>
          </p:nvPr>
        </p:nvSpPr>
        <p:spPr>
          <a:xfrm>
            <a:off x="323660" y="1664324"/>
            <a:ext cx="8061476" cy="2776683"/>
          </a:xfrm>
        </p:spPr>
        <p:txBody>
          <a:bodyPr>
            <a:noAutofit/>
          </a:bodyPr>
          <a:lstStyle/>
          <a:p>
            <a:pPr marL="171446" indent="-171446">
              <a:buFont typeface="Arial" panose="020B0604020202020204" pitchFamily="34" charset="0"/>
              <a:buChar char="•"/>
            </a:pPr>
            <a:r>
              <a:rPr lang="en-US" dirty="0">
                <a:latin typeface="+mn-lt"/>
              </a:rPr>
              <a:t>List your key claims and the relevant IP analysis for each of the claim.</a:t>
            </a:r>
            <a:r>
              <a:rPr lang="en-US" kern="0" dirty="0">
                <a:solidFill>
                  <a:prstClr val="black"/>
                </a:solidFill>
                <a:latin typeface="+mn-lt"/>
              </a:rPr>
              <a:t> From your IP research, determine Patentability and Freedom to Operate</a:t>
            </a:r>
          </a:p>
          <a:p>
            <a:pPr marL="171446" indent="-171446">
              <a:buFont typeface="Arial" panose="020B0604020202020204" pitchFamily="34" charset="0"/>
              <a:buChar char="•"/>
            </a:pPr>
            <a:r>
              <a:rPr lang="en-US" dirty="0">
                <a:latin typeface="+mn-lt"/>
              </a:rPr>
              <a:t>Evaluate your IP strength using the following guiding questions. </a:t>
            </a:r>
          </a:p>
          <a:p>
            <a:pPr marL="628634" lvl="1" indent="-171446"/>
            <a:r>
              <a:rPr lang="en-US" sz="1200" dirty="0">
                <a:ea typeface="Open Sans" panose="020B0606030504020204" pitchFamily="34" charset="0"/>
                <a:cs typeface="Open Sans" panose="020B0606030504020204" pitchFamily="34" charset="0"/>
              </a:rPr>
              <a:t>Is your concept novel? </a:t>
            </a:r>
          </a:p>
          <a:p>
            <a:pPr marL="628634" lvl="1" indent="-171446"/>
            <a:r>
              <a:rPr lang="en-US" sz="1200" dirty="0">
                <a:ea typeface="Open Sans" panose="020B0606030504020204" pitchFamily="34" charset="0"/>
                <a:cs typeface="Open Sans" panose="020B0606030504020204" pitchFamily="34" charset="0"/>
              </a:rPr>
              <a:t>Do you have freedom to operate? </a:t>
            </a:r>
          </a:p>
          <a:p>
            <a:pPr marL="628634" lvl="1" indent="-171446"/>
            <a:r>
              <a:rPr lang="en-US" sz="1200" dirty="0">
                <a:ea typeface="Open Sans" panose="020B0606030504020204" pitchFamily="34" charset="0"/>
                <a:cs typeface="Open Sans" panose="020B0606030504020204" pitchFamily="34" charset="0"/>
              </a:rPr>
              <a:t>What are the existing patents that may limit you? / What may be some of the IP constraints?</a:t>
            </a:r>
          </a:p>
          <a:p>
            <a:pPr marL="628634" lvl="1" indent="-171446"/>
            <a:r>
              <a:rPr lang="en-US" sz="1200" dirty="0">
                <a:ea typeface="Open Sans" panose="020B0606030504020204" pitchFamily="34" charset="0"/>
                <a:cs typeface="Open Sans" panose="020B0606030504020204" pitchFamily="34" charset="0"/>
              </a:rPr>
              <a:t>How would you go about resolving that conflict? </a:t>
            </a:r>
          </a:p>
          <a:p>
            <a:pPr marL="628634" lvl="1" indent="-171446"/>
            <a:r>
              <a:rPr lang="en-US" sz="1200" dirty="0">
                <a:ea typeface="Open Sans" panose="020B0606030504020204" pitchFamily="34" charset="0"/>
                <a:cs typeface="Open Sans" panose="020B0606030504020204" pitchFamily="34" charset="0"/>
              </a:rPr>
              <a:t>What is your IP strategy? Describe how the team intends to manage and </a:t>
            </a:r>
            <a:r>
              <a:rPr lang="en-US" sz="1200" dirty="0" err="1">
                <a:ea typeface="Open Sans" panose="020B0606030504020204" pitchFamily="34" charset="0"/>
                <a:cs typeface="Open Sans" panose="020B0606030504020204" pitchFamily="34" charset="0"/>
              </a:rPr>
              <a:t>commercialise</a:t>
            </a:r>
            <a:r>
              <a:rPr lang="en-US" sz="1200" dirty="0">
                <a:ea typeface="Open Sans" panose="020B0606030504020204" pitchFamily="34" charset="0"/>
                <a:cs typeface="Open Sans" panose="020B0606030504020204" pitchFamily="34" charset="0"/>
              </a:rPr>
              <a:t> the IP it has filed/intends to file. </a:t>
            </a:r>
          </a:p>
          <a:p>
            <a:pPr marL="171446" indent="-171446">
              <a:buFont typeface="Arial" panose="020B0604020202020204" pitchFamily="34" charset="0"/>
              <a:buChar char="•"/>
            </a:pPr>
            <a:endParaRPr lang="en-US" dirty="0">
              <a:latin typeface="+mn-lt"/>
            </a:endParaRPr>
          </a:p>
          <a:p>
            <a:endParaRPr lang="en-GB" dirty="0">
              <a:latin typeface="+mn-lt"/>
            </a:endParaRPr>
          </a:p>
        </p:txBody>
      </p:sp>
      <p:sp>
        <p:nvSpPr>
          <p:cNvPr id="4" name="Text Placeholder 3">
            <a:extLst>
              <a:ext uri="{FF2B5EF4-FFF2-40B4-BE49-F238E27FC236}">
                <a16:creationId xmlns:a16="http://schemas.microsoft.com/office/drawing/2014/main" id="{27B5E229-F431-055C-B4FB-13B2A7479315}"/>
              </a:ext>
            </a:extLst>
          </p:cNvPr>
          <p:cNvSpPr>
            <a:spLocks noGrp="1"/>
          </p:cNvSpPr>
          <p:nvPr>
            <p:ph type="body" sz="quarter" idx="25"/>
          </p:nvPr>
        </p:nvSpPr>
        <p:spPr/>
        <p:txBody>
          <a:bodyPr/>
          <a:lstStyle/>
          <a:p>
            <a:endParaRPr lang="en-GB"/>
          </a:p>
        </p:txBody>
      </p:sp>
      <p:graphicFrame>
        <p:nvGraphicFramePr>
          <p:cNvPr id="9" name="Table 9">
            <a:extLst>
              <a:ext uri="{FF2B5EF4-FFF2-40B4-BE49-F238E27FC236}">
                <a16:creationId xmlns:a16="http://schemas.microsoft.com/office/drawing/2014/main" id="{A404E2C5-D045-72A0-98F1-98C99E325BA2}"/>
              </a:ext>
            </a:extLst>
          </p:cNvPr>
          <p:cNvGraphicFramePr>
            <a:graphicFrameLocks noGrp="1"/>
          </p:cNvGraphicFramePr>
          <p:nvPr>
            <p:extLst>
              <p:ext uri="{D42A27DB-BD31-4B8C-83A1-F6EECF244321}">
                <p14:modId xmlns:p14="http://schemas.microsoft.com/office/powerpoint/2010/main" val="3959350110"/>
              </p:ext>
            </p:extLst>
          </p:nvPr>
        </p:nvGraphicFramePr>
        <p:xfrm>
          <a:off x="413963" y="3710757"/>
          <a:ext cx="8241310" cy="1460499"/>
        </p:xfrm>
        <a:graphic>
          <a:graphicData uri="http://schemas.openxmlformats.org/drawingml/2006/table">
            <a:tbl>
              <a:tblPr firstRow="1" bandRow="1"/>
              <a:tblGrid>
                <a:gridCol w="1648262">
                  <a:extLst>
                    <a:ext uri="{9D8B030D-6E8A-4147-A177-3AD203B41FA5}">
                      <a16:colId xmlns:a16="http://schemas.microsoft.com/office/drawing/2014/main" val="2853627631"/>
                    </a:ext>
                  </a:extLst>
                </a:gridCol>
                <a:gridCol w="1648262">
                  <a:extLst>
                    <a:ext uri="{9D8B030D-6E8A-4147-A177-3AD203B41FA5}">
                      <a16:colId xmlns:a16="http://schemas.microsoft.com/office/drawing/2014/main" val="3217651304"/>
                    </a:ext>
                  </a:extLst>
                </a:gridCol>
                <a:gridCol w="1648262">
                  <a:extLst>
                    <a:ext uri="{9D8B030D-6E8A-4147-A177-3AD203B41FA5}">
                      <a16:colId xmlns:a16="http://schemas.microsoft.com/office/drawing/2014/main" val="1033157569"/>
                    </a:ext>
                  </a:extLst>
                </a:gridCol>
                <a:gridCol w="1648262">
                  <a:extLst>
                    <a:ext uri="{9D8B030D-6E8A-4147-A177-3AD203B41FA5}">
                      <a16:colId xmlns:a16="http://schemas.microsoft.com/office/drawing/2014/main" val="1305260969"/>
                    </a:ext>
                  </a:extLst>
                </a:gridCol>
                <a:gridCol w="1648262">
                  <a:extLst>
                    <a:ext uri="{9D8B030D-6E8A-4147-A177-3AD203B41FA5}">
                      <a16:colId xmlns:a16="http://schemas.microsoft.com/office/drawing/2014/main" val="3307590090"/>
                    </a:ext>
                  </a:extLst>
                </a:gridCol>
              </a:tblGrid>
              <a:tr h="617220">
                <a:tc>
                  <a:txBody>
                    <a:bodyPr/>
                    <a:lstStyle/>
                    <a:p>
                      <a:r>
                        <a:rPr lang="en-US" sz="1200" b="1">
                          <a:latin typeface="+mn-lt"/>
                          <a:ea typeface="Open Sans" panose="020B0606030504020204" pitchFamily="34" charset="0"/>
                          <a:cs typeface="Open Sans" panose="020B0606030504020204" pitchFamily="34" charset="0"/>
                        </a:rPr>
                        <a:t>Prior Art</a:t>
                      </a:r>
                      <a:endParaRPr lang="en-GB" sz="1200" b="1">
                        <a:latin typeface="+mn-lt"/>
                        <a:ea typeface="Open Sans" panose="020B0606030504020204" pitchFamily="34" charset="0"/>
                        <a:cs typeface="Open Sans" panose="020B0606030504020204" pitchFamily="34" charset="0"/>
                      </a:endParaRPr>
                    </a:p>
                  </a:txBody>
                  <a:tcPr marL="68580" marR="68580" marT="34290" marB="34290"/>
                </a:tc>
                <a:tc>
                  <a:txBody>
                    <a:bodyPr/>
                    <a:lstStyle/>
                    <a:p>
                      <a:r>
                        <a:rPr lang="en-US" sz="1200" b="1" dirty="0">
                          <a:latin typeface="+mn-lt"/>
                          <a:ea typeface="Open Sans" panose="020B0606030504020204" pitchFamily="34" charset="0"/>
                          <a:cs typeface="Open Sans" panose="020B0606030504020204" pitchFamily="34" charset="0"/>
                        </a:rPr>
                        <a:t>Short Description/Key Claims</a:t>
                      </a:r>
                      <a:endParaRPr lang="en-GB" sz="1200" b="1" dirty="0">
                        <a:latin typeface="+mn-lt"/>
                        <a:ea typeface="Open Sans" panose="020B0606030504020204" pitchFamily="34" charset="0"/>
                        <a:cs typeface="Open Sans" panose="020B0606030504020204" pitchFamily="34" charset="0"/>
                      </a:endParaRPr>
                    </a:p>
                  </a:txBody>
                  <a:tcPr marL="68580" marR="68580" marT="34290" marB="34290"/>
                </a:tc>
                <a:tc>
                  <a:txBody>
                    <a:bodyPr/>
                    <a:lstStyle/>
                    <a:p>
                      <a:r>
                        <a:rPr lang="en-US" sz="1200" b="1">
                          <a:latin typeface="+mn-lt"/>
                          <a:ea typeface="Open Sans" panose="020B0606030504020204" pitchFamily="34" charset="0"/>
                          <a:cs typeface="Open Sans" panose="020B0606030504020204" pitchFamily="34" charset="0"/>
                        </a:rPr>
                        <a:t>Do you have FTO?</a:t>
                      </a:r>
                      <a:endParaRPr lang="en-GB" sz="1200" b="1">
                        <a:latin typeface="+mn-lt"/>
                        <a:ea typeface="Open Sans" panose="020B0606030504020204" pitchFamily="34" charset="0"/>
                        <a:cs typeface="Open Sans" panose="020B0606030504020204" pitchFamily="34" charset="0"/>
                      </a:endParaRPr>
                    </a:p>
                  </a:txBody>
                  <a:tcPr marL="68580" marR="68580" marT="34290" marB="34290"/>
                </a:tc>
                <a:tc>
                  <a:txBody>
                    <a:bodyPr/>
                    <a:lstStyle/>
                    <a:p>
                      <a:r>
                        <a:rPr lang="en-US" sz="1200" b="1">
                          <a:latin typeface="+mn-lt"/>
                          <a:ea typeface="Open Sans" panose="020B0606030504020204" pitchFamily="34" charset="0"/>
                          <a:cs typeface="Open Sans" panose="020B0606030504020204" pitchFamily="34" charset="0"/>
                        </a:rPr>
                        <a:t>Does you have patentability?</a:t>
                      </a:r>
                      <a:endParaRPr lang="en-GB" sz="1200" b="1">
                        <a:latin typeface="+mn-lt"/>
                        <a:ea typeface="Open Sans" panose="020B0606030504020204" pitchFamily="34" charset="0"/>
                        <a:cs typeface="Open Sans" panose="020B0606030504020204" pitchFamily="34" charset="0"/>
                      </a:endParaRPr>
                    </a:p>
                  </a:txBody>
                  <a:tcPr marL="68580" marR="68580" marT="34290" marB="34290"/>
                </a:tc>
                <a:tc>
                  <a:txBody>
                    <a:bodyPr/>
                    <a:lstStyle/>
                    <a:p>
                      <a:r>
                        <a:rPr lang="en-US" sz="1200" b="1">
                          <a:latin typeface="+mn-lt"/>
                          <a:ea typeface="Open Sans" panose="020B0606030504020204" pitchFamily="34" charset="0"/>
                          <a:cs typeface="Open Sans" panose="020B0606030504020204" pitchFamily="34" charset="0"/>
                        </a:rPr>
                        <a:t>Proposed workaround, if necessary</a:t>
                      </a:r>
                      <a:endParaRPr lang="en-GB" sz="1200" b="1">
                        <a:latin typeface="+mn-lt"/>
                        <a:ea typeface="Open Sans" panose="020B0606030504020204" pitchFamily="34" charset="0"/>
                        <a:cs typeface="Open Sans" panose="020B0606030504020204" pitchFamily="34" charset="0"/>
                      </a:endParaRPr>
                    </a:p>
                  </a:txBody>
                  <a:tcPr marL="68580" marR="68580" marT="34290" marB="34290"/>
                </a:tc>
                <a:extLst>
                  <a:ext uri="{0D108BD9-81ED-4DB2-BD59-A6C34878D82A}">
                    <a16:rowId xmlns:a16="http://schemas.microsoft.com/office/drawing/2014/main" val="1347382223"/>
                  </a:ext>
                </a:extLst>
              </a:tr>
              <a:tr h="281093">
                <a:tc>
                  <a:txBody>
                    <a:bodyPr/>
                    <a:lstStyle/>
                    <a:p>
                      <a:endParaRPr lang="en-GB" sz="120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GB" sz="120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GB" sz="120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GB" sz="120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GB" sz="1200">
                        <a:latin typeface="+mn-lt"/>
                        <a:ea typeface="Open Sans" panose="020B0606030504020204" pitchFamily="34" charset="0"/>
                        <a:cs typeface="Open Sans" panose="020B0606030504020204" pitchFamily="34" charset="0"/>
                      </a:endParaRPr>
                    </a:p>
                  </a:txBody>
                  <a:tcPr marL="68580" marR="68580" marT="34290" marB="34290"/>
                </a:tc>
                <a:extLst>
                  <a:ext uri="{0D108BD9-81ED-4DB2-BD59-A6C34878D82A}">
                    <a16:rowId xmlns:a16="http://schemas.microsoft.com/office/drawing/2014/main" val="2922394427"/>
                  </a:ext>
                </a:extLst>
              </a:tr>
              <a:tr h="281093">
                <a:tc>
                  <a:txBody>
                    <a:bodyPr/>
                    <a:lstStyle/>
                    <a:p>
                      <a:endParaRPr lang="en-GB" sz="120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GB" sz="120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GB" sz="120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GB" sz="120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GB" sz="1200">
                        <a:latin typeface="+mn-lt"/>
                        <a:ea typeface="Open Sans" panose="020B0606030504020204" pitchFamily="34" charset="0"/>
                        <a:cs typeface="Open Sans" panose="020B0606030504020204" pitchFamily="34" charset="0"/>
                      </a:endParaRPr>
                    </a:p>
                  </a:txBody>
                  <a:tcPr marL="68580" marR="68580" marT="34290" marB="34290"/>
                </a:tc>
                <a:extLst>
                  <a:ext uri="{0D108BD9-81ED-4DB2-BD59-A6C34878D82A}">
                    <a16:rowId xmlns:a16="http://schemas.microsoft.com/office/drawing/2014/main" val="298875473"/>
                  </a:ext>
                </a:extLst>
              </a:tr>
              <a:tr h="281093">
                <a:tc>
                  <a:txBody>
                    <a:bodyPr/>
                    <a:lstStyle/>
                    <a:p>
                      <a:endParaRPr lang="en-GB" sz="120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GB" sz="1200" dirty="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GB" sz="120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GB" sz="120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GB" sz="1200" dirty="0">
                        <a:latin typeface="+mn-lt"/>
                        <a:ea typeface="Open Sans" panose="020B0606030504020204" pitchFamily="34" charset="0"/>
                        <a:cs typeface="Open Sans" panose="020B0606030504020204" pitchFamily="34" charset="0"/>
                      </a:endParaRPr>
                    </a:p>
                  </a:txBody>
                  <a:tcPr marL="68580" marR="68580" marT="34290" marB="34290"/>
                </a:tc>
                <a:extLst>
                  <a:ext uri="{0D108BD9-81ED-4DB2-BD59-A6C34878D82A}">
                    <a16:rowId xmlns:a16="http://schemas.microsoft.com/office/drawing/2014/main" val="3113484713"/>
                  </a:ext>
                </a:extLst>
              </a:tr>
            </a:tbl>
          </a:graphicData>
        </a:graphic>
      </p:graphicFrame>
      <p:sp>
        <p:nvSpPr>
          <p:cNvPr id="7" name="TextBox 6">
            <a:extLst>
              <a:ext uri="{FF2B5EF4-FFF2-40B4-BE49-F238E27FC236}">
                <a16:creationId xmlns:a16="http://schemas.microsoft.com/office/drawing/2014/main" id="{AE844CD6-9896-B5F3-5328-30ACDD656952}"/>
              </a:ext>
            </a:extLst>
          </p:cNvPr>
          <p:cNvSpPr txBox="1"/>
          <p:nvPr/>
        </p:nvSpPr>
        <p:spPr>
          <a:xfrm>
            <a:off x="437161" y="121972"/>
            <a:ext cx="4729655" cy="415498"/>
          </a:xfrm>
          <a:prstGeom prst="rect">
            <a:avLst/>
          </a:prstGeom>
          <a:noFill/>
        </p:spPr>
        <p:txBody>
          <a:bodyPr wrap="square" rtlCol="0">
            <a:spAutoFit/>
          </a:bodyPr>
          <a:lstStyle/>
          <a:p>
            <a:r>
              <a:rPr lang="en-US" sz="2100" b="1"/>
              <a:t>8) Intellectual Property</a:t>
            </a:r>
            <a:endParaRPr lang="en-SG" sz="2100" b="1"/>
          </a:p>
        </p:txBody>
      </p:sp>
      <p:graphicFrame>
        <p:nvGraphicFramePr>
          <p:cNvPr id="8" name="Table 7">
            <a:extLst>
              <a:ext uri="{FF2B5EF4-FFF2-40B4-BE49-F238E27FC236}">
                <a16:creationId xmlns:a16="http://schemas.microsoft.com/office/drawing/2014/main" id="{8D3027CA-308E-0966-755E-8BC126BCBAF7}"/>
              </a:ext>
            </a:extLst>
          </p:cNvPr>
          <p:cNvGraphicFramePr>
            <a:graphicFrameLocks noGrp="1"/>
          </p:cNvGraphicFramePr>
          <p:nvPr>
            <p:extLst>
              <p:ext uri="{D42A27DB-BD31-4B8C-83A1-F6EECF244321}">
                <p14:modId xmlns:p14="http://schemas.microsoft.com/office/powerpoint/2010/main" val="2852000497"/>
              </p:ext>
            </p:extLst>
          </p:nvPr>
        </p:nvGraphicFramePr>
        <p:xfrm>
          <a:off x="413963" y="675389"/>
          <a:ext cx="8241307" cy="853440"/>
        </p:xfrm>
        <a:graphic>
          <a:graphicData uri="http://schemas.openxmlformats.org/drawingml/2006/table">
            <a:tbl>
              <a:tblPr firstRow="1" firstCol="1" bandRow="1">
                <a:tableStyleId>{5C22544A-7EE6-4342-B048-85BDC9FD1C3A}</a:tableStyleId>
              </a:tblPr>
              <a:tblGrid>
                <a:gridCol w="8241307">
                  <a:extLst>
                    <a:ext uri="{9D8B030D-6E8A-4147-A177-3AD203B41FA5}">
                      <a16:colId xmlns:a16="http://schemas.microsoft.com/office/drawing/2014/main" val="1581509045"/>
                    </a:ext>
                  </a:extLst>
                </a:gridCol>
              </a:tblGrid>
              <a:tr h="205740">
                <a:tc>
                  <a:txBody>
                    <a:bodyPr/>
                    <a:lstStyle/>
                    <a:p>
                      <a:pPr marL="0" marR="0" algn="just">
                        <a:spcBef>
                          <a:spcPts val="0"/>
                        </a:spcBef>
                        <a:spcAft>
                          <a:spcPts val="0"/>
                        </a:spcAft>
                      </a:pPr>
                      <a:r>
                        <a:rPr lang="en-US" sz="1400" baseline="0">
                          <a:solidFill>
                            <a:schemeClr val="tx1"/>
                          </a:solidFill>
                          <a:effectLst/>
                        </a:rPr>
                        <a:t>8.3  </a:t>
                      </a:r>
                      <a:r>
                        <a:rPr lang="en-US" sz="1400" b="1" kern="1200">
                          <a:solidFill>
                            <a:schemeClr val="tx1"/>
                          </a:solidFill>
                          <a:effectLst/>
                          <a:latin typeface="+mn-lt"/>
                          <a:ea typeface="+mn-ea"/>
                          <a:cs typeface="+mn-cs"/>
                        </a:rPr>
                        <a:t>PRIOR ART/RIGHTS TO PRACTICE</a:t>
                      </a:r>
                      <a:endParaRPr lang="en-SG" sz="1400">
                        <a:solidFill>
                          <a:schemeClr val="tx1"/>
                        </a:solidFill>
                        <a:effectLst/>
                        <a:latin typeface="Arial" panose="020B0604020202020204" pitchFamily="34" charset="0"/>
                        <a:ea typeface="Batang"/>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30346836"/>
                  </a:ext>
                </a:extLst>
              </a:tr>
              <a:tr h="617220">
                <a:tc>
                  <a:txBody>
                    <a:bodyPr/>
                    <a:lstStyle/>
                    <a:p>
                      <a:r>
                        <a:rPr lang="en-GB" sz="1400" b="1" kern="1200">
                          <a:solidFill>
                            <a:schemeClr val="tx1"/>
                          </a:solidFill>
                          <a:effectLst/>
                          <a:latin typeface="+mn-lt"/>
                          <a:ea typeface="+mn-ea"/>
                          <a:cs typeface="+mn-cs"/>
                        </a:rPr>
                        <a:t>Please perform a prior art search based on keywords for your concept as basis for your background IPs and expected foreground IPs. Select the top few most relevant prior art and analyse them in the table below. </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551416756"/>
                  </a:ext>
                </a:extLst>
              </a:tr>
            </a:tbl>
          </a:graphicData>
        </a:graphic>
      </p:graphicFrame>
    </p:spTree>
    <p:extLst>
      <p:ext uri="{BB962C8B-B14F-4D97-AF65-F5344CB8AC3E}">
        <p14:creationId xmlns:p14="http://schemas.microsoft.com/office/powerpoint/2010/main" val="3260199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7160" y="121972"/>
            <a:ext cx="6574554" cy="415498"/>
          </a:xfrm>
          <a:prstGeom prst="rect">
            <a:avLst/>
          </a:prstGeom>
          <a:noFill/>
        </p:spPr>
        <p:txBody>
          <a:bodyPr wrap="square" rtlCol="0">
            <a:spAutoFit/>
          </a:bodyPr>
          <a:lstStyle/>
          <a:p>
            <a:r>
              <a:rPr lang="en-US" sz="2100" b="1"/>
              <a:t>9) Commercialization Plan </a:t>
            </a:r>
            <a:endParaRPr lang="en-SG" sz="2100" b="1"/>
          </a:p>
        </p:txBody>
      </p:sp>
      <p:graphicFrame>
        <p:nvGraphicFramePr>
          <p:cNvPr id="6" name="Table 5"/>
          <p:cNvGraphicFramePr>
            <a:graphicFrameLocks noGrp="1"/>
          </p:cNvGraphicFramePr>
          <p:nvPr>
            <p:extLst>
              <p:ext uri="{D42A27DB-BD31-4B8C-83A1-F6EECF244321}">
                <p14:modId xmlns:p14="http://schemas.microsoft.com/office/powerpoint/2010/main" val="1058822867"/>
              </p:ext>
            </p:extLst>
          </p:nvPr>
        </p:nvGraphicFramePr>
        <p:xfrm>
          <a:off x="413963" y="673976"/>
          <a:ext cx="8241307" cy="4053840"/>
        </p:xfrm>
        <a:graphic>
          <a:graphicData uri="http://schemas.openxmlformats.org/drawingml/2006/table">
            <a:tbl>
              <a:tblPr firstRow="1" firstCol="1" bandRow="1">
                <a:tableStyleId>{5C22544A-7EE6-4342-B048-85BDC9FD1C3A}</a:tableStyleId>
              </a:tblPr>
              <a:tblGrid>
                <a:gridCol w="8241307">
                  <a:extLst>
                    <a:ext uri="{9D8B030D-6E8A-4147-A177-3AD203B41FA5}">
                      <a16:colId xmlns:a16="http://schemas.microsoft.com/office/drawing/2014/main" val="1581509045"/>
                    </a:ext>
                  </a:extLst>
                </a:gridCol>
              </a:tblGrid>
              <a:tr h="207153">
                <a:tc>
                  <a:txBody>
                    <a:bodyPr/>
                    <a:lstStyle/>
                    <a:p>
                      <a:pPr marL="0" marR="0" algn="just">
                        <a:spcBef>
                          <a:spcPts val="0"/>
                        </a:spcBef>
                        <a:spcAft>
                          <a:spcPts val="0"/>
                        </a:spcAft>
                      </a:pPr>
                      <a:r>
                        <a:rPr lang="en-US" sz="1400">
                          <a:solidFill>
                            <a:schemeClr val="tx1"/>
                          </a:solidFill>
                          <a:effectLst/>
                        </a:rPr>
                        <a:t>9.</a:t>
                      </a:r>
                      <a:r>
                        <a:rPr lang="en-US" sz="1400" baseline="0">
                          <a:solidFill>
                            <a:schemeClr val="tx1"/>
                          </a:solidFill>
                          <a:effectLst/>
                        </a:rPr>
                        <a:t>1  </a:t>
                      </a:r>
                      <a:r>
                        <a:rPr lang="en-US" sz="1400">
                          <a:solidFill>
                            <a:schemeClr val="tx1"/>
                          </a:solidFill>
                          <a:effectLst/>
                        </a:rPr>
                        <a:t>ADDRESSABLE MARKET</a:t>
                      </a:r>
                      <a:endParaRPr lang="en-SG" sz="1400">
                        <a:solidFill>
                          <a:schemeClr val="tx1"/>
                        </a:solidFill>
                        <a:effectLst/>
                        <a:latin typeface="Arial" panose="020B0604020202020204" pitchFamily="34" charset="0"/>
                        <a:ea typeface="Batang"/>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0346836"/>
                  </a:ext>
                </a:extLst>
              </a:tr>
              <a:tr h="411480">
                <a:tc>
                  <a:txBody>
                    <a:bodyPr/>
                    <a:lstStyle/>
                    <a:p>
                      <a:pPr marL="0" marR="0" algn="just">
                        <a:spcBef>
                          <a:spcPts val="0"/>
                        </a:spcBef>
                        <a:spcAft>
                          <a:spcPts val="0"/>
                        </a:spcAft>
                      </a:pPr>
                      <a:r>
                        <a:rPr lang="en-GB" sz="1400" b="1" i="0" kern="1200">
                          <a:solidFill>
                            <a:schemeClr val="tx1"/>
                          </a:solidFill>
                          <a:effectLst/>
                          <a:latin typeface="+mn-lt"/>
                          <a:ea typeface="+mn-ea"/>
                          <a:cs typeface="+mn-cs"/>
                        </a:rPr>
                        <a:t>Identify and detail market analysis (target market segment, trends, growth and addressable market) for 1 -2 beachhead markets.</a:t>
                      </a:r>
                      <a:endParaRPr lang="en-SG" sz="1400" i="0">
                        <a:solidFill>
                          <a:schemeClr val="tx1"/>
                        </a:solidFill>
                        <a:effectLst/>
                        <a:latin typeface="Arial" panose="020B0604020202020204" pitchFamily="34" charset="0"/>
                        <a:ea typeface="Batang"/>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1416756"/>
                  </a:ext>
                </a:extLst>
              </a:tr>
              <a:tr h="3291840">
                <a:tc>
                  <a:txBody>
                    <a:bodyPr/>
                    <a:lstStyle/>
                    <a:p>
                      <a:pPr marL="0" marR="0" algn="just">
                        <a:spcBef>
                          <a:spcPts val="0"/>
                        </a:spcBef>
                        <a:spcAft>
                          <a:spcPts val="0"/>
                        </a:spcAft>
                      </a:pPr>
                      <a:r>
                        <a:rPr lang="en-US" sz="1400">
                          <a:effectLst/>
                        </a:rPr>
                        <a:t> </a:t>
                      </a:r>
                      <a:endParaRPr lang="en-SG" sz="1400">
                        <a:effectLst/>
                      </a:endParaRPr>
                    </a:p>
                    <a:p>
                      <a:pPr marL="0" marR="0" algn="just">
                        <a:spcBef>
                          <a:spcPts val="0"/>
                        </a:spcBef>
                        <a:spcAft>
                          <a:spcPts val="0"/>
                        </a:spcAft>
                      </a:pPr>
                      <a:r>
                        <a:rPr lang="en-US" sz="1400">
                          <a:effectLst/>
                        </a:rPr>
                        <a:t> </a:t>
                      </a:r>
                      <a:endParaRPr lang="en-SG" sz="1400">
                        <a:effectLst/>
                      </a:endParaRPr>
                    </a:p>
                    <a:p>
                      <a:pPr marL="0" marR="0" algn="just">
                        <a:spcBef>
                          <a:spcPts val="0"/>
                        </a:spcBef>
                        <a:spcAft>
                          <a:spcPts val="0"/>
                        </a:spcAft>
                      </a:pPr>
                      <a:r>
                        <a:rPr lang="en-US" sz="1400">
                          <a:effectLst/>
                        </a:rPr>
                        <a:t> </a:t>
                      </a:r>
                    </a:p>
                    <a:p>
                      <a:pPr marL="0" marR="0" algn="just">
                        <a:spcBef>
                          <a:spcPts val="0"/>
                        </a:spcBef>
                        <a:spcAft>
                          <a:spcPts val="0"/>
                        </a:spcAft>
                      </a:pPr>
                      <a:endParaRPr lang="en-US" sz="1400">
                        <a:effectLst/>
                      </a:endParaRPr>
                    </a:p>
                    <a:p>
                      <a:pPr marL="0" marR="0" algn="just">
                        <a:spcBef>
                          <a:spcPts val="0"/>
                        </a:spcBef>
                        <a:spcAft>
                          <a:spcPts val="0"/>
                        </a:spcAft>
                      </a:pPr>
                      <a:endParaRPr lang="en-US" sz="1400">
                        <a:effectLst/>
                      </a:endParaRPr>
                    </a:p>
                    <a:p>
                      <a:pPr marL="0" marR="0" algn="just">
                        <a:spcBef>
                          <a:spcPts val="0"/>
                        </a:spcBef>
                        <a:spcAft>
                          <a:spcPts val="0"/>
                        </a:spcAft>
                      </a:pPr>
                      <a:endParaRPr lang="en-US" sz="1400">
                        <a:effectLst/>
                      </a:endParaRPr>
                    </a:p>
                    <a:p>
                      <a:pPr marL="0" marR="0" algn="just">
                        <a:spcBef>
                          <a:spcPts val="0"/>
                        </a:spcBef>
                        <a:spcAft>
                          <a:spcPts val="0"/>
                        </a:spcAft>
                      </a:pPr>
                      <a:endParaRPr lang="en-US" sz="1400">
                        <a:effectLst/>
                      </a:endParaRPr>
                    </a:p>
                    <a:p>
                      <a:pPr marL="0" marR="0" algn="just">
                        <a:spcBef>
                          <a:spcPts val="0"/>
                        </a:spcBef>
                        <a:spcAft>
                          <a:spcPts val="0"/>
                        </a:spcAft>
                      </a:pPr>
                      <a:endParaRPr lang="en-US" sz="1400">
                        <a:effectLst/>
                      </a:endParaRPr>
                    </a:p>
                    <a:p>
                      <a:pPr marL="0" marR="0" algn="just">
                        <a:spcBef>
                          <a:spcPts val="0"/>
                        </a:spcBef>
                        <a:spcAft>
                          <a:spcPts val="0"/>
                        </a:spcAft>
                      </a:pPr>
                      <a:endParaRPr lang="en-US" sz="1400">
                        <a:effectLst/>
                      </a:endParaRPr>
                    </a:p>
                    <a:p>
                      <a:pPr marL="0" marR="0" algn="just">
                        <a:spcBef>
                          <a:spcPts val="0"/>
                        </a:spcBef>
                        <a:spcAft>
                          <a:spcPts val="0"/>
                        </a:spcAft>
                      </a:pPr>
                      <a:endParaRPr lang="en-US" sz="1400">
                        <a:effectLst/>
                      </a:endParaRPr>
                    </a:p>
                    <a:p>
                      <a:pPr marL="0" marR="0" algn="just">
                        <a:spcBef>
                          <a:spcPts val="0"/>
                        </a:spcBef>
                        <a:spcAft>
                          <a:spcPts val="0"/>
                        </a:spcAft>
                      </a:pPr>
                      <a:endParaRPr lang="en-US" sz="1400">
                        <a:effectLst/>
                      </a:endParaRPr>
                    </a:p>
                    <a:p>
                      <a:pPr marL="0" marR="0" algn="just">
                        <a:spcBef>
                          <a:spcPts val="0"/>
                        </a:spcBef>
                        <a:spcAft>
                          <a:spcPts val="0"/>
                        </a:spcAft>
                      </a:pPr>
                      <a:endParaRPr lang="en-US" sz="1400">
                        <a:effectLst/>
                      </a:endParaRPr>
                    </a:p>
                    <a:p>
                      <a:pPr marL="0" marR="0" algn="just">
                        <a:spcBef>
                          <a:spcPts val="0"/>
                        </a:spcBef>
                        <a:spcAft>
                          <a:spcPts val="0"/>
                        </a:spcAft>
                      </a:pPr>
                      <a:endParaRPr lang="en-US" sz="1400">
                        <a:effectLst/>
                      </a:endParaRPr>
                    </a:p>
                    <a:p>
                      <a:pPr marL="0" marR="0" algn="just">
                        <a:spcBef>
                          <a:spcPts val="0"/>
                        </a:spcBef>
                        <a:spcAft>
                          <a:spcPts val="0"/>
                        </a:spcAft>
                      </a:pPr>
                      <a:endParaRPr lang="en-SG" sz="1400">
                        <a:effectLst/>
                      </a:endParaRPr>
                    </a:p>
                    <a:p>
                      <a:pPr marL="0" marR="0" algn="just">
                        <a:spcBef>
                          <a:spcPts val="0"/>
                        </a:spcBef>
                        <a:spcAft>
                          <a:spcPts val="0"/>
                        </a:spcAft>
                      </a:pPr>
                      <a:r>
                        <a:rPr lang="en-US" sz="1400">
                          <a:effectLst/>
                        </a:rPr>
                        <a:t> </a:t>
                      </a:r>
                      <a:endParaRPr lang="en-SG" sz="1400">
                        <a:effectLst/>
                      </a:endParaRPr>
                    </a:p>
                    <a:p>
                      <a:pPr marL="0" marR="0" algn="just">
                        <a:spcBef>
                          <a:spcPts val="0"/>
                        </a:spcBef>
                        <a:spcAft>
                          <a:spcPts val="0"/>
                        </a:spcAft>
                      </a:pPr>
                      <a:r>
                        <a:rPr lang="en-US" sz="1400">
                          <a:effectLst/>
                        </a:rPr>
                        <a:t> </a:t>
                      </a:r>
                      <a:endParaRPr lang="en-SG" sz="1400">
                        <a:effectLst/>
                        <a:latin typeface="Arial" panose="020B0604020202020204" pitchFamily="34" charset="0"/>
                        <a:ea typeface="Batang"/>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989825"/>
                  </a:ext>
                </a:extLst>
              </a:tr>
            </a:tbl>
          </a:graphicData>
        </a:graphic>
      </p:graphicFrame>
      <p:sp>
        <p:nvSpPr>
          <p:cNvPr id="2" name="Text Placeholder 3">
            <a:extLst>
              <a:ext uri="{FF2B5EF4-FFF2-40B4-BE49-F238E27FC236}">
                <a16:creationId xmlns:a16="http://schemas.microsoft.com/office/drawing/2014/main" id="{B0A051D9-6CDA-0060-8B47-639B9D118F2F}"/>
              </a:ext>
            </a:extLst>
          </p:cNvPr>
          <p:cNvSpPr>
            <a:spLocks noGrp="1"/>
          </p:cNvSpPr>
          <p:nvPr>
            <p:ph sz="quarter" idx="11"/>
          </p:nvPr>
        </p:nvSpPr>
        <p:spPr>
          <a:xfrm>
            <a:off x="457597" y="1361657"/>
            <a:ext cx="8061476" cy="625323"/>
          </a:xfrm>
          <a:noFill/>
        </p:spPr>
        <p:txBody>
          <a:bodyPr>
            <a:noAutofit/>
          </a:bodyPr>
          <a:lstStyle/>
          <a:p>
            <a:pPr>
              <a:spcBef>
                <a:spcPts val="0"/>
              </a:spcBef>
              <a:buClr>
                <a:srgbClr val="000000"/>
              </a:buClr>
              <a:buSzPts val="1800"/>
            </a:pPr>
            <a:r>
              <a:rPr lang="en-SG">
                <a:solidFill>
                  <a:schemeClr val="dk1"/>
                </a:solidFill>
                <a:sym typeface="Calibri"/>
              </a:rPr>
              <a:t>Please analyse your market in as much detail as possible and estimate your expected Serviceable Obtainable Market size. </a:t>
            </a:r>
            <a:endParaRPr lang="en-SG">
              <a:solidFill>
                <a:srgbClr val="000000"/>
              </a:solidFill>
              <a:sym typeface="Arial"/>
            </a:endParaRPr>
          </a:p>
        </p:txBody>
      </p:sp>
      <p:graphicFrame>
        <p:nvGraphicFramePr>
          <p:cNvPr id="3" name="Table 9">
            <a:extLst>
              <a:ext uri="{FF2B5EF4-FFF2-40B4-BE49-F238E27FC236}">
                <a16:creationId xmlns:a16="http://schemas.microsoft.com/office/drawing/2014/main" id="{0943FC97-25AC-AB27-F59C-4AEE33F38BEA}"/>
              </a:ext>
            </a:extLst>
          </p:cNvPr>
          <p:cNvGraphicFramePr>
            <a:graphicFrameLocks noGrp="1"/>
          </p:cNvGraphicFramePr>
          <p:nvPr>
            <p:extLst>
              <p:ext uri="{D42A27DB-BD31-4B8C-83A1-F6EECF244321}">
                <p14:modId xmlns:p14="http://schemas.microsoft.com/office/powerpoint/2010/main" val="3642638458"/>
              </p:ext>
            </p:extLst>
          </p:nvPr>
        </p:nvGraphicFramePr>
        <p:xfrm>
          <a:off x="579103" y="1779451"/>
          <a:ext cx="4243236" cy="2498166"/>
        </p:xfrm>
        <a:graphic>
          <a:graphicData uri="http://schemas.openxmlformats.org/drawingml/2006/table">
            <a:tbl>
              <a:tblPr firstRow="1" bandRow="1"/>
              <a:tblGrid>
                <a:gridCol w="2121618">
                  <a:extLst>
                    <a:ext uri="{9D8B030D-6E8A-4147-A177-3AD203B41FA5}">
                      <a16:colId xmlns:a16="http://schemas.microsoft.com/office/drawing/2014/main" val="3263317738"/>
                    </a:ext>
                  </a:extLst>
                </a:gridCol>
                <a:gridCol w="2121618">
                  <a:extLst>
                    <a:ext uri="{9D8B030D-6E8A-4147-A177-3AD203B41FA5}">
                      <a16:colId xmlns:a16="http://schemas.microsoft.com/office/drawing/2014/main" val="3611915788"/>
                    </a:ext>
                  </a:extLst>
                </a:gridCol>
              </a:tblGrid>
              <a:tr h="773249">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a:effectLst/>
                          <a:latin typeface="Open Sans" panose="020B0606030504020204" pitchFamily="34" charset="0"/>
                          <a:ea typeface="Open Sans" panose="020B0606030504020204" pitchFamily="34" charset="0"/>
                          <a:cs typeface="Open Sans" panose="020B0606030504020204" pitchFamily="34" charset="0"/>
                        </a:rPr>
                        <a:t>Define Serviceable Obtainable Market (SOM) that your solution can realistically target and win. </a:t>
                      </a:r>
                      <a:endParaRPr lang="en-GB"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noFill/>
                  </a:tcPr>
                </a:tc>
                <a:tc hMerge="1">
                  <a:txBody>
                    <a:bodyPr/>
                    <a:lstStyle/>
                    <a:p>
                      <a:endParaRPr lang="en-GB"/>
                    </a:p>
                  </a:txBody>
                  <a:tcPr/>
                </a:tc>
                <a:extLst>
                  <a:ext uri="{0D108BD9-81ED-4DB2-BD59-A6C34878D82A}">
                    <a16:rowId xmlns:a16="http://schemas.microsoft.com/office/drawing/2014/main" val="940281741"/>
                  </a:ext>
                </a:extLst>
              </a:tr>
              <a:tr h="1724917">
                <a:tc>
                  <a:txBody>
                    <a:bodyPr/>
                    <a:lstStyle/>
                    <a:p>
                      <a:r>
                        <a:rPr lang="en-US" sz="1200">
                          <a:effectLst/>
                          <a:latin typeface="Open Sans" panose="020B0606030504020204" pitchFamily="34" charset="0"/>
                          <a:ea typeface="Open Sans" panose="020B0606030504020204" pitchFamily="34" charset="0"/>
                          <a:cs typeface="Open Sans" panose="020B0606030504020204" pitchFamily="34" charset="0"/>
                        </a:rPr>
                        <a:t>Known data: </a:t>
                      </a:r>
                    </a:p>
                    <a:p>
                      <a:pPr marL="285750" indent="-285750">
                        <a:buFontTx/>
                        <a:buChar char="-"/>
                      </a:pPr>
                      <a:r>
                        <a:rPr lang="en-US" sz="1200">
                          <a:effectLst/>
                          <a:latin typeface="Open Sans" panose="020B0606030504020204" pitchFamily="34" charset="0"/>
                          <a:ea typeface="Open Sans" panose="020B0606030504020204" pitchFamily="34" charset="0"/>
                          <a:cs typeface="Open Sans" panose="020B0606030504020204" pitchFamily="34" charset="0"/>
                        </a:rPr>
                        <a:t>Prevalence </a:t>
                      </a:r>
                    </a:p>
                    <a:p>
                      <a:pPr marL="285750" indent="-285750">
                        <a:buFontTx/>
                        <a:buChar char="-"/>
                      </a:pPr>
                      <a:r>
                        <a:rPr lang="en-US" sz="1200">
                          <a:effectLst/>
                          <a:latin typeface="Open Sans" panose="020B0606030504020204" pitchFamily="34" charset="0"/>
                          <a:ea typeface="Open Sans" panose="020B0606030504020204" pitchFamily="34" charset="0"/>
                          <a:cs typeface="Open Sans" panose="020B0606030504020204" pitchFamily="34" charset="0"/>
                        </a:rPr>
                        <a:t>Macro factors </a:t>
                      </a:r>
                    </a:p>
                    <a:p>
                      <a:pPr marL="285750" indent="-285750">
                        <a:buFontTx/>
                        <a:buChar char="-"/>
                      </a:pPr>
                      <a:r>
                        <a:rPr lang="en-US" sz="1200">
                          <a:effectLst/>
                          <a:latin typeface="Open Sans" panose="020B0606030504020204" pitchFamily="34" charset="0"/>
                          <a:ea typeface="Open Sans" panose="020B0606030504020204" pitchFamily="34" charset="0"/>
                          <a:cs typeface="Open Sans" panose="020B0606030504020204" pitchFamily="34" charset="0"/>
                        </a:rPr>
                        <a:t>Others</a:t>
                      </a:r>
                      <a:endParaRPr lang="en-GB"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noFill/>
                  </a:tcPr>
                </a:tc>
                <a:tc>
                  <a:txBody>
                    <a:bodyPr/>
                    <a:lstStyle/>
                    <a:p>
                      <a:r>
                        <a:rPr lang="en-US" sz="1200">
                          <a:effectLst/>
                          <a:latin typeface="Open Sans" panose="020B0606030504020204" pitchFamily="34" charset="0"/>
                          <a:ea typeface="Open Sans" panose="020B0606030504020204" pitchFamily="34" charset="0"/>
                          <a:cs typeface="Open Sans" panose="020B0606030504020204" pitchFamily="34" charset="0"/>
                        </a:rPr>
                        <a:t>Key Assumptions: </a:t>
                      </a:r>
                    </a:p>
                    <a:p>
                      <a:pPr marL="285750" indent="-285750">
                        <a:buFontTx/>
                        <a:buChar char="-"/>
                      </a:pPr>
                      <a:r>
                        <a:rPr lang="en-US" sz="1200">
                          <a:effectLst/>
                          <a:latin typeface="Open Sans" panose="020B0606030504020204" pitchFamily="34" charset="0"/>
                          <a:ea typeface="Open Sans" panose="020B0606030504020204" pitchFamily="34" charset="0"/>
                          <a:cs typeface="Open Sans" panose="020B0606030504020204" pitchFamily="34" charset="0"/>
                        </a:rPr>
                        <a:t>Usage/frequency</a:t>
                      </a:r>
                    </a:p>
                    <a:p>
                      <a:pPr marL="285750" indent="-285750">
                        <a:buFontTx/>
                        <a:buChar char="-"/>
                      </a:pPr>
                      <a:r>
                        <a:rPr lang="en-US" sz="1200">
                          <a:effectLst/>
                          <a:latin typeface="Open Sans" panose="020B0606030504020204" pitchFamily="34" charset="0"/>
                          <a:ea typeface="Open Sans" panose="020B0606030504020204" pitchFamily="34" charset="0"/>
                          <a:cs typeface="Open Sans" panose="020B0606030504020204" pitchFamily="34" charset="0"/>
                        </a:rPr>
                        <a:t>Penetration </a:t>
                      </a:r>
                    </a:p>
                    <a:p>
                      <a:pPr marL="285750" indent="-285750">
                        <a:buFontTx/>
                        <a:buChar char="-"/>
                      </a:pPr>
                      <a:r>
                        <a:rPr lang="en-US" sz="1200">
                          <a:effectLst/>
                          <a:latin typeface="Open Sans" panose="020B0606030504020204" pitchFamily="34" charset="0"/>
                          <a:ea typeface="Open Sans" panose="020B0606030504020204" pitchFamily="34" charset="0"/>
                          <a:cs typeface="Open Sans" panose="020B0606030504020204" pitchFamily="34" charset="0"/>
                        </a:rPr>
                        <a:t>Market adoption </a:t>
                      </a:r>
                    </a:p>
                    <a:p>
                      <a:pPr marL="285750" indent="-285750">
                        <a:buFontTx/>
                        <a:buChar char="-"/>
                      </a:pPr>
                      <a:r>
                        <a:rPr lang="en-US" sz="1200">
                          <a:effectLst/>
                          <a:latin typeface="Open Sans" panose="020B0606030504020204" pitchFamily="34" charset="0"/>
                          <a:ea typeface="Open Sans" panose="020B0606030504020204" pitchFamily="34" charset="0"/>
                          <a:cs typeface="Open Sans" panose="020B0606030504020204" pitchFamily="34" charset="0"/>
                        </a:rPr>
                        <a:t>Others </a:t>
                      </a:r>
                    </a:p>
                    <a:p>
                      <a:pPr marL="285750" indent="-285750">
                        <a:buFontTx/>
                        <a:buChar char="-"/>
                      </a:pPr>
                      <a:endParaRPr lang="en-GB"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noFill/>
                  </a:tcPr>
                </a:tc>
                <a:extLst>
                  <a:ext uri="{0D108BD9-81ED-4DB2-BD59-A6C34878D82A}">
                    <a16:rowId xmlns:a16="http://schemas.microsoft.com/office/drawing/2014/main" val="2160174115"/>
                  </a:ext>
                </a:extLst>
              </a:tr>
            </a:tbl>
          </a:graphicData>
        </a:graphic>
      </p:graphicFrame>
      <p:grpSp>
        <p:nvGrpSpPr>
          <p:cNvPr id="4" name="Group 3">
            <a:extLst>
              <a:ext uri="{FF2B5EF4-FFF2-40B4-BE49-F238E27FC236}">
                <a16:creationId xmlns:a16="http://schemas.microsoft.com/office/drawing/2014/main" id="{657D4999-F6CD-4F53-C374-D4C18DBB7739}"/>
              </a:ext>
            </a:extLst>
          </p:cNvPr>
          <p:cNvGrpSpPr/>
          <p:nvPr/>
        </p:nvGrpSpPr>
        <p:grpSpPr>
          <a:xfrm>
            <a:off x="4943845" y="1216177"/>
            <a:ext cx="3505200" cy="3624713"/>
            <a:chOff x="7225843" y="1753455"/>
            <a:chExt cx="4673600" cy="4913719"/>
          </a:xfrm>
        </p:grpSpPr>
        <p:graphicFrame>
          <p:nvGraphicFramePr>
            <p:cNvPr id="7" name="Diagram 6">
              <a:extLst>
                <a:ext uri="{FF2B5EF4-FFF2-40B4-BE49-F238E27FC236}">
                  <a16:creationId xmlns:a16="http://schemas.microsoft.com/office/drawing/2014/main" id="{9E91AC86-8BCB-21B1-B3D3-8A2D273955E3}"/>
                </a:ext>
              </a:extLst>
            </p:cNvPr>
            <p:cNvGraphicFramePr/>
            <p:nvPr/>
          </p:nvGraphicFramePr>
          <p:xfrm>
            <a:off x="7225843" y="1753455"/>
            <a:ext cx="4673600" cy="4913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C553CF0F-42D9-DCF2-941C-77F02D3F6359}"/>
                </a:ext>
              </a:extLst>
            </p:cNvPr>
            <p:cNvSpPr txBox="1"/>
            <p:nvPr/>
          </p:nvSpPr>
          <p:spPr>
            <a:xfrm>
              <a:off x="9375412" y="4389107"/>
              <a:ext cx="363776" cy="438088"/>
            </a:xfrm>
            <a:prstGeom prst="rect">
              <a:avLst/>
            </a:prstGeom>
            <a:noFill/>
          </p:spPr>
          <p:txBody>
            <a:bodyPr wrap="none" rtlCol="0">
              <a:spAutoFit/>
            </a:bodyPr>
            <a:lstStyle/>
            <a:p>
              <a:r>
                <a:rPr lang="en-US" sz="1500"/>
                <a:t>x</a:t>
              </a:r>
              <a:endParaRPr lang="en-GB" sz="1500"/>
            </a:p>
          </p:txBody>
        </p:sp>
        <p:sp>
          <p:nvSpPr>
            <p:cNvPr id="9" name="TextBox 8">
              <a:extLst>
                <a:ext uri="{FF2B5EF4-FFF2-40B4-BE49-F238E27FC236}">
                  <a16:creationId xmlns:a16="http://schemas.microsoft.com/office/drawing/2014/main" id="{5D2BEFCC-C38E-E0BF-C523-2D0018713C05}"/>
                </a:ext>
              </a:extLst>
            </p:cNvPr>
            <p:cNvSpPr txBox="1"/>
            <p:nvPr/>
          </p:nvSpPr>
          <p:spPr>
            <a:xfrm>
              <a:off x="11156240" y="3473939"/>
              <a:ext cx="363776" cy="438088"/>
            </a:xfrm>
            <a:prstGeom prst="rect">
              <a:avLst/>
            </a:prstGeom>
            <a:noFill/>
          </p:spPr>
          <p:txBody>
            <a:bodyPr wrap="none" rtlCol="0">
              <a:spAutoFit/>
            </a:bodyPr>
            <a:lstStyle/>
            <a:p>
              <a:r>
                <a:rPr lang="en-US" sz="1500"/>
                <a:t>x</a:t>
              </a:r>
              <a:endParaRPr lang="en-GB" sz="1500"/>
            </a:p>
          </p:txBody>
        </p:sp>
      </p:grpSp>
    </p:spTree>
    <p:extLst>
      <p:ext uri="{BB962C8B-B14F-4D97-AF65-F5344CB8AC3E}">
        <p14:creationId xmlns:p14="http://schemas.microsoft.com/office/powerpoint/2010/main" val="1984978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7160" y="121972"/>
            <a:ext cx="6574554" cy="415498"/>
          </a:xfrm>
          <a:prstGeom prst="rect">
            <a:avLst/>
          </a:prstGeom>
          <a:noFill/>
        </p:spPr>
        <p:txBody>
          <a:bodyPr wrap="square" rtlCol="0">
            <a:spAutoFit/>
          </a:bodyPr>
          <a:lstStyle/>
          <a:p>
            <a:r>
              <a:rPr lang="en-US" sz="2100" b="1"/>
              <a:t>9) Commercialization Plan </a:t>
            </a:r>
            <a:endParaRPr lang="en-SG" sz="2100" b="1"/>
          </a:p>
        </p:txBody>
      </p:sp>
      <p:graphicFrame>
        <p:nvGraphicFramePr>
          <p:cNvPr id="6" name="Table 5"/>
          <p:cNvGraphicFramePr>
            <a:graphicFrameLocks noGrp="1"/>
          </p:cNvGraphicFramePr>
          <p:nvPr/>
        </p:nvGraphicFramePr>
        <p:xfrm>
          <a:off x="413963" y="673977"/>
          <a:ext cx="8241307" cy="3542896"/>
        </p:xfrm>
        <a:graphic>
          <a:graphicData uri="http://schemas.openxmlformats.org/drawingml/2006/table">
            <a:tbl>
              <a:tblPr firstRow="1" firstCol="1" bandRow="1">
                <a:tableStyleId>{5C22544A-7EE6-4342-B048-85BDC9FD1C3A}</a:tableStyleId>
              </a:tblPr>
              <a:tblGrid>
                <a:gridCol w="8241307">
                  <a:extLst>
                    <a:ext uri="{9D8B030D-6E8A-4147-A177-3AD203B41FA5}">
                      <a16:colId xmlns:a16="http://schemas.microsoft.com/office/drawing/2014/main" val="1581509045"/>
                    </a:ext>
                  </a:extLst>
                </a:gridCol>
              </a:tblGrid>
              <a:tr h="251460">
                <a:tc>
                  <a:txBody>
                    <a:bodyPr/>
                    <a:lstStyle/>
                    <a:p>
                      <a:pPr marL="0" marR="0" algn="just">
                        <a:spcBef>
                          <a:spcPts val="0"/>
                        </a:spcBef>
                        <a:spcAft>
                          <a:spcPts val="0"/>
                        </a:spcAft>
                      </a:pPr>
                      <a:r>
                        <a:rPr lang="en-US" sz="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9.2 COMMERCIALIZATION PLAN</a:t>
                      </a:r>
                      <a:endParaRPr lang="en-SG" sz="1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30346836"/>
                  </a:ext>
                </a:extLst>
              </a:tr>
              <a:tr h="674764">
                <a:tc>
                  <a:txBody>
                    <a:bodyPr/>
                    <a:lstStyle/>
                    <a:p>
                      <a:pPr marL="0" marR="0" algn="just">
                        <a:spcBef>
                          <a:spcPts val="0"/>
                        </a:spcBef>
                        <a:spcAft>
                          <a:spcPts val="0"/>
                        </a:spcAft>
                      </a:pPr>
                      <a:r>
                        <a:rPr lang="en-GB" sz="1200" b="1" i="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Articulate your proposed commercialisation plan for the Solution in the next 5 years (for example: potential business model, potential industry partner for licensing and/or co-development, or team’s interest for a spinoff, fundraising etc). Provide your exit strategy, where applicable.</a:t>
                      </a:r>
                      <a:endParaRPr lang="en-SG" sz="120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551416756"/>
                  </a:ext>
                </a:extLst>
              </a:tr>
              <a:tr h="2616672">
                <a:tc>
                  <a:txBody>
                    <a:bodyPr/>
                    <a:lstStyle/>
                    <a:p>
                      <a:pPr marL="285750" marR="0" indent="-285750" algn="just">
                        <a:spcBef>
                          <a:spcPts val="0"/>
                        </a:spcBef>
                        <a:spcAft>
                          <a:spcPts val="0"/>
                        </a:spcAft>
                        <a:buFont typeface="Arial" panose="020B0604020202020204" pitchFamily="34" charset="0"/>
                        <a:buChar char="•"/>
                      </a:pPr>
                      <a:endParaRPr lang="en-SG" sz="1400">
                        <a:effectLst/>
                        <a:latin typeface="+mn-lt"/>
                        <a:ea typeface="Batang"/>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989825"/>
                  </a:ext>
                </a:extLst>
              </a:tr>
            </a:tbl>
          </a:graphicData>
        </a:graphic>
      </p:graphicFrame>
    </p:spTree>
    <p:extLst>
      <p:ext uri="{BB962C8B-B14F-4D97-AF65-F5344CB8AC3E}">
        <p14:creationId xmlns:p14="http://schemas.microsoft.com/office/powerpoint/2010/main" val="3243910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7160" y="121972"/>
            <a:ext cx="6574554" cy="415498"/>
          </a:xfrm>
          <a:prstGeom prst="rect">
            <a:avLst/>
          </a:prstGeom>
          <a:noFill/>
        </p:spPr>
        <p:txBody>
          <a:bodyPr wrap="square" rtlCol="0">
            <a:spAutoFit/>
          </a:bodyPr>
          <a:lstStyle/>
          <a:p>
            <a:r>
              <a:rPr lang="en-US" sz="2100" b="1"/>
              <a:t>9) Commercialization Plan </a:t>
            </a:r>
            <a:endParaRPr lang="en-SG" sz="2100" b="1"/>
          </a:p>
        </p:txBody>
      </p:sp>
      <p:graphicFrame>
        <p:nvGraphicFramePr>
          <p:cNvPr id="6" name="Table 5"/>
          <p:cNvGraphicFramePr>
            <a:graphicFrameLocks noGrp="1"/>
          </p:cNvGraphicFramePr>
          <p:nvPr>
            <p:extLst>
              <p:ext uri="{D42A27DB-BD31-4B8C-83A1-F6EECF244321}">
                <p14:modId xmlns:p14="http://schemas.microsoft.com/office/powerpoint/2010/main" val="2663251402"/>
              </p:ext>
            </p:extLst>
          </p:nvPr>
        </p:nvGraphicFramePr>
        <p:xfrm>
          <a:off x="413963" y="673977"/>
          <a:ext cx="8241307" cy="3333346"/>
        </p:xfrm>
        <a:graphic>
          <a:graphicData uri="http://schemas.openxmlformats.org/drawingml/2006/table">
            <a:tbl>
              <a:tblPr firstRow="1" firstCol="1" bandRow="1">
                <a:tableStyleId>{5C22544A-7EE6-4342-B048-85BDC9FD1C3A}</a:tableStyleId>
              </a:tblPr>
              <a:tblGrid>
                <a:gridCol w="8241307">
                  <a:extLst>
                    <a:ext uri="{9D8B030D-6E8A-4147-A177-3AD203B41FA5}">
                      <a16:colId xmlns:a16="http://schemas.microsoft.com/office/drawing/2014/main" val="1581509045"/>
                    </a:ext>
                  </a:extLst>
                </a:gridCol>
              </a:tblGrid>
              <a:tr h="251460">
                <a:tc>
                  <a:txBody>
                    <a:bodyPr/>
                    <a:lstStyle/>
                    <a:p>
                      <a:pPr marL="0" marR="0" algn="just">
                        <a:spcBef>
                          <a:spcPts val="0"/>
                        </a:spcBef>
                        <a:spcAft>
                          <a:spcPts val="0"/>
                        </a:spcAft>
                      </a:pPr>
                      <a:r>
                        <a:rPr lang="en-US" sz="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9.3 MANUFACTURING ROLL-OUT</a:t>
                      </a:r>
                      <a:endParaRPr lang="en-SG" sz="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30346836"/>
                  </a:ext>
                </a:extLst>
              </a:tr>
              <a:tr h="465214">
                <a:tc>
                  <a:txBody>
                    <a:bodyPr/>
                    <a:lstStyle/>
                    <a:p>
                      <a:pPr marL="0" marR="0" algn="just">
                        <a:spcBef>
                          <a:spcPts val="0"/>
                        </a:spcBef>
                        <a:spcAft>
                          <a:spcPts val="0"/>
                        </a:spcAft>
                      </a:pPr>
                      <a:r>
                        <a:rPr lang="en-GB" sz="1200" b="1" i="0" kern="1200">
                          <a:solidFill>
                            <a:schemeClr val="tx1"/>
                          </a:solidFill>
                          <a:effectLst/>
                          <a:latin typeface="Open Sans"/>
                          <a:ea typeface="Open Sans"/>
                          <a:cs typeface="Open Sans"/>
                        </a:rPr>
                        <a:t>Detail your manufacturing strategy, manufacturing throughput/volume and estimated additional development and manufacturing costs to final commercial product. </a:t>
                      </a:r>
                      <a:endParaRPr lang="en-SG" sz="1200" i="0">
                        <a:solidFill>
                          <a:schemeClr val="tx1"/>
                        </a:solidFill>
                        <a:effectLst/>
                        <a:latin typeface="Open Sans"/>
                        <a:ea typeface="Open Sans"/>
                        <a:cs typeface="Open San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551416756"/>
                  </a:ext>
                </a:extLst>
              </a:tr>
              <a:tr h="2616672">
                <a:tc>
                  <a:txBody>
                    <a:bodyPr/>
                    <a:lstStyle/>
                    <a:p>
                      <a:pPr marL="285750" marR="0" indent="-285750" algn="just">
                        <a:spcBef>
                          <a:spcPts val="0"/>
                        </a:spcBef>
                        <a:spcAft>
                          <a:spcPts val="0"/>
                        </a:spcAft>
                        <a:buFont typeface="Arial" panose="020B0604020202020204" pitchFamily="34" charset="0"/>
                        <a:buChar char="•"/>
                      </a:pPr>
                      <a:endParaRPr lang="en-SG" sz="1400" dirty="0">
                        <a:effectLst/>
                        <a:latin typeface="+mn-lt"/>
                        <a:ea typeface="Batang"/>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989825"/>
                  </a:ext>
                </a:extLst>
              </a:tr>
            </a:tbl>
          </a:graphicData>
        </a:graphic>
      </p:graphicFrame>
    </p:spTree>
    <p:extLst>
      <p:ext uri="{BB962C8B-B14F-4D97-AF65-F5344CB8AC3E}">
        <p14:creationId xmlns:p14="http://schemas.microsoft.com/office/powerpoint/2010/main" val="1069846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FFE9003-FAB5-4F2B-69A9-56A0B5FDEEDE}"/>
              </a:ext>
            </a:extLst>
          </p:cNvPr>
          <p:cNvGraphicFramePr>
            <a:graphicFrameLocks noGrp="1"/>
          </p:cNvGraphicFramePr>
          <p:nvPr>
            <p:extLst>
              <p:ext uri="{D42A27DB-BD31-4B8C-83A1-F6EECF244321}">
                <p14:modId xmlns:p14="http://schemas.microsoft.com/office/powerpoint/2010/main" val="3983808035"/>
              </p:ext>
            </p:extLst>
          </p:nvPr>
        </p:nvGraphicFramePr>
        <p:xfrm>
          <a:off x="165280" y="3684587"/>
          <a:ext cx="4406720" cy="1355842"/>
        </p:xfrm>
        <a:graphic>
          <a:graphicData uri="http://schemas.openxmlformats.org/drawingml/2006/table">
            <a:tbl>
              <a:tblPr firstRow="1" firstCol="1" bandRow="1">
                <a:tableStyleId>{5C22544A-7EE6-4342-B048-85BDC9FD1C3A}</a:tableStyleId>
              </a:tblPr>
              <a:tblGrid>
                <a:gridCol w="1553358">
                  <a:extLst>
                    <a:ext uri="{9D8B030D-6E8A-4147-A177-3AD203B41FA5}">
                      <a16:colId xmlns:a16="http://schemas.microsoft.com/office/drawing/2014/main" val="2547959632"/>
                    </a:ext>
                  </a:extLst>
                </a:gridCol>
                <a:gridCol w="2853362">
                  <a:extLst>
                    <a:ext uri="{9D8B030D-6E8A-4147-A177-3AD203B41FA5}">
                      <a16:colId xmlns:a16="http://schemas.microsoft.com/office/drawing/2014/main" val="2271530561"/>
                    </a:ext>
                  </a:extLst>
                </a:gridCol>
              </a:tblGrid>
              <a:tr h="365760">
                <a:tc>
                  <a:txBody>
                    <a:bodyPr/>
                    <a:lstStyle/>
                    <a:p>
                      <a:pPr marL="0" marR="0">
                        <a:spcBef>
                          <a:spcPts val="0"/>
                        </a:spcBef>
                        <a:spcAft>
                          <a:spcPts val="0"/>
                        </a:spcAft>
                      </a:pPr>
                      <a:r>
                        <a:rPr lang="en-US" sz="1200">
                          <a:solidFill>
                            <a:schemeClr val="tx1"/>
                          </a:solidFill>
                          <a:effectLst/>
                        </a:rPr>
                        <a:t>Contract Manufacturer*:</a:t>
                      </a:r>
                      <a:endParaRPr lang="en-SG" sz="1200">
                        <a:solidFill>
                          <a:schemeClr val="tx1"/>
                        </a:solidFill>
                        <a:effectLst/>
                        <a:latin typeface="Arial" panose="020B0604020202020204" pitchFamily="34" charset="0"/>
                        <a:ea typeface="Batang"/>
                        <a:cs typeface="Times New Roman" panose="02020603050405020304" pitchFamily="18" charset="0"/>
                      </a:endParaRPr>
                    </a:p>
                  </a:txBody>
                  <a:tcPr marL="16103" marR="16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spcBef>
                          <a:spcPts val="0"/>
                        </a:spcBef>
                        <a:spcAft>
                          <a:spcPts val="0"/>
                        </a:spcAft>
                      </a:pPr>
                      <a:r>
                        <a:rPr lang="en-US" sz="1200">
                          <a:solidFill>
                            <a:schemeClr val="tx1"/>
                          </a:solidFill>
                          <a:effectLst/>
                        </a:rPr>
                        <a:t> </a:t>
                      </a:r>
                      <a:endParaRPr lang="en-SG" sz="1200">
                        <a:solidFill>
                          <a:schemeClr val="tx1"/>
                        </a:solidFill>
                        <a:effectLst/>
                        <a:latin typeface="Arial" panose="020B0604020202020204" pitchFamily="34" charset="0"/>
                        <a:ea typeface="Batang"/>
                        <a:cs typeface="Times New Roman" panose="02020603050405020304" pitchFamily="18" charset="0"/>
                      </a:endParaRPr>
                    </a:p>
                  </a:txBody>
                  <a:tcPr marL="16103" marR="16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851628"/>
                  </a:ext>
                </a:extLst>
              </a:tr>
              <a:tr h="441442">
                <a:tc>
                  <a:txBody>
                    <a:bodyPr/>
                    <a:lstStyle/>
                    <a:p>
                      <a:pPr marL="0" marR="0">
                        <a:spcBef>
                          <a:spcPts val="0"/>
                        </a:spcBef>
                        <a:spcAft>
                          <a:spcPts val="0"/>
                        </a:spcAft>
                      </a:pPr>
                      <a:r>
                        <a:rPr lang="en-US" sz="1200">
                          <a:solidFill>
                            <a:schemeClr val="tx1"/>
                          </a:solidFill>
                          <a:effectLst/>
                        </a:rPr>
                        <a:t>Company POC &amp; Designation:</a:t>
                      </a:r>
                      <a:endParaRPr lang="en-SG" sz="1200">
                        <a:solidFill>
                          <a:schemeClr val="tx1"/>
                        </a:solidFill>
                        <a:effectLst/>
                        <a:latin typeface="Arial" panose="020B0604020202020204" pitchFamily="34" charset="0"/>
                        <a:ea typeface="Batang"/>
                        <a:cs typeface="Times New Roman" panose="02020603050405020304" pitchFamily="18" charset="0"/>
                      </a:endParaRPr>
                    </a:p>
                  </a:txBody>
                  <a:tcPr marL="16103" marR="16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spcBef>
                          <a:spcPts val="0"/>
                        </a:spcBef>
                        <a:spcAft>
                          <a:spcPts val="0"/>
                        </a:spcAft>
                      </a:pPr>
                      <a:r>
                        <a:rPr lang="en-US" sz="1200">
                          <a:solidFill>
                            <a:schemeClr val="tx1"/>
                          </a:solidFill>
                          <a:effectLst/>
                        </a:rPr>
                        <a:t> </a:t>
                      </a:r>
                      <a:endParaRPr lang="en-SG" sz="1200">
                        <a:solidFill>
                          <a:schemeClr val="tx1"/>
                        </a:solidFill>
                        <a:effectLst/>
                        <a:latin typeface="Arial" panose="020B0604020202020204" pitchFamily="34" charset="0"/>
                        <a:ea typeface="Batang"/>
                        <a:cs typeface="Times New Roman" panose="02020603050405020304" pitchFamily="18" charset="0"/>
                      </a:endParaRPr>
                    </a:p>
                  </a:txBody>
                  <a:tcPr marL="16103" marR="16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4171723"/>
                  </a:ext>
                </a:extLst>
              </a:tr>
              <a:tr h="548640">
                <a:tc>
                  <a:txBody>
                    <a:bodyPr/>
                    <a:lstStyle/>
                    <a:p>
                      <a:pPr marL="0" marR="0">
                        <a:spcBef>
                          <a:spcPts val="0"/>
                        </a:spcBef>
                        <a:spcAft>
                          <a:spcPts val="0"/>
                        </a:spcAft>
                      </a:pPr>
                      <a:r>
                        <a:rPr lang="en-US" sz="1200">
                          <a:solidFill>
                            <a:schemeClr val="tx1"/>
                          </a:solidFill>
                          <a:effectLst/>
                        </a:rPr>
                        <a:t>Company Cash and In-Kind Contribution:</a:t>
                      </a:r>
                      <a:endParaRPr lang="en-SG" sz="1200">
                        <a:solidFill>
                          <a:schemeClr val="tx1"/>
                        </a:solidFill>
                        <a:effectLst/>
                        <a:latin typeface="Arial" panose="020B0604020202020204" pitchFamily="34" charset="0"/>
                        <a:ea typeface="Batang"/>
                        <a:cs typeface="Times New Roman" panose="02020603050405020304" pitchFamily="18" charset="0"/>
                      </a:endParaRPr>
                    </a:p>
                  </a:txBody>
                  <a:tcPr marL="16103" marR="16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spcBef>
                          <a:spcPts val="0"/>
                        </a:spcBef>
                        <a:spcAft>
                          <a:spcPts val="0"/>
                        </a:spcAft>
                      </a:pPr>
                      <a:r>
                        <a:rPr lang="en-US" sz="1200">
                          <a:solidFill>
                            <a:schemeClr val="tx1"/>
                          </a:solidFill>
                          <a:effectLst/>
                        </a:rPr>
                        <a:t> </a:t>
                      </a:r>
                      <a:endParaRPr lang="en-SG" sz="1200">
                        <a:solidFill>
                          <a:schemeClr val="tx1"/>
                        </a:solidFill>
                        <a:effectLst/>
                        <a:latin typeface="Arial" panose="020B0604020202020204" pitchFamily="34" charset="0"/>
                        <a:ea typeface="Batang"/>
                        <a:cs typeface="Times New Roman" panose="02020603050405020304" pitchFamily="18" charset="0"/>
                      </a:endParaRPr>
                    </a:p>
                  </a:txBody>
                  <a:tcPr marL="16103" marR="16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432405"/>
                  </a:ext>
                </a:extLst>
              </a:tr>
            </a:tbl>
          </a:graphicData>
        </a:graphic>
      </p:graphicFrame>
      <p:sp>
        <p:nvSpPr>
          <p:cNvPr id="5" name="TextBox 4"/>
          <p:cNvSpPr txBox="1"/>
          <p:nvPr/>
        </p:nvSpPr>
        <p:spPr>
          <a:xfrm>
            <a:off x="109457" y="105563"/>
            <a:ext cx="4729655" cy="415498"/>
          </a:xfrm>
          <a:prstGeom prst="rect">
            <a:avLst/>
          </a:prstGeom>
          <a:noFill/>
        </p:spPr>
        <p:txBody>
          <a:bodyPr wrap="square" rtlCol="0">
            <a:spAutoFit/>
          </a:bodyPr>
          <a:lstStyle/>
          <a:p>
            <a:r>
              <a:rPr lang="en-US" sz="2100" b="1"/>
              <a:t>1) Project Overview</a:t>
            </a:r>
            <a:endParaRPr lang="en-SG" sz="2100" b="1"/>
          </a:p>
        </p:txBody>
      </p:sp>
      <p:graphicFrame>
        <p:nvGraphicFramePr>
          <p:cNvPr id="8" name="Table 7"/>
          <p:cNvGraphicFramePr>
            <a:graphicFrameLocks noGrp="1"/>
          </p:cNvGraphicFramePr>
          <p:nvPr>
            <p:extLst>
              <p:ext uri="{D42A27DB-BD31-4B8C-83A1-F6EECF244321}">
                <p14:modId xmlns:p14="http://schemas.microsoft.com/office/powerpoint/2010/main" val="1722636613"/>
              </p:ext>
            </p:extLst>
          </p:nvPr>
        </p:nvGraphicFramePr>
        <p:xfrm>
          <a:off x="165280" y="633114"/>
          <a:ext cx="4406720" cy="1752509"/>
        </p:xfrm>
        <a:graphic>
          <a:graphicData uri="http://schemas.openxmlformats.org/drawingml/2006/table">
            <a:tbl>
              <a:tblPr firstRow="1" firstCol="1" bandRow="1">
                <a:tableStyleId>{5C22544A-7EE6-4342-B048-85BDC9FD1C3A}</a:tableStyleId>
              </a:tblPr>
              <a:tblGrid>
                <a:gridCol w="1553358">
                  <a:extLst>
                    <a:ext uri="{9D8B030D-6E8A-4147-A177-3AD203B41FA5}">
                      <a16:colId xmlns:a16="http://schemas.microsoft.com/office/drawing/2014/main" val="2989527560"/>
                    </a:ext>
                  </a:extLst>
                </a:gridCol>
                <a:gridCol w="2853362">
                  <a:extLst>
                    <a:ext uri="{9D8B030D-6E8A-4147-A177-3AD203B41FA5}">
                      <a16:colId xmlns:a16="http://schemas.microsoft.com/office/drawing/2014/main" val="1758801358"/>
                    </a:ext>
                  </a:extLst>
                </a:gridCol>
              </a:tblGrid>
              <a:tr h="365760">
                <a:tc>
                  <a:txBody>
                    <a:bodyPr/>
                    <a:lstStyle/>
                    <a:p>
                      <a:pPr marL="0" marR="0">
                        <a:spcBef>
                          <a:spcPts val="0"/>
                        </a:spcBef>
                        <a:spcAft>
                          <a:spcPts val="0"/>
                        </a:spcAft>
                      </a:pPr>
                      <a:r>
                        <a:rPr lang="en-US" sz="1200">
                          <a:solidFill>
                            <a:schemeClr val="tx1"/>
                          </a:solidFill>
                          <a:effectLst/>
                        </a:rPr>
                        <a:t>Proposal Title:</a:t>
                      </a:r>
                    </a:p>
                    <a:p>
                      <a:pPr marL="0" marR="0">
                        <a:spcBef>
                          <a:spcPts val="0"/>
                        </a:spcBef>
                        <a:spcAft>
                          <a:spcPts val="0"/>
                        </a:spcAft>
                      </a:pPr>
                      <a:endParaRPr lang="en-SG" sz="1200">
                        <a:solidFill>
                          <a:schemeClr val="tx1"/>
                        </a:solidFill>
                        <a:effectLst/>
                        <a:latin typeface="Arial" panose="020B0604020202020204" pitchFamily="34" charset="0"/>
                        <a:ea typeface="Batang"/>
                        <a:cs typeface="Times New Roman" panose="02020603050405020304" pitchFamily="18" charset="0"/>
                      </a:endParaRPr>
                    </a:p>
                  </a:txBody>
                  <a:tcPr marL="16103" marR="16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spcBef>
                          <a:spcPts val="0"/>
                        </a:spcBef>
                        <a:spcAft>
                          <a:spcPts val="0"/>
                        </a:spcAft>
                      </a:pPr>
                      <a:r>
                        <a:rPr lang="en-US" sz="1200">
                          <a:solidFill>
                            <a:schemeClr val="tx1"/>
                          </a:solidFill>
                          <a:effectLst/>
                        </a:rPr>
                        <a:t>  </a:t>
                      </a:r>
                      <a:endParaRPr lang="en-SG" sz="1200">
                        <a:solidFill>
                          <a:schemeClr val="tx1"/>
                        </a:solidFill>
                        <a:effectLst/>
                        <a:latin typeface="Arial" panose="020B0604020202020204" pitchFamily="34" charset="0"/>
                        <a:ea typeface="Batang"/>
                        <a:cs typeface="Times New Roman" panose="02020603050405020304" pitchFamily="18" charset="0"/>
                      </a:endParaRPr>
                    </a:p>
                  </a:txBody>
                  <a:tcPr marL="16103" marR="16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2751470"/>
                  </a:ext>
                </a:extLst>
              </a:tr>
              <a:tr h="365760">
                <a:tc>
                  <a:txBody>
                    <a:bodyPr/>
                    <a:lstStyle/>
                    <a:p>
                      <a:pPr marL="0" marR="0">
                        <a:spcBef>
                          <a:spcPts val="0"/>
                        </a:spcBef>
                        <a:spcAft>
                          <a:spcPts val="0"/>
                        </a:spcAft>
                      </a:pPr>
                      <a:r>
                        <a:rPr lang="en-US" sz="1200">
                          <a:solidFill>
                            <a:schemeClr val="tx1"/>
                          </a:solidFill>
                          <a:effectLst/>
                        </a:rPr>
                        <a:t>Proposed Start-End Date (Months)</a:t>
                      </a:r>
                      <a:endParaRPr lang="en-SG" sz="1200">
                        <a:solidFill>
                          <a:schemeClr val="tx1"/>
                        </a:solidFill>
                        <a:effectLst/>
                        <a:latin typeface="Arial" panose="020B0604020202020204" pitchFamily="34" charset="0"/>
                        <a:ea typeface="Batang"/>
                        <a:cs typeface="Times New Roman" panose="02020603050405020304" pitchFamily="18" charset="0"/>
                      </a:endParaRPr>
                    </a:p>
                  </a:txBody>
                  <a:tcPr marL="16103" marR="16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spcBef>
                          <a:spcPts val="0"/>
                        </a:spcBef>
                        <a:spcAft>
                          <a:spcPts val="0"/>
                        </a:spcAft>
                      </a:pPr>
                      <a:r>
                        <a:rPr lang="en-US" sz="1200">
                          <a:solidFill>
                            <a:schemeClr val="tx1"/>
                          </a:solidFill>
                          <a:effectLst/>
                        </a:rPr>
                        <a:t> </a:t>
                      </a:r>
                      <a:endParaRPr lang="en-SG" sz="1200">
                        <a:solidFill>
                          <a:schemeClr val="tx1"/>
                        </a:solidFill>
                        <a:effectLst/>
                        <a:latin typeface="Arial" panose="020B0604020202020204" pitchFamily="34" charset="0"/>
                        <a:ea typeface="Batang"/>
                        <a:cs typeface="Times New Roman" panose="02020603050405020304" pitchFamily="18" charset="0"/>
                      </a:endParaRPr>
                    </a:p>
                  </a:txBody>
                  <a:tcPr marL="16103" marR="16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8718356"/>
                  </a:ext>
                </a:extLst>
              </a:tr>
              <a:tr h="548640">
                <a:tc>
                  <a:txBody>
                    <a:bodyPr/>
                    <a:lstStyle/>
                    <a:p>
                      <a:pPr marL="0" marR="0">
                        <a:spcBef>
                          <a:spcPts val="0"/>
                        </a:spcBef>
                        <a:spcAft>
                          <a:spcPts val="0"/>
                        </a:spcAft>
                      </a:pPr>
                      <a:r>
                        <a:rPr lang="en-US" sz="1200">
                          <a:solidFill>
                            <a:schemeClr val="tx1"/>
                          </a:solidFill>
                          <a:effectLst/>
                        </a:rPr>
                        <a:t>Total Budget (inclusive of 30% overheads):</a:t>
                      </a:r>
                      <a:endParaRPr lang="en-SG" sz="1200">
                        <a:solidFill>
                          <a:schemeClr val="tx1"/>
                        </a:solidFill>
                        <a:effectLst/>
                        <a:latin typeface="Arial" panose="020B0604020202020204" pitchFamily="34" charset="0"/>
                        <a:ea typeface="Batang"/>
                        <a:cs typeface="Times New Roman" panose="02020603050405020304" pitchFamily="18" charset="0"/>
                      </a:endParaRPr>
                    </a:p>
                  </a:txBody>
                  <a:tcPr marL="16103" marR="16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spcBef>
                          <a:spcPts val="0"/>
                        </a:spcBef>
                        <a:spcAft>
                          <a:spcPts val="0"/>
                        </a:spcAft>
                      </a:pPr>
                      <a:r>
                        <a:rPr lang="en-US" sz="1200">
                          <a:solidFill>
                            <a:schemeClr val="tx1"/>
                          </a:solidFill>
                          <a:effectLst/>
                        </a:rPr>
                        <a:t> </a:t>
                      </a:r>
                      <a:endParaRPr lang="en-SG" sz="1200">
                        <a:solidFill>
                          <a:schemeClr val="tx1"/>
                        </a:solidFill>
                        <a:effectLst/>
                        <a:latin typeface="Arial" panose="020B0604020202020204" pitchFamily="34" charset="0"/>
                        <a:ea typeface="Batang"/>
                        <a:cs typeface="Times New Roman" panose="02020603050405020304" pitchFamily="18" charset="0"/>
                      </a:endParaRPr>
                    </a:p>
                  </a:txBody>
                  <a:tcPr marL="16103" marR="16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7121793"/>
                  </a:ext>
                </a:extLst>
              </a:tr>
              <a:tr h="472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effectLst/>
                        </a:rPr>
                        <a:t>I&amp;E or MC OIC:</a:t>
                      </a:r>
                      <a:endParaRPr lang="en-SG" sz="1200">
                        <a:solidFill>
                          <a:schemeClr val="tx1"/>
                        </a:solidFill>
                        <a:effectLst/>
                        <a:latin typeface="Arial" panose="020B0604020202020204" pitchFamily="34" charset="0"/>
                        <a:ea typeface="Batang"/>
                        <a:cs typeface="Times New Roman" panose="02020603050405020304" pitchFamily="18" charset="0"/>
                      </a:endParaRPr>
                    </a:p>
                  </a:txBody>
                  <a:tcPr marL="16103" marR="16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spcBef>
                          <a:spcPts val="0"/>
                        </a:spcBef>
                        <a:spcAft>
                          <a:spcPts val="0"/>
                        </a:spcAft>
                      </a:pPr>
                      <a:endParaRPr lang="en-SG" sz="1200">
                        <a:solidFill>
                          <a:schemeClr val="tx1"/>
                        </a:solidFill>
                        <a:effectLst/>
                        <a:latin typeface="Arial" panose="020B0604020202020204" pitchFamily="34" charset="0"/>
                        <a:ea typeface="Batang"/>
                        <a:cs typeface="Times New Roman" panose="02020603050405020304" pitchFamily="18" charset="0"/>
                      </a:endParaRPr>
                    </a:p>
                  </a:txBody>
                  <a:tcPr marL="16103" marR="16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164861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862872454"/>
              </p:ext>
            </p:extLst>
          </p:nvPr>
        </p:nvGraphicFramePr>
        <p:xfrm>
          <a:off x="4650247" y="2020848"/>
          <a:ext cx="4406720" cy="1636217"/>
        </p:xfrm>
        <a:graphic>
          <a:graphicData uri="http://schemas.openxmlformats.org/drawingml/2006/table">
            <a:tbl>
              <a:tblPr firstRow="1" firstCol="1" bandRow="1">
                <a:tableStyleId>{5C22544A-7EE6-4342-B048-85BDC9FD1C3A}</a:tableStyleId>
              </a:tblPr>
              <a:tblGrid>
                <a:gridCol w="1594520">
                  <a:extLst>
                    <a:ext uri="{9D8B030D-6E8A-4147-A177-3AD203B41FA5}">
                      <a16:colId xmlns:a16="http://schemas.microsoft.com/office/drawing/2014/main" val="2989527560"/>
                    </a:ext>
                  </a:extLst>
                </a:gridCol>
                <a:gridCol w="2812200">
                  <a:extLst>
                    <a:ext uri="{9D8B030D-6E8A-4147-A177-3AD203B41FA5}">
                      <a16:colId xmlns:a16="http://schemas.microsoft.com/office/drawing/2014/main" val="1758801358"/>
                    </a:ext>
                  </a:extLst>
                </a:gridCol>
              </a:tblGrid>
              <a:tr h="263562">
                <a:tc>
                  <a:txBody>
                    <a:bodyPr/>
                    <a:lstStyle/>
                    <a:p>
                      <a:pPr marL="0" marR="0">
                        <a:spcBef>
                          <a:spcPts val="0"/>
                        </a:spcBef>
                        <a:spcAft>
                          <a:spcPts val="0"/>
                        </a:spcAft>
                        <a:tabLst>
                          <a:tab pos="2743200" algn="ctr"/>
                          <a:tab pos="5486400" algn="r"/>
                        </a:tabLst>
                      </a:pPr>
                      <a:r>
                        <a:rPr lang="en-US" sz="1200">
                          <a:solidFill>
                            <a:schemeClr val="tx1"/>
                          </a:solidFill>
                          <a:effectLst/>
                        </a:rPr>
                        <a:t>Partner Institution(s):</a:t>
                      </a:r>
                      <a:endParaRPr lang="en-SG" sz="1200">
                        <a:solidFill>
                          <a:schemeClr val="tx1"/>
                        </a:solidFill>
                        <a:effectLst/>
                        <a:latin typeface="Arial" panose="020B0604020202020204" pitchFamily="34" charset="0"/>
                        <a:ea typeface="Batang"/>
                        <a:cs typeface="Times New Roman" panose="02020603050405020304" pitchFamily="18" charset="0"/>
                      </a:endParaRPr>
                    </a:p>
                  </a:txBody>
                  <a:tcPr marL="16103" marR="161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spcBef>
                          <a:spcPts val="0"/>
                        </a:spcBef>
                        <a:spcAft>
                          <a:spcPts val="0"/>
                        </a:spcAft>
                      </a:pPr>
                      <a:r>
                        <a:rPr lang="en-US" sz="1200">
                          <a:solidFill>
                            <a:schemeClr val="tx1"/>
                          </a:solidFill>
                          <a:effectLst/>
                        </a:rPr>
                        <a:t> </a:t>
                      </a:r>
                      <a:endParaRPr lang="en-SG" sz="1200">
                        <a:solidFill>
                          <a:schemeClr val="tx1"/>
                        </a:solidFill>
                        <a:effectLst/>
                        <a:latin typeface="Arial" panose="020B0604020202020204" pitchFamily="34" charset="0"/>
                        <a:ea typeface="Batang"/>
                        <a:cs typeface="Times New Roman" panose="02020603050405020304" pitchFamily="18" charset="0"/>
                      </a:endParaRPr>
                    </a:p>
                  </a:txBody>
                  <a:tcPr marL="16103" marR="16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1297021"/>
                  </a:ext>
                </a:extLst>
              </a:tr>
              <a:tr h="548640">
                <a:tc>
                  <a:txBody>
                    <a:bodyPr/>
                    <a:lstStyle/>
                    <a:p>
                      <a:pPr marL="0" marR="0" indent="-57150">
                        <a:spcBef>
                          <a:spcPts val="0"/>
                        </a:spcBef>
                        <a:spcAft>
                          <a:spcPts val="0"/>
                        </a:spcAft>
                        <a:tabLst>
                          <a:tab pos="2743200" algn="ctr"/>
                          <a:tab pos="5486400" algn="r"/>
                        </a:tabLst>
                      </a:pPr>
                      <a:r>
                        <a:rPr lang="en-US" sz="1200">
                          <a:solidFill>
                            <a:schemeClr val="tx1"/>
                          </a:solidFill>
                          <a:effectLst/>
                        </a:rPr>
                        <a:t>Partner Institution            Co-Principal Investigator(s):</a:t>
                      </a:r>
                      <a:endParaRPr lang="en-SG" sz="1200">
                        <a:solidFill>
                          <a:schemeClr val="tx1"/>
                        </a:solidFill>
                        <a:effectLst/>
                        <a:latin typeface="Arial" panose="020B0604020202020204" pitchFamily="34" charset="0"/>
                        <a:ea typeface="Batang"/>
                        <a:cs typeface="Times New Roman" panose="02020603050405020304" pitchFamily="18" charset="0"/>
                      </a:endParaRPr>
                    </a:p>
                  </a:txBody>
                  <a:tcPr marL="16103" marR="161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spcBef>
                          <a:spcPts val="0"/>
                        </a:spcBef>
                        <a:spcAft>
                          <a:spcPts val="0"/>
                        </a:spcAft>
                      </a:pPr>
                      <a:r>
                        <a:rPr lang="en-US" sz="1200">
                          <a:solidFill>
                            <a:schemeClr val="tx1"/>
                          </a:solidFill>
                          <a:effectLst/>
                        </a:rPr>
                        <a:t> </a:t>
                      </a:r>
                      <a:endParaRPr lang="en-SG" sz="1200">
                        <a:solidFill>
                          <a:schemeClr val="tx1"/>
                        </a:solidFill>
                        <a:effectLst/>
                        <a:latin typeface="Arial" panose="020B0604020202020204" pitchFamily="34" charset="0"/>
                        <a:ea typeface="Batang"/>
                        <a:cs typeface="Times New Roman" panose="02020603050405020304" pitchFamily="18" charset="0"/>
                      </a:endParaRPr>
                    </a:p>
                  </a:txBody>
                  <a:tcPr marL="16103" marR="16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9319752"/>
                  </a:ext>
                </a:extLst>
              </a:tr>
              <a:tr h="365760">
                <a:tc>
                  <a:txBody>
                    <a:bodyPr/>
                    <a:lstStyle/>
                    <a:p>
                      <a:pPr marL="0" marR="0">
                        <a:spcBef>
                          <a:spcPts val="0"/>
                        </a:spcBef>
                        <a:spcAft>
                          <a:spcPts val="0"/>
                        </a:spcAft>
                      </a:pPr>
                      <a:r>
                        <a:rPr lang="en-US" sz="1200">
                          <a:solidFill>
                            <a:schemeClr val="tx1"/>
                          </a:solidFill>
                          <a:effectLst/>
                        </a:rPr>
                        <a:t>Partner Institution’s Project Manager</a:t>
                      </a:r>
                      <a:endParaRPr lang="en-SG" sz="1200">
                        <a:solidFill>
                          <a:schemeClr val="tx1"/>
                        </a:solidFill>
                        <a:effectLst/>
                        <a:latin typeface="Arial" panose="020B0604020202020204" pitchFamily="34" charset="0"/>
                        <a:ea typeface="Batang"/>
                        <a:cs typeface="Times New Roman" panose="02020603050405020304" pitchFamily="18" charset="0"/>
                      </a:endParaRPr>
                    </a:p>
                  </a:txBody>
                  <a:tcPr marL="16103" marR="161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spcBef>
                          <a:spcPts val="0"/>
                        </a:spcBef>
                        <a:spcAft>
                          <a:spcPts val="0"/>
                        </a:spcAft>
                      </a:pPr>
                      <a:r>
                        <a:rPr lang="en-US" sz="1200">
                          <a:solidFill>
                            <a:schemeClr val="tx1"/>
                          </a:solidFill>
                          <a:effectLst/>
                        </a:rPr>
                        <a:t> </a:t>
                      </a:r>
                      <a:endParaRPr lang="en-SG" sz="1200">
                        <a:solidFill>
                          <a:schemeClr val="tx1"/>
                        </a:solidFill>
                        <a:effectLst/>
                        <a:latin typeface="Arial" panose="020B0604020202020204" pitchFamily="34" charset="0"/>
                        <a:ea typeface="Batang"/>
                        <a:cs typeface="Times New Roman" panose="02020603050405020304" pitchFamily="18" charset="0"/>
                      </a:endParaRPr>
                    </a:p>
                  </a:txBody>
                  <a:tcPr marL="16103" marR="16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7240771"/>
                  </a:ext>
                </a:extLst>
              </a:tr>
              <a:tr h="458255">
                <a:tc>
                  <a:txBody>
                    <a:bodyPr/>
                    <a:lstStyle/>
                    <a:p>
                      <a:pPr marL="0" marR="0">
                        <a:spcBef>
                          <a:spcPts val="0"/>
                        </a:spcBef>
                        <a:spcAft>
                          <a:spcPts val="0"/>
                        </a:spcAft>
                      </a:pPr>
                      <a:r>
                        <a:rPr lang="en-US" sz="1200">
                          <a:solidFill>
                            <a:schemeClr val="tx1"/>
                          </a:solidFill>
                          <a:effectLst/>
                        </a:rPr>
                        <a:t>Partner Institution’s Business Manager</a:t>
                      </a:r>
                      <a:endParaRPr lang="en-SG" sz="1200">
                        <a:solidFill>
                          <a:schemeClr val="tx1"/>
                        </a:solidFill>
                        <a:effectLst/>
                        <a:latin typeface="Arial" panose="020B0604020202020204" pitchFamily="34" charset="0"/>
                        <a:ea typeface="Batang"/>
                        <a:cs typeface="Times New Roman" panose="02020603050405020304" pitchFamily="18" charset="0"/>
                      </a:endParaRPr>
                    </a:p>
                  </a:txBody>
                  <a:tcPr marL="16103" marR="161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spcBef>
                          <a:spcPts val="0"/>
                        </a:spcBef>
                        <a:spcAft>
                          <a:spcPts val="0"/>
                        </a:spcAft>
                      </a:pPr>
                      <a:r>
                        <a:rPr lang="en-US" sz="1200">
                          <a:solidFill>
                            <a:schemeClr val="tx1"/>
                          </a:solidFill>
                          <a:effectLst/>
                        </a:rPr>
                        <a:t> </a:t>
                      </a:r>
                      <a:endParaRPr lang="en-SG" sz="1200">
                        <a:solidFill>
                          <a:schemeClr val="tx1"/>
                        </a:solidFill>
                        <a:effectLst/>
                        <a:latin typeface="Arial" panose="020B0604020202020204" pitchFamily="34" charset="0"/>
                        <a:ea typeface="Batang"/>
                        <a:cs typeface="Times New Roman" panose="02020603050405020304" pitchFamily="18" charset="0"/>
                      </a:endParaRPr>
                    </a:p>
                  </a:txBody>
                  <a:tcPr marL="16103" marR="16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872301"/>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543555771"/>
              </p:ext>
            </p:extLst>
          </p:nvPr>
        </p:nvGraphicFramePr>
        <p:xfrm>
          <a:off x="4650247" y="633115"/>
          <a:ext cx="4406720" cy="1280160"/>
        </p:xfrm>
        <a:graphic>
          <a:graphicData uri="http://schemas.openxmlformats.org/drawingml/2006/table">
            <a:tbl>
              <a:tblPr firstRow="1" firstCol="1" bandRow="1">
                <a:tableStyleId>{5C22544A-7EE6-4342-B048-85BDC9FD1C3A}</a:tableStyleId>
              </a:tblPr>
              <a:tblGrid>
                <a:gridCol w="1553358">
                  <a:extLst>
                    <a:ext uri="{9D8B030D-6E8A-4147-A177-3AD203B41FA5}">
                      <a16:colId xmlns:a16="http://schemas.microsoft.com/office/drawing/2014/main" val="3792073994"/>
                    </a:ext>
                  </a:extLst>
                </a:gridCol>
                <a:gridCol w="2853362">
                  <a:extLst>
                    <a:ext uri="{9D8B030D-6E8A-4147-A177-3AD203B41FA5}">
                      <a16:colId xmlns:a16="http://schemas.microsoft.com/office/drawing/2014/main" val="2874756952"/>
                    </a:ext>
                  </a:extLst>
                </a:gridCol>
              </a:tblGrid>
              <a:tr h="182880">
                <a:tc>
                  <a:txBody>
                    <a:bodyPr/>
                    <a:lstStyle/>
                    <a:p>
                      <a:pPr marL="0" marR="0">
                        <a:spcBef>
                          <a:spcPts val="0"/>
                        </a:spcBef>
                        <a:spcAft>
                          <a:spcPts val="0"/>
                        </a:spcAft>
                      </a:pPr>
                      <a:r>
                        <a:rPr lang="en-US" sz="1200">
                          <a:solidFill>
                            <a:schemeClr val="tx1"/>
                          </a:solidFill>
                          <a:effectLst/>
                        </a:rPr>
                        <a:t>Host Institution:</a:t>
                      </a:r>
                      <a:endParaRPr lang="en-SG" sz="1200">
                        <a:solidFill>
                          <a:schemeClr val="tx1"/>
                        </a:solidFill>
                        <a:effectLst/>
                        <a:latin typeface="Arial" panose="020B0604020202020204" pitchFamily="34" charset="0"/>
                        <a:ea typeface="Batang"/>
                        <a:cs typeface="Times New Roman" panose="02020603050405020304" pitchFamily="18" charset="0"/>
                      </a:endParaRPr>
                    </a:p>
                  </a:txBody>
                  <a:tcPr marL="16103" marR="16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spcBef>
                          <a:spcPts val="0"/>
                        </a:spcBef>
                        <a:spcAft>
                          <a:spcPts val="0"/>
                        </a:spcAft>
                      </a:pPr>
                      <a:r>
                        <a:rPr lang="en-US" sz="1200">
                          <a:solidFill>
                            <a:schemeClr val="tx1"/>
                          </a:solidFill>
                          <a:effectLst/>
                        </a:rPr>
                        <a:t> </a:t>
                      </a:r>
                      <a:endParaRPr lang="en-SG" sz="1200">
                        <a:solidFill>
                          <a:schemeClr val="tx1"/>
                        </a:solidFill>
                        <a:effectLst/>
                        <a:latin typeface="Arial" panose="020B0604020202020204" pitchFamily="34" charset="0"/>
                        <a:ea typeface="Batang"/>
                        <a:cs typeface="Times New Roman" panose="02020603050405020304" pitchFamily="18" charset="0"/>
                      </a:endParaRPr>
                    </a:p>
                  </a:txBody>
                  <a:tcPr marL="16103" marR="16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3030916"/>
                  </a:ext>
                </a:extLst>
              </a:tr>
              <a:tr h="365760">
                <a:tc>
                  <a:txBody>
                    <a:bodyPr/>
                    <a:lstStyle/>
                    <a:p>
                      <a:pPr marL="0" marR="0">
                        <a:spcBef>
                          <a:spcPts val="0"/>
                        </a:spcBef>
                        <a:spcAft>
                          <a:spcPts val="0"/>
                        </a:spcAft>
                      </a:pPr>
                      <a:r>
                        <a:rPr lang="en-US" sz="1200">
                          <a:solidFill>
                            <a:schemeClr val="tx1"/>
                          </a:solidFill>
                          <a:effectLst/>
                        </a:rPr>
                        <a:t>Lead Principal Investigator </a:t>
                      </a:r>
                      <a:endParaRPr lang="en-SG" sz="1200">
                        <a:solidFill>
                          <a:schemeClr val="tx1"/>
                        </a:solidFill>
                        <a:effectLst/>
                        <a:latin typeface="Arial" panose="020B0604020202020204" pitchFamily="34" charset="0"/>
                        <a:ea typeface="Batang"/>
                        <a:cs typeface="Times New Roman" panose="02020603050405020304" pitchFamily="18" charset="0"/>
                      </a:endParaRPr>
                    </a:p>
                  </a:txBody>
                  <a:tcPr marL="16103" marR="16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spcBef>
                          <a:spcPts val="0"/>
                        </a:spcBef>
                        <a:spcAft>
                          <a:spcPts val="0"/>
                        </a:spcAft>
                      </a:pPr>
                      <a:r>
                        <a:rPr lang="en-US" sz="1200">
                          <a:solidFill>
                            <a:schemeClr val="tx1"/>
                          </a:solidFill>
                          <a:effectLst/>
                        </a:rPr>
                        <a:t> </a:t>
                      </a:r>
                      <a:endParaRPr lang="en-SG" sz="1200">
                        <a:solidFill>
                          <a:schemeClr val="tx1"/>
                        </a:solidFill>
                        <a:effectLst/>
                        <a:latin typeface="Arial" panose="020B0604020202020204" pitchFamily="34" charset="0"/>
                        <a:ea typeface="Batang"/>
                        <a:cs typeface="Times New Roman" panose="02020603050405020304" pitchFamily="18" charset="0"/>
                      </a:endParaRPr>
                    </a:p>
                  </a:txBody>
                  <a:tcPr marL="16103" marR="16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0875665"/>
                  </a:ext>
                </a:extLst>
              </a:tr>
              <a:tr h="365760">
                <a:tc>
                  <a:txBody>
                    <a:bodyPr/>
                    <a:lstStyle/>
                    <a:p>
                      <a:pPr marL="0" marR="0">
                        <a:spcBef>
                          <a:spcPts val="0"/>
                        </a:spcBef>
                        <a:spcAft>
                          <a:spcPts val="0"/>
                        </a:spcAft>
                      </a:pPr>
                      <a:r>
                        <a:rPr lang="en-US" sz="1200">
                          <a:solidFill>
                            <a:schemeClr val="tx1"/>
                          </a:solidFill>
                          <a:effectLst/>
                        </a:rPr>
                        <a:t>Host Institution’s Project Manager</a:t>
                      </a:r>
                      <a:endParaRPr lang="en-SG" sz="1200">
                        <a:solidFill>
                          <a:schemeClr val="tx1"/>
                        </a:solidFill>
                        <a:effectLst/>
                        <a:latin typeface="Arial" panose="020B0604020202020204" pitchFamily="34" charset="0"/>
                        <a:ea typeface="Batang"/>
                        <a:cs typeface="Times New Roman" panose="02020603050405020304" pitchFamily="18" charset="0"/>
                      </a:endParaRPr>
                    </a:p>
                  </a:txBody>
                  <a:tcPr marL="16103" marR="16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spcBef>
                          <a:spcPts val="0"/>
                        </a:spcBef>
                        <a:spcAft>
                          <a:spcPts val="0"/>
                        </a:spcAft>
                      </a:pPr>
                      <a:r>
                        <a:rPr lang="en-US" sz="1200">
                          <a:solidFill>
                            <a:schemeClr val="tx1"/>
                          </a:solidFill>
                          <a:effectLst/>
                        </a:rPr>
                        <a:t> </a:t>
                      </a:r>
                      <a:endParaRPr lang="en-SG" sz="1200">
                        <a:solidFill>
                          <a:schemeClr val="tx1"/>
                        </a:solidFill>
                        <a:effectLst/>
                        <a:latin typeface="Arial" panose="020B0604020202020204" pitchFamily="34" charset="0"/>
                        <a:ea typeface="Batang"/>
                        <a:cs typeface="Times New Roman" panose="02020603050405020304" pitchFamily="18" charset="0"/>
                      </a:endParaRPr>
                    </a:p>
                  </a:txBody>
                  <a:tcPr marL="16103" marR="16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9966067"/>
                  </a:ext>
                </a:extLst>
              </a:tr>
              <a:tr h="365760">
                <a:tc>
                  <a:txBody>
                    <a:bodyPr/>
                    <a:lstStyle/>
                    <a:p>
                      <a:pPr marL="0" marR="0">
                        <a:spcBef>
                          <a:spcPts val="0"/>
                        </a:spcBef>
                        <a:spcAft>
                          <a:spcPts val="0"/>
                        </a:spcAft>
                      </a:pPr>
                      <a:r>
                        <a:rPr lang="en-US" sz="1200">
                          <a:solidFill>
                            <a:schemeClr val="tx1"/>
                          </a:solidFill>
                          <a:effectLst/>
                        </a:rPr>
                        <a:t>Host Institution’s Business Manager  </a:t>
                      </a:r>
                      <a:endParaRPr lang="en-SG" sz="1200">
                        <a:solidFill>
                          <a:schemeClr val="tx1"/>
                        </a:solidFill>
                        <a:effectLst/>
                        <a:latin typeface="Arial" panose="020B0604020202020204" pitchFamily="34" charset="0"/>
                        <a:ea typeface="Batang"/>
                        <a:cs typeface="Times New Roman" panose="02020603050405020304" pitchFamily="18" charset="0"/>
                      </a:endParaRPr>
                    </a:p>
                  </a:txBody>
                  <a:tcPr marL="16103" marR="16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spcBef>
                          <a:spcPts val="0"/>
                        </a:spcBef>
                        <a:spcAft>
                          <a:spcPts val="0"/>
                        </a:spcAft>
                      </a:pPr>
                      <a:r>
                        <a:rPr lang="en-US" sz="1200">
                          <a:solidFill>
                            <a:schemeClr val="tx1"/>
                          </a:solidFill>
                          <a:effectLst/>
                        </a:rPr>
                        <a:t> </a:t>
                      </a:r>
                      <a:endParaRPr lang="en-SG" sz="1200">
                        <a:solidFill>
                          <a:schemeClr val="tx1"/>
                        </a:solidFill>
                        <a:effectLst/>
                        <a:latin typeface="Arial" panose="020B0604020202020204" pitchFamily="34" charset="0"/>
                        <a:ea typeface="Batang"/>
                        <a:cs typeface="Times New Roman" panose="02020603050405020304" pitchFamily="18" charset="0"/>
                      </a:endParaRPr>
                    </a:p>
                  </a:txBody>
                  <a:tcPr marL="16103" marR="16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0558309"/>
                  </a:ext>
                </a:extLst>
              </a:tr>
            </a:tbl>
          </a:graphicData>
        </a:graphic>
      </p:graphicFrame>
      <p:graphicFrame>
        <p:nvGraphicFramePr>
          <p:cNvPr id="3" name="Table 2">
            <a:extLst>
              <a:ext uri="{FF2B5EF4-FFF2-40B4-BE49-F238E27FC236}">
                <a16:creationId xmlns:a16="http://schemas.microsoft.com/office/drawing/2014/main" id="{3FACB696-65BD-0C44-3F3A-705F9EA16851}"/>
              </a:ext>
            </a:extLst>
          </p:cNvPr>
          <p:cNvGraphicFramePr>
            <a:graphicFrameLocks noGrp="1"/>
          </p:cNvGraphicFramePr>
          <p:nvPr>
            <p:extLst>
              <p:ext uri="{D42A27DB-BD31-4B8C-83A1-F6EECF244321}">
                <p14:modId xmlns:p14="http://schemas.microsoft.com/office/powerpoint/2010/main" val="59820552"/>
              </p:ext>
            </p:extLst>
          </p:nvPr>
        </p:nvGraphicFramePr>
        <p:xfrm>
          <a:off x="165280" y="2420627"/>
          <a:ext cx="4406720" cy="1210803"/>
        </p:xfrm>
        <a:graphic>
          <a:graphicData uri="http://schemas.openxmlformats.org/drawingml/2006/table">
            <a:tbl>
              <a:tblPr firstRow="1" firstCol="1" bandRow="1">
                <a:tableStyleId>{5C22544A-7EE6-4342-B048-85BDC9FD1C3A}</a:tableStyleId>
              </a:tblPr>
              <a:tblGrid>
                <a:gridCol w="1553358">
                  <a:extLst>
                    <a:ext uri="{9D8B030D-6E8A-4147-A177-3AD203B41FA5}">
                      <a16:colId xmlns:a16="http://schemas.microsoft.com/office/drawing/2014/main" val="2547959632"/>
                    </a:ext>
                  </a:extLst>
                </a:gridCol>
                <a:gridCol w="2853362">
                  <a:extLst>
                    <a:ext uri="{9D8B030D-6E8A-4147-A177-3AD203B41FA5}">
                      <a16:colId xmlns:a16="http://schemas.microsoft.com/office/drawing/2014/main" val="2271530561"/>
                    </a:ext>
                  </a:extLst>
                </a:gridCol>
              </a:tblGrid>
              <a:tr h="220721">
                <a:tc>
                  <a:txBody>
                    <a:bodyPr/>
                    <a:lstStyle/>
                    <a:p>
                      <a:pPr marL="0" marR="0">
                        <a:spcBef>
                          <a:spcPts val="0"/>
                        </a:spcBef>
                        <a:spcAft>
                          <a:spcPts val="0"/>
                        </a:spcAft>
                      </a:pPr>
                      <a:r>
                        <a:rPr lang="en-US" sz="1200">
                          <a:solidFill>
                            <a:schemeClr val="tx1"/>
                          </a:solidFill>
                          <a:effectLst/>
                        </a:rPr>
                        <a:t>Company:</a:t>
                      </a:r>
                      <a:endParaRPr lang="en-SG" sz="1200">
                        <a:solidFill>
                          <a:schemeClr val="tx1"/>
                        </a:solidFill>
                        <a:effectLst/>
                        <a:latin typeface="Arial" panose="020B0604020202020204" pitchFamily="34" charset="0"/>
                        <a:ea typeface="Batang"/>
                        <a:cs typeface="Times New Roman" panose="02020603050405020304" pitchFamily="18" charset="0"/>
                      </a:endParaRPr>
                    </a:p>
                  </a:txBody>
                  <a:tcPr marL="16103" marR="16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spcBef>
                          <a:spcPts val="0"/>
                        </a:spcBef>
                        <a:spcAft>
                          <a:spcPts val="0"/>
                        </a:spcAft>
                      </a:pPr>
                      <a:r>
                        <a:rPr lang="en-US" sz="1200">
                          <a:solidFill>
                            <a:schemeClr val="tx1"/>
                          </a:solidFill>
                          <a:effectLst/>
                        </a:rPr>
                        <a:t> </a:t>
                      </a:r>
                      <a:endParaRPr lang="en-SG" sz="1200">
                        <a:solidFill>
                          <a:schemeClr val="tx1"/>
                        </a:solidFill>
                        <a:effectLst/>
                        <a:latin typeface="Arial" panose="020B0604020202020204" pitchFamily="34" charset="0"/>
                        <a:ea typeface="Batang"/>
                        <a:cs typeface="Times New Roman" panose="02020603050405020304" pitchFamily="18" charset="0"/>
                      </a:endParaRPr>
                    </a:p>
                  </a:txBody>
                  <a:tcPr marL="16103" marR="16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851628"/>
                  </a:ext>
                </a:extLst>
              </a:tr>
              <a:tr h="441442">
                <a:tc>
                  <a:txBody>
                    <a:bodyPr/>
                    <a:lstStyle/>
                    <a:p>
                      <a:pPr marL="0" marR="0">
                        <a:spcBef>
                          <a:spcPts val="0"/>
                        </a:spcBef>
                        <a:spcAft>
                          <a:spcPts val="0"/>
                        </a:spcAft>
                      </a:pPr>
                      <a:r>
                        <a:rPr lang="en-US" sz="1200">
                          <a:solidFill>
                            <a:schemeClr val="tx1"/>
                          </a:solidFill>
                          <a:effectLst/>
                        </a:rPr>
                        <a:t>Company POC &amp; Designation:</a:t>
                      </a:r>
                      <a:endParaRPr lang="en-SG" sz="1200">
                        <a:solidFill>
                          <a:schemeClr val="tx1"/>
                        </a:solidFill>
                        <a:effectLst/>
                        <a:latin typeface="Arial" panose="020B0604020202020204" pitchFamily="34" charset="0"/>
                        <a:ea typeface="Batang"/>
                        <a:cs typeface="Times New Roman" panose="02020603050405020304" pitchFamily="18" charset="0"/>
                      </a:endParaRPr>
                    </a:p>
                  </a:txBody>
                  <a:tcPr marL="16103" marR="16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spcBef>
                          <a:spcPts val="0"/>
                        </a:spcBef>
                        <a:spcAft>
                          <a:spcPts val="0"/>
                        </a:spcAft>
                      </a:pPr>
                      <a:r>
                        <a:rPr lang="en-US" sz="1200">
                          <a:solidFill>
                            <a:schemeClr val="tx1"/>
                          </a:solidFill>
                          <a:effectLst/>
                        </a:rPr>
                        <a:t> </a:t>
                      </a:r>
                      <a:endParaRPr lang="en-SG" sz="1200">
                        <a:solidFill>
                          <a:schemeClr val="tx1"/>
                        </a:solidFill>
                        <a:effectLst/>
                        <a:latin typeface="Arial" panose="020B0604020202020204" pitchFamily="34" charset="0"/>
                        <a:ea typeface="Batang"/>
                        <a:cs typeface="Times New Roman" panose="02020603050405020304" pitchFamily="18" charset="0"/>
                      </a:endParaRPr>
                    </a:p>
                  </a:txBody>
                  <a:tcPr marL="16103" marR="16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4171723"/>
                  </a:ext>
                </a:extLst>
              </a:tr>
              <a:tr h="548640">
                <a:tc>
                  <a:txBody>
                    <a:bodyPr/>
                    <a:lstStyle/>
                    <a:p>
                      <a:pPr marL="0" marR="0">
                        <a:spcBef>
                          <a:spcPts val="0"/>
                        </a:spcBef>
                        <a:spcAft>
                          <a:spcPts val="0"/>
                        </a:spcAft>
                      </a:pPr>
                      <a:r>
                        <a:rPr lang="en-US" sz="1200">
                          <a:solidFill>
                            <a:schemeClr val="tx1"/>
                          </a:solidFill>
                          <a:effectLst/>
                        </a:rPr>
                        <a:t>Company Cash and In-Kind Contribution:</a:t>
                      </a:r>
                      <a:endParaRPr lang="en-SG" sz="1200">
                        <a:solidFill>
                          <a:schemeClr val="tx1"/>
                        </a:solidFill>
                        <a:effectLst/>
                        <a:latin typeface="Arial" panose="020B0604020202020204" pitchFamily="34" charset="0"/>
                        <a:ea typeface="Batang"/>
                        <a:cs typeface="Times New Roman" panose="02020603050405020304" pitchFamily="18" charset="0"/>
                      </a:endParaRPr>
                    </a:p>
                  </a:txBody>
                  <a:tcPr marL="16103" marR="16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spcBef>
                          <a:spcPts val="0"/>
                        </a:spcBef>
                        <a:spcAft>
                          <a:spcPts val="0"/>
                        </a:spcAft>
                      </a:pPr>
                      <a:r>
                        <a:rPr lang="en-US" sz="1200">
                          <a:solidFill>
                            <a:schemeClr val="tx1"/>
                          </a:solidFill>
                          <a:effectLst/>
                        </a:rPr>
                        <a:t> </a:t>
                      </a:r>
                      <a:endParaRPr lang="en-SG" sz="1200">
                        <a:solidFill>
                          <a:schemeClr val="tx1"/>
                        </a:solidFill>
                        <a:effectLst/>
                        <a:latin typeface="Arial" panose="020B0604020202020204" pitchFamily="34" charset="0"/>
                        <a:ea typeface="Batang"/>
                        <a:cs typeface="Times New Roman" panose="02020603050405020304" pitchFamily="18" charset="0"/>
                      </a:endParaRPr>
                    </a:p>
                  </a:txBody>
                  <a:tcPr marL="16103" marR="16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432405"/>
                  </a:ext>
                </a:extLst>
              </a:tr>
            </a:tbl>
          </a:graphicData>
        </a:graphic>
      </p:graphicFrame>
    </p:spTree>
    <p:extLst>
      <p:ext uri="{BB962C8B-B14F-4D97-AF65-F5344CB8AC3E}">
        <p14:creationId xmlns:p14="http://schemas.microsoft.com/office/powerpoint/2010/main" val="2509989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7160" y="121972"/>
            <a:ext cx="6574554" cy="415498"/>
          </a:xfrm>
          <a:prstGeom prst="rect">
            <a:avLst/>
          </a:prstGeom>
          <a:noFill/>
        </p:spPr>
        <p:txBody>
          <a:bodyPr wrap="square" rtlCol="0">
            <a:spAutoFit/>
          </a:bodyPr>
          <a:lstStyle/>
          <a:p>
            <a:r>
              <a:rPr lang="en-US" sz="2100" b="1"/>
              <a:t>9) Commercialization Plan </a:t>
            </a:r>
            <a:endParaRPr lang="en-SG" sz="2100" b="1"/>
          </a:p>
        </p:txBody>
      </p:sp>
      <p:graphicFrame>
        <p:nvGraphicFramePr>
          <p:cNvPr id="6" name="Table 5"/>
          <p:cNvGraphicFramePr>
            <a:graphicFrameLocks noGrp="1"/>
          </p:cNvGraphicFramePr>
          <p:nvPr>
            <p:extLst>
              <p:ext uri="{D42A27DB-BD31-4B8C-83A1-F6EECF244321}">
                <p14:modId xmlns:p14="http://schemas.microsoft.com/office/powerpoint/2010/main" val="2254350518"/>
              </p:ext>
            </p:extLst>
          </p:nvPr>
        </p:nvGraphicFramePr>
        <p:xfrm>
          <a:off x="413963" y="673975"/>
          <a:ext cx="8241307" cy="4113177"/>
        </p:xfrm>
        <a:graphic>
          <a:graphicData uri="http://schemas.openxmlformats.org/drawingml/2006/table">
            <a:tbl>
              <a:tblPr firstRow="1" firstCol="1" bandRow="1">
                <a:tableStyleId>{5C22544A-7EE6-4342-B048-85BDC9FD1C3A}</a:tableStyleId>
              </a:tblPr>
              <a:tblGrid>
                <a:gridCol w="8241307">
                  <a:extLst>
                    <a:ext uri="{9D8B030D-6E8A-4147-A177-3AD203B41FA5}">
                      <a16:colId xmlns:a16="http://schemas.microsoft.com/office/drawing/2014/main" val="1581509045"/>
                    </a:ext>
                  </a:extLst>
                </a:gridCol>
              </a:tblGrid>
              <a:tr h="296756">
                <a:tc>
                  <a:txBody>
                    <a:bodyPr/>
                    <a:lstStyle/>
                    <a:p>
                      <a:pPr marL="0" marR="0" algn="just">
                        <a:spcBef>
                          <a:spcPts val="0"/>
                        </a:spcBef>
                        <a:spcAft>
                          <a:spcPts val="0"/>
                        </a:spcAft>
                      </a:pPr>
                      <a:r>
                        <a:rPr lang="en-US" sz="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9.4 REGULATORY STRATEGY</a:t>
                      </a:r>
                      <a:endParaRPr lang="en-SG" sz="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30346836"/>
                  </a:ext>
                </a:extLst>
              </a:tr>
              <a:tr h="728401">
                <a:tc>
                  <a:txBody>
                    <a:bodyPr/>
                    <a:lstStyle/>
                    <a:p>
                      <a:pPr marL="0" marR="0" algn="just">
                        <a:spcBef>
                          <a:spcPts val="0"/>
                        </a:spcBef>
                        <a:spcAft>
                          <a:spcPts val="0"/>
                        </a:spcAft>
                      </a:pPr>
                      <a:r>
                        <a:rPr lang="en-GB" sz="120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Identify and detail the regulatory and clinical trial strategy (intended use, regulatory classification and approach for submission/approval and associated clinical studies) of the proposed solution for entry into the first major market.</a:t>
                      </a:r>
                      <a:endParaRPr lang="en-SG" sz="120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551416756"/>
                  </a:ext>
                </a:extLst>
              </a:tr>
              <a:tr h="3088020">
                <a:tc>
                  <a:txBody>
                    <a:bodyPr/>
                    <a:lstStyle/>
                    <a:p>
                      <a:pPr marL="228594" indent="-228594">
                        <a:buFont typeface="Arial" panose="020B0604020202020204" pitchFamily="34" charset="0"/>
                        <a:buChar char="•"/>
                      </a:pPr>
                      <a:r>
                        <a:rPr lang="en-SG" sz="1400" b="0" dirty="0">
                          <a:solidFill>
                            <a:schemeClr val="tx1"/>
                          </a:solidFill>
                          <a:latin typeface="+mn-lt"/>
                          <a:ea typeface="Open Sans" panose="020B0606030504020204" pitchFamily="34" charset="0"/>
                          <a:cs typeface="Open Sans" panose="020B0606030504020204" pitchFamily="34" charset="0"/>
                        </a:rPr>
                        <a:t>Which entry markets are you targeting? Please indicate at least 2. </a:t>
                      </a:r>
                    </a:p>
                    <a:p>
                      <a:pPr marL="228594" indent="-228594">
                        <a:buFont typeface="Arial" panose="020B0604020202020204" pitchFamily="34" charset="0"/>
                        <a:buChar char="•"/>
                      </a:pPr>
                      <a:r>
                        <a:rPr lang="en-SG" sz="1400" b="0" dirty="0">
                          <a:solidFill>
                            <a:schemeClr val="tx1"/>
                          </a:solidFill>
                          <a:latin typeface="+mn-lt"/>
                          <a:ea typeface="Open Sans" panose="020B0606030504020204" pitchFamily="34" charset="0"/>
                          <a:cs typeface="Open Sans" panose="020B0606030504020204" pitchFamily="34" charset="0"/>
                        </a:rPr>
                        <a:t>Regulatory pathway</a:t>
                      </a:r>
                      <a:endParaRPr lang="en-SG" sz="1400" b="0" dirty="0">
                        <a:solidFill>
                          <a:schemeClr val="tx1"/>
                        </a:solidFill>
                        <a:effectLst/>
                        <a:latin typeface="+mn-lt"/>
                        <a:ea typeface="Open Sans" panose="020B0606030504020204" pitchFamily="34" charset="0"/>
                        <a:cs typeface="Open Sans" panose="020B0606030504020204" pitchFamily="34" charset="0"/>
                      </a:endParaRPr>
                    </a:p>
                    <a:p>
                      <a:pPr lvl="1"/>
                      <a:r>
                        <a:rPr lang="en-SG" sz="1400" b="0" dirty="0">
                          <a:solidFill>
                            <a:schemeClr val="tx1"/>
                          </a:solidFill>
                          <a:latin typeface="+mn-lt"/>
                          <a:ea typeface="Open Sans" panose="020B0606030504020204" pitchFamily="34" charset="0"/>
                          <a:cs typeface="Open Sans" panose="020B0606030504020204" pitchFamily="34" charset="0"/>
                        </a:rPr>
                        <a:t>The medical device classification that the final product will be classified under</a:t>
                      </a:r>
                    </a:p>
                    <a:p>
                      <a:pPr lvl="1"/>
                      <a:r>
                        <a:rPr lang="en-SG" sz="1400" b="0" dirty="0">
                          <a:solidFill>
                            <a:schemeClr val="tx1"/>
                          </a:solidFill>
                          <a:latin typeface="+mn-lt"/>
                          <a:ea typeface="Open Sans" panose="020B0606030504020204" pitchFamily="34" charset="0"/>
                          <a:cs typeface="Open Sans" panose="020B0606030504020204" pitchFamily="34" charset="0"/>
                        </a:rPr>
                        <a:t>The regulatory pathway that is appropriate</a:t>
                      </a:r>
                      <a:r>
                        <a:rPr lang="en-SG" sz="1200" dirty="0">
                          <a:latin typeface="Open Sans" panose="020B0606030504020204" pitchFamily="34" charset="0"/>
                          <a:ea typeface="Open Sans" panose="020B0606030504020204" pitchFamily="34" charset="0"/>
                          <a:cs typeface="Open Sans" panose="020B0606030504020204" pitchFamily="34" charset="0"/>
                        </a:rPr>
                        <a:t>. </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989825"/>
                  </a:ext>
                </a:extLst>
              </a:tr>
            </a:tbl>
          </a:graphicData>
        </a:graphic>
      </p:graphicFrame>
      <p:grpSp>
        <p:nvGrpSpPr>
          <p:cNvPr id="2" name="Group 1">
            <a:extLst>
              <a:ext uri="{FF2B5EF4-FFF2-40B4-BE49-F238E27FC236}">
                <a16:creationId xmlns:a16="http://schemas.microsoft.com/office/drawing/2014/main" id="{27D6BB84-8FF3-F30B-1606-36D0407677BA}"/>
              </a:ext>
            </a:extLst>
          </p:cNvPr>
          <p:cNvGrpSpPr/>
          <p:nvPr/>
        </p:nvGrpSpPr>
        <p:grpSpPr>
          <a:xfrm>
            <a:off x="650285" y="2757580"/>
            <a:ext cx="7721893" cy="1573872"/>
            <a:chOff x="871321" y="2341166"/>
            <a:chExt cx="12803665" cy="2582667"/>
          </a:xfrm>
        </p:grpSpPr>
        <p:sp>
          <p:nvSpPr>
            <p:cNvPr id="3" name="Rounded Rectangle 13">
              <a:extLst>
                <a:ext uri="{FF2B5EF4-FFF2-40B4-BE49-F238E27FC236}">
                  <a16:creationId xmlns:a16="http://schemas.microsoft.com/office/drawing/2014/main" id="{98C2CDD8-1650-CE12-5E77-EC6BFC2F561B}"/>
                </a:ext>
              </a:extLst>
            </p:cNvPr>
            <p:cNvSpPr/>
            <p:nvPr/>
          </p:nvSpPr>
          <p:spPr>
            <a:xfrm>
              <a:off x="871321" y="2341166"/>
              <a:ext cx="3538801" cy="2582667"/>
            </a:xfrm>
            <a:prstGeom prst="roundRect">
              <a:avLst>
                <a:gd name="adj" fmla="val 1137"/>
              </a:avLst>
            </a:prstGeom>
            <a:ln/>
          </p:spPr>
          <p:style>
            <a:lnRef idx="3">
              <a:schemeClr val="lt1"/>
            </a:lnRef>
            <a:fillRef idx="1">
              <a:schemeClr val="accent1"/>
            </a:fillRef>
            <a:effectRef idx="1">
              <a:schemeClr val="accent1"/>
            </a:effectRef>
            <a:fontRef idx="minor">
              <a:schemeClr val="lt1"/>
            </a:fontRef>
          </p:style>
          <p:txBody>
            <a:bodyPr rtlCol="0" anchor="t" anchorCtr="0"/>
            <a:lstStyle/>
            <a:p>
              <a:pPr defTabSz="720072">
                <a:defRPr/>
              </a:pPr>
              <a:r>
                <a:rPr lang="en-US" sz="1200" b="1" u="sng" kern="0">
                  <a:solidFill>
                    <a:schemeClr val="bg1"/>
                  </a:solidFill>
                  <a:ea typeface="Open Sans" panose="020B0606030504020204" pitchFamily="34" charset="0"/>
                  <a:cs typeface="Open Sans" panose="020B0606030504020204" pitchFamily="34" charset="0"/>
                </a:rPr>
                <a:t>DEVICE DESCRIPTION</a:t>
              </a:r>
            </a:p>
            <a:p>
              <a:pPr defTabSz="720072">
                <a:defRPr/>
              </a:pPr>
              <a:endParaRPr lang="en-US" sz="1200" kern="0">
                <a:solidFill>
                  <a:schemeClr val="bg1"/>
                </a:solidFill>
                <a:ea typeface="Open Sans" panose="020B0606030504020204" pitchFamily="34" charset="0"/>
                <a:cs typeface="Open Sans" panose="020B0606030504020204" pitchFamily="34" charset="0"/>
              </a:endParaRPr>
            </a:p>
            <a:p>
              <a:pPr defTabSz="720072">
                <a:defRPr/>
              </a:pPr>
              <a:endParaRPr lang="en-US" sz="1200" kern="0">
                <a:solidFill>
                  <a:schemeClr val="bg1"/>
                </a:solidFill>
                <a:ea typeface="Open Sans" panose="020B0606030504020204" pitchFamily="34" charset="0"/>
                <a:cs typeface="Open Sans" panose="020B0606030504020204" pitchFamily="34" charset="0"/>
              </a:endParaRPr>
            </a:p>
            <a:p>
              <a:pPr defTabSz="720072">
                <a:defRPr/>
              </a:pPr>
              <a:r>
                <a:rPr lang="en-US" sz="1200" kern="0">
                  <a:solidFill>
                    <a:schemeClr val="bg1"/>
                  </a:solidFill>
                  <a:ea typeface="Open Sans" panose="020B0606030504020204" pitchFamily="34" charset="0"/>
                  <a:cs typeface="Open Sans" panose="020B0606030504020204" pitchFamily="34" charset="0"/>
                </a:rPr>
                <a:t>Device</a:t>
              </a:r>
            </a:p>
          </p:txBody>
        </p:sp>
        <p:sp>
          <p:nvSpPr>
            <p:cNvPr id="4" name="Rounded Rectangle 14">
              <a:extLst>
                <a:ext uri="{FF2B5EF4-FFF2-40B4-BE49-F238E27FC236}">
                  <a16:creationId xmlns:a16="http://schemas.microsoft.com/office/drawing/2014/main" id="{CD9575EC-E5B9-60D4-A90C-E0E5CAC00D47}"/>
                </a:ext>
              </a:extLst>
            </p:cNvPr>
            <p:cNvSpPr/>
            <p:nvPr/>
          </p:nvSpPr>
          <p:spPr>
            <a:xfrm>
              <a:off x="4603701" y="2341166"/>
              <a:ext cx="3538801" cy="2582667"/>
            </a:xfrm>
            <a:prstGeom prst="roundRect">
              <a:avLst>
                <a:gd name="adj" fmla="val 1137"/>
              </a:avLst>
            </a:prstGeom>
            <a:ln/>
          </p:spPr>
          <p:style>
            <a:lnRef idx="3">
              <a:schemeClr val="lt1"/>
            </a:lnRef>
            <a:fillRef idx="1">
              <a:schemeClr val="accent1"/>
            </a:fillRef>
            <a:effectRef idx="1">
              <a:schemeClr val="accent1"/>
            </a:effectRef>
            <a:fontRef idx="minor">
              <a:schemeClr val="lt1"/>
            </a:fontRef>
          </p:style>
          <p:txBody>
            <a:bodyPr rtlCol="0" anchor="t" anchorCtr="0"/>
            <a:lstStyle/>
            <a:p>
              <a:pPr defTabSz="720072">
                <a:defRPr/>
              </a:pPr>
              <a:r>
                <a:rPr lang="en-US" sz="1200" b="1" u="sng" kern="0">
                  <a:solidFill>
                    <a:schemeClr val="bg1"/>
                  </a:solidFill>
                  <a:ea typeface="Open Sans" panose="020B0606030504020204" pitchFamily="34" charset="0"/>
                  <a:cs typeface="Open Sans" panose="020B0606030504020204" pitchFamily="34" charset="0"/>
                </a:rPr>
                <a:t>PREDICATE DEVICES</a:t>
              </a:r>
            </a:p>
            <a:p>
              <a:pPr defTabSz="720072">
                <a:defRPr/>
              </a:pPr>
              <a:endParaRPr lang="en-US" sz="1200" kern="0">
                <a:solidFill>
                  <a:schemeClr val="bg1"/>
                </a:solidFill>
                <a:ea typeface="Open Sans" panose="020B0606030504020204" pitchFamily="34" charset="0"/>
                <a:cs typeface="Open Sans" panose="020B0606030504020204" pitchFamily="34" charset="0"/>
              </a:endParaRPr>
            </a:p>
            <a:p>
              <a:pPr defTabSz="720072">
                <a:defRPr/>
              </a:pPr>
              <a:endParaRPr lang="en-US" sz="1200" kern="0">
                <a:solidFill>
                  <a:schemeClr val="bg1"/>
                </a:solidFill>
                <a:ea typeface="Open Sans" panose="020B0606030504020204" pitchFamily="34" charset="0"/>
                <a:cs typeface="Open Sans" panose="020B0606030504020204" pitchFamily="34" charset="0"/>
              </a:endParaRPr>
            </a:p>
            <a:p>
              <a:pPr defTabSz="720072">
                <a:defRPr/>
              </a:pPr>
              <a:r>
                <a:rPr lang="en-US" sz="1200" kern="0">
                  <a:solidFill>
                    <a:schemeClr val="bg1"/>
                  </a:solidFill>
                  <a:ea typeface="Open Sans" panose="020B0606030504020204" pitchFamily="34" charset="0"/>
                  <a:cs typeface="Open Sans" panose="020B0606030504020204" pitchFamily="34" charset="0"/>
                </a:rPr>
                <a:t>List predicates</a:t>
              </a:r>
            </a:p>
          </p:txBody>
        </p:sp>
        <p:sp>
          <p:nvSpPr>
            <p:cNvPr id="7" name="Rounded Rectangle 15">
              <a:extLst>
                <a:ext uri="{FF2B5EF4-FFF2-40B4-BE49-F238E27FC236}">
                  <a16:creationId xmlns:a16="http://schemas.microsoft.com/office/drawing/2014/main" id="{E8404126-4668-6021-4D07-6E3307B95C41}"/>
                </a:ext>
              </a:extLst>
            </p:cNvPr>
            <p:cNvSpPr/>
            <p:nvPr/>
          </p:nvSpPr>
          <p:spPr>
            <a:xfrm>
              <a:off x="8336082" y="2341166"/>
              <a:ext cx="5338904" cy="2582667"/>
            </a:xfrm>
            <a:prstGeom prst="roundRect">
              <a:avLst>
                <a:gd name="adj" fmla="val 1137"/>
              </a:avLst>
            </a:prstGeom>
            <a:ln/>
          </p:spPr>
          <p:style>
            <a:lnRef idx="3">
              <a:schemeClr val="lt1"/>
            </a:lnRef>
            <a:fillRef idx="1">
              <a:schemeClr val="accent1"/>
            </a:fillRef>
            <a:effectRef idx="1">
              <a:schemeClr val="accent1"/>
            </a:effectRef>
            <a:fontRef idx="minor">
              <a:schemeClr val="lt1"/>
            </a:fontRef>
          </p:style>
          <p:txBody>
            <a:bodyPr rtlCol="0" anchor="t" anchorCtr="0"/>
            <a:lstStyle/>
            <a:p>
              <a:pPr defTabSz="720072">
                <a:defRPr/>
              </a:pPr>
              <a:r>
                <a:rPr lang="en-US" sz="1200" b="1" u="sng" kern="0">
                  <a:solidFill>
                    <a:schemeClr val="bg1"/>
                  </a:solidFill>
                  <a:ea typeface="Open Sans" panose="020B0606030504020204" pitchFamily="34" charset="0"/>
                  <a:cs typeface="Open Sans" panose="020B0606030504020204" pitchFamily="34" charset="0"/>
                </a:rPr>
                <a:t>DIFFERENCES FROM PREDICATES</a:t>
              </a:r>
            </a:p>
            <a:p>
              <a:pPr defTabSz="720072">
                <a:defRPr/>
              </a:pPr>
              <a:endParaRPr lang="en-US" sz="1200" kern="0">
                <a:solidFill>
                  <a:schemeClr val="bg1"/>
                </a:solidFill>
                <a:ea typeface="Open Sans" panose="020B0606030504020204" pitchFamily="34" charset="0"/>
                <a:cs typeface="Open Sans" panose="020B0606030504020204" pitchFamily="34" charset="0"/>
              </a:endParaRPr>
            </a:p>
            <a:p>
              <a:pPr defTabSz="720072">
                <a:defRPr/>
              </a:pPr>
              <a:r>
                <a:rPr lang="en-US" sz="1200" kern="0">
                  <a:solidFill>
                    <a:schemeClr val="bg1"/>
                  </a:solidFill>
                  <a:ea typeface="Open Sans" panose="020B0606030504020204" pitchFamily="34" charset="0"/>
                  <a:cs typeface="Open Sans" panose="020B0606030504020204" pitchFamily="34" charset="0"/>
                </a:rPr>
                <a:t>Example:</a:t>
              </a:r>
            </a:p>
            <a:p>
              <a:pPr marL="342892" indent="-342892" defTabSz="720072">
                <a:buFont typeface="Arial" panose="020B0604020202020204" pitchFamily="34" charset="0"/>
                <a:buChar char="•"/>
                <a:defRPr/>
              </a:pPr>
              <a:r>
                <a:rPr lang="en-US" sz="1200" kern="0">
                  <a:solidFill>
                    <a:schemeClr val="bg1"/>
                  </a:solidFill>
                  <a:ea typeface="Open Sans" panose="020B0606030504020204" pitchFamily="34" charset="0"/>
                  <a:cs typeface="Open Sans" panose="020B0606030504020204" pitchFamily="34" charset="0"/>
                </a:rPr>
                <a:t>Features</a:t>
              </a:r>
            </a:p>
            <a:p>
              <a:pPr marL="342892" indent="-342892" defTabSz="720072">
                <a:buFont typeface="Arial" panose="020B0604020202020204" pitchFamily="34" charset="0"/>
                <a:buChar char="•"/>
                <a:defRPr/>
              </a:pPr>
              <a:r>
                <a:rPr lang="en-US" sz="1200" kern="0">
                  <a:solidFill>
                    <a:schemeClr val="bg1"/>
                  </a:solidFill>
                  <a:ea typeface="Open Sans" panose="020B0606030504020204" pitchFamily="34" charset="0"/>
                  <a:cs typeface="Open Sans" panose="020B0606030504020204" pitchFamily="34" charset="0"/>
                </a:rPr>
                <a:t>Modes of operation</a:t>
              </a:r>
            </a:p>
            <a:p>
              <a:pPr marL="342892" indent="-342892" defTabSz="720072">
                <a:buFont typeface="Arial" panose="020B0604020202020204" pitchFamily="34" charset="0"/>
                <a:buChar char="•"/>
                <a:defRPr/>
              </a:pPr>
              <a:r>
                <a:rPr lang="en-US" sz="1200" kern="0">
                  <a:solidFill>
                    <a:schemeClr val="bg1"/>
                  </a:solidFill>
                  <a:ea typeface="Open Sans" panose="020B0606030504020204" pitchFamily="34" charset="0"/>
                  <a:cs typeface="Open Sans" panose="020B0606030504020204" pitchFamily="34" charset="0"/>
                </a:rPr>
                <a:t>Patient contact</a:t>
              </a:r>
            </a:p>
            <a:p>
              <a:pPr marL="342892" indent="-342892" defTabSz="720072">
                <a:buFont typeface="Arial" panose="020B0604020202020204" pitchFamily="34" charset="0"/>
                <a:buChar char="•"/>
                <a:defRPr/>
              </a:pPr>
              <a:r>
                <a:rPr lang="en-US" sz="1200" kern="0">
                  <a:solidFill>
                    <a:schemeClr val="bg1"/>
                  </a:solidFill>
                  <a:ea typeface="Open Sans" panose="020B0606030504020204" pitchFamily="34" charset="0"/>
                  <a:cs typeface="Open Sans" panose="020B0606030504020204" pitchFamily="34" charset="0"/>
                </a:rPr>
                <a:t>Energy delivery</a:t>
              </a:r>
            </a:p>
          </p:txBody>
        </p:sp>
      </p:grpSp>
    </p:spTree>
    <p:extLst>
      <p:ext uri="{BB962C8B-B14F-4D97-AF65-F5344CB8AC3E}">
        <p14:creationId xmlns:p14="http://schemas.microsoft.com/office/powerpoint/2010/main" val="2673077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A926069-1349-D45A-6186-181E0E8CB335}"/>
              </a:ext>
            </a:extLst>
          </p:cNvPr>
          <p:cNvGraphicFramePr>
            <a:graphicFrameLocks noGrp="1"/>
          </p:cNvGraphicFramePr>
          <p:nvPr>
            <p:extLst>
              <p:ext uri="{D42A27DB-BD31-4B8C-83A1-F6EECF244321}">
                <p14:modId xmlns:p14="http://schemas.microsoft.com/office/powerpoint/2010/main" val="1547150742"/>
              </p:ext>
            </p:extLst>
          </p:nvPr>
        </p:nvGraphicFramePr>
        <p:xfrm>
          <a:off x="437160" y="677570"/>
          <a:ext cx="8241307" cy="426720"/>
        </p:xfrm>
        <a:graphic>
          <a:graphicData uri="http://schemas.openxmlformats.org/drawingml/2006/table">
            <a:tbl>
              <a:tblPr firstRow="1" firstCol="1" bandRow="1">
                <a:tableStyleId>{5C22544A-7EE6-4342-B048-85BDC9FD1C3A}</a:tableStyleId>
              </a:tblPr>
              <a:tblGrid>
                <a:gridCol w="8241307">
                  <a:extLst>
                    <a:ext uri="{9D8B030D-6E8A-4147-A177-3AD203B41FA5}">
                      <a16:colId xmlns:a16="http://schemas.microsoft.com/office/drawing/2014/main" val="1581509045"/>
                    </a:ext>
                  </a:extLst>
                </a:gridCol>
              </a:tblGrid>
              <a:tr h="207153">
                <a:tc>
                  <a:txBody>
                    <a:bodyPr/>
                    <a:lstStyle/>
                    <a:p>
                      <a:pPr marL="0" marR="0" algn="just">
                        <a:spcBef>
                          <a:spcPts val="0"/>
                        </a:spcBef>
                        <a:spcAft>
                          <a:spcPts val="0"/>
                        </a:spcAft>
                      </a:pPr>
                      <a:r>
                        <a:rPr lang="en-US" sz="1400" dirty="0">
                          <a:solidFill>
                            <a:schemeClr val="tx1"/>
                          </a:solidFill>
                          <a:effectLst/>
                        </a:rPr>
                        <a:t>9.5</a:t>
                      </a:r>
                      <a:r>
                        <a:rPr lang="en-US" sz="1400" baseline="0" dirty="0">
                          <a:solidFill>
                            <a:schemeClr val="tx1"/>
                          </a:solidFill>
                          <a:effectLst/>
                        </a:rPr>
                        <a:t>  CLINICAL TRIAL PLAN</a:t>
                      </a:r>
                      <a:endParaRPr lang="en-SG" sz="1400" dirty="0">
                        <a:solidFill>
                          <a:schemeClr val="tx1"/>
                        </a:solidFill>
                        <a:effectLst/>
                        <a:latin typeface="Arial" panose="020B0604020202020204" pitchFamily="34" charset="0"/>
                        <a:ea typeface="Batang"/>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30346836"/>
                  </a:ext>
                </a:extLst>
              </a:tr>
              <a:tr h="20715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tx1"/>
                          </a:solidFill>
                          <a:effectLst/>
                          <a:latin typeface="+mn-lt"/>
                          <a:ea typeface="+mn-ea"/>
                          <a:cs typeface="+mn-cs"/>
                        </a:rPr>
                        <a:t>Please detail your clinical trial strategy. </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41851398"/>
                  </a:ext>
                </a:extLst>
              </a:tr>
            </a:tbl>
          </a:graphicData>
        </a:graphic>
      </p:graphicFrame>
      <p:sp>
        <p:nvSpPr>
          <p:cNvPr id="4" name="Text Placeholder 3">
            <a:extLst>
              <a:ext uri="{FF2B5EF4-FFF2-40B4-BE49-F238E27FC236}">
                <a16:creationId xmlns:a16="http://schemas.microsoft.com/office/drawing/2014/main" id="{24A9377A-90B5-A35B-DCD5-7D6CE0169BDE}"/>
              </a:ext>
            </a:extLst>
          </p:cNvPr>
          <p:cNvSpPr>
            <a:spLocks noGrp="1"/>
          </p:cNvSpPr>
          <p:nvPr>
            <p:ph sz="quarter" idx="11"/>
          </p:nvPr>
        </p:nvSpPr>
        <p:spPr>
          <a:xfrm>
            <a:off x="437160" y="1152134"/>
            <a:ext cx="8241307" cy="3159736"/>
          </a:xfrm>
        </p:spPr>
        <p:txBody>
          <a:bodyPr>
            <a:normAutofit/>
          </a:bodyPr>
          <a:lstStyle/>
          <a:p>
            <a:pPr marL="285743" indent="-285743">
              <a:buFont typeface="Arial" panose="020B0604020202020204" pitchFamily="34" charset="0"/>
              <a:buChar char="•"/>
            </a:pPr>
            <a:r>
              <a:rPr lang="en-US"/>
              <a:t>Provide data and insights from pre-clinical or clinical trials that have been completed, if any.</a:t>
            </a:r>
          </a:p>
          <a:p>
            <a:pPr marL="285743" indent="-285743">
              <a:buFont typeface="Arial" panose="020B0604020202020204" pitchFamily="34" charset="0"/>
              <a:buChar char="•"/>
            </a:pPr>
            <a:r>
              <a:rPr lang="en-GB"/>
              <a:t>Describe the preclinical/clinical trial strategy i.e. no. of patients, primary outcomes, secondary outcomes, fill in PICO analysis. </a:t>
            </a:r>
          </a:p>
          <a:p>
            <a:pPr marL="285743" indent="-285743">
              <a:buFont typeface="Arial" panose="020B0604020202020204" pitchFamily="34" charset="0"/>
              <a:buChar char="•"/>
            </a:pPr>
            <a:r>
              <a:rPr lang="en-GB"/>
              <a:t>Describe if this is a single or multi-</a:t>
            </a:r>
            <a:r>
              <a:rPr lang="en-GB" err="1"/>
              <a:t>center</a:t>
            </a:r>
            <a:r>
              <a:rPr lang="en-GB"/>
              <a:t> trial; which ethics platforms (IACUC/IRB-HBRA) need to be cleared and if the </a:t>
            </a:r>
            <a:r>
              <a:rPr lang="en-GB" err="1"/>
              <a:t>centers</a:t>
            </a:r>
            <a:r>
              <a:rPr lang="en-GB"/>
              <a:t> comply with regulations required for QMS i.e. GLP/GCP. </a:t>
            </a:r>
          </a:p>
        </p:txBody>
      </p:sp>
      <p:sp>
        <p:nvSpPr>
          <p:cNvPr id="6" name="Text Placeholder 5">
            <a:extLst>
              <a:ext uri="{FF2B5EF4-FFF2-40B4-BE49-F238E27FC236}">
                <a16:creationId xmlns:a16="http://schemas.microsoft.com/office/drawing/2014/main" id="{5F7E1454-AE7B-AC8F-13B9-87CBF51C47BB}"/>
              </a:ext>
            </a:extLst>
          </p:cNvPr>
          <p:cNvSpPr>
            <a:spLocks noGrp="1"/>
          </p:cNvSpPr>
          <p:nvPr>
            <p:ph type="body" sz="quarter" idx="25"/>
          </p:nvPr>
        </p:nvSpPr>
        <p:spPr/>
        <p:txBody>
          <a:bodyPr/>
          <a:lstStyle/>
          <a:p>
            <a:endParaRPr lang="en-GB"/>
          </a:p>
        </p:txBody>
      </p:sp>
      <p:sp>
        <p:nvSpPr>
          <p:cNvPr id="2" name="TextBox 1">
            <a:extLst>
              <a:ext uri="{FF2B5EF4-FFF2-40B4-BE49-F238E27FC236}">
                <a16:creationId xmlns:a16="http://schemas.microsoft.com/office/drawing/2014/main" id="{F13136D3-815F-D521-1AE3-475AE5F56CFA}"/>
              </a:ext>
            </a:extLst>
          </p:cNvPr>
          <p:cNvSpPr txBox="1"/>
          <p:nvPr/>
        </p:nvSpPr>
        <p:spPr>
          <a:xfrm>
            <a:off x="437160" y="121972"/>
            <a:ext cx="6574554" cy="415498"/>
          </a:xfrm>
          <a:prstGeom prst="rect">
            <a:avLst/>
          </a:prstGeom>
          <a:noFill/>
        </p:spPr>
        <p:txBody>
          <a:bodyPr wrap="square" rtlCol="0">
            <a:spAutoFit/>
          </a:bodyPr>
          <a:lstStyle/>
          <a:p>
            <a:r>
              <a:rPr lang="en-US" sz="2100" b="1"/>
              <a:t>9) Project Plan</a:t>
            </a:r>
            <a:endParaRPr lang="en-SG" sz="2100" b="1"/>
          </a:p>
        </p:txBody>
      </p:sp>
      <p:sp>
        <p:nvSpPr>
          <p:cNvPr id="9" name="Google Shape;1016;p31">
            <a:extLst>
              <a:ext uri="{FF2B5EF4-FFF2-40B4-BE49-F238E27FC236}">
                <a16:creationId xmlns:a16="http://schemas.microsoft.com/office/drawing/2014/main" id="{915383E9-0DFF-AFF3-D872-73EA27F0AB87}"/>
              </a:ext>
            </a:extLst>
          </p:cNvPr>
          <p:cNvSpPr/>
          <p:nvPr/>
        </p:nvSpPr>
        <p:spPr>
          <a:xfrm>
            <a:off x="437160" y="2329359"/>
            <a:ext cx="8241307" cy="1166329"/>
          </a:xfrm>
          <a:prstGeom prst="rect">
            <a:avLst/>
          </a:prstGeom>
          <a:noFill/>
          <a:ln w="9525" cap="flat" cmpd="sng">
            <a:solidFill>
              <a:schemeClr val="tx1"/>
            </a:solidFill>
            <a:prstDash val="solid"/>
            <a:round/>
            <a:headEnd type="none" w="sm" len="sm"/>
            <a:tailEnd type="none" w="sm" len="sm"/>
          </a:ln>
        </p:spPr>
        <p:txBody>
          <a:bodyPr spcFirstLastPara="1" wrap="square" lIns="81000" tIns="81000" rIns="81000" bIns="81000" anchor="t" anchorCtr="0">
            <a:noAutofit/>
          </a:bodyPr>
          <a:lstStyle/>
          <a:p>
            <a:pPr>
              <a:buClr>
                <a:srgbClr val="000000"/>
              </a:buClr>
              <a:buSzPts val="1800"/>
            </a:pPr>
            <a:r>
              <a:rPr lang="en-US" sz="1350" b="1">
                <a:latin typeface="Calibri"/>
                <a:ea typeface="Calibri"/>
                <a:cs typeface="Calibri"/>
                <a:sym typeface="Calibri"/>
              </a:rPr>
              <a:t>P</a:t>
            </a:r>
            <a:r>
              <a:rPr lang="en-US" sz="1350">
                <a:latin typeface="Calibri"/>
                <a:ea typeface="Calibri"/>
                <a:cs typeface="Calibri"/>
                <a:sym typeface="Calibri"/>
              </a:rPr>
              <a:t>atient</a:t>
            </a:r>
            <a:r>
              <a:rPr lang="en-US" sz="1350" b="1">
                <a:latin typeface="Calibri"/>
                <a:ea typeface="Calibri"/>
                <a:cs typeface="Calibri"/>
                <a:sym typeface="Calibri"/>
              </a:rPr>
              <a:t>: </a:t>
            </a:r>
            <a:endParaRPr sz="1050">
              <a:latin typeface="Arial"/>
              <a:ea typeface="Arial"/>
              <a:cs typeface="Arial"/>
              <a:sym typeface="Arial"/>
            </a:endParaRPr>
          </a:p>
          <a:p>
            <a:pPr>
              <a:spcBef>
                <a:spcPts val="450"/>
              </a:spcBef>
              <a:buClr>
                <a:srgbClr val="000000"/>
              </a:buClr>
              <a:buSzPts val="1800"/>
            </a:pPr>
            <a:r>
              <a:rPr lang="en-US" sz="1350" b="1">
                <a:latin typeface="Calibri"/>
                <a:ea typeface="Calibri"/>
                <a:cs typeface="Calibri"/>
                <a:sym typeface="Calibri"/>
              </a:rPr>
              <a:t>I</a:t>
            </a:r>
            <a:r>
              <a:rPr lang="en-US" sz="1350">
                <a:latin typeface="Calibri"/>
                <a:ea typeface="Calibri"/>
                <a:cs typeface="Calibri"/>
                <a:sym typeface="Calibri"/>
              </a:rPr>
              <a:t>ntervention</a:t>
            </a:r>
            <a:r>
              <a:rPr lang="en-US" sz="1350" b="1">
                <a:latin typeface="Calibri"/>
                <a:ea typeface="Calibri"/>
                <a:cs typeface="Calibri"/>
                <a:sym typeface="Calibri"/>
              </a:rPr>
              <a:t>: </a:t>
            </a:r>
            <a:endParaRPr sz="1050">
              <a:latin typeface="Arial"/>
              <a:ea typeface="Arial"/>
              <a:cs typeface="Arial"/>
              <a:sym typeface="Arial"/>
            </a:endParaRPr>
          </a:p>
          <a:p>
            <a:pPr>
              <a:spcBef>
                <a:spcPts val="450"/>
              </a:spcBef>
              <a:buClr>
                <a:srgbClr val="000000"/>
              </a:buClr>
              <a:buSzPts val="1800"/>
            </a:pPr>
            <a:r>
              <a:rPr lang="en-US" sz="1350" b="1">
                <a:latin typeface="Calibri"/>
                <a:ea typeface="Calibri"/>
                <a:cs typeface="Calibri"/>
                <a:sym typeface="Calibri"/>
              </a:rPr>
              <a:t>C</a:t>
            </a:r>
            <a:r>
              <a:rPr lang="en-US" sz="1350">
                <a:latin typeface="Calibri"/>
                <a:ea typeface="Calibri"/>
                <a:cs typeface="Calibri"/>
                <a:sym typeface="Calibri"/>
              </a:rPr>
              <a:t>omparator</a:t>
            </a:r>
            <a:r>
              <a:rPr lang="en-US" sz="1350" b="1">
                <a:latin typeface="Calibri"/>
                <a:ea typeface="Calibri"/>
                <a:cs typeface="Calibri"/>
                <a:sym typeface="Calibri"/>
              </a:rPr>
              <a:t>: </a:t>
            </a:r>
            <a:endParaRPr sz="1050">
              <a:latin typeface="Arial"/>
              <a:ea typeface="Arial"/>
              <a:cs typeface="Arial"/>
              <a:sym typeface="Arial"/>
            </a:endParaRPr>
          </a:p>
          <a:p>
            <a:pPr>
              <a:spcBef>
                <a:spcPts val="450"/>
              </a:spcBef>
              <a:buClr>
                <a:srgbClr val="000000"/>
              </a:buClr>
              <a:buSzPts val="1800"/>
            </a:pPr>
            <a:r>
              <a:rPr lang="en-US" sz="1350" b="1">
                <a:latin typeface="Calibri"/>
                <a:ea typeface="Calibri"/>
                <a:cs typeface="Calibri"/>
                <a:sym typeface="Calibri"/>
              </a:rPr>
              <a:t>O</a:t>
            </a:r>
            <a:r>
              <a:rPr lang="en-US" sz="1350">
                <a:latin typeface="Calibri"/>
                <a:ea typeface="Calibri"/>
                <a:cs typeface="Calibri"/>
                <a:sym typeface="Calibri"/>
              </a:rPr>
              <a:t>utcome</a:t>
            </a:r>
            <a:r>
              <a:rPr lang="en-US" sz="1350" b="1">
                <a:latin typeface="Calibri"/>
                <a:ea typeface="Calibri"/>
                <a:cs typeface="Calibri"/>
                <a:sym typeface="Calibri"/>
              </a:rPr>
              <a:t>:</a:t>
            </a:r>
            <a:endParaRPr sz="1350">
              <a:latin typeface="Calibri"/>
              <a:ea typeface="Calibri"/>
              <a:cs typeface="Calibri"/>
              <a:sym typeface="Calibri"/>
            </a:endParaRPr>
          </a:p>
        </p:txBody>
      </p:sp>
      <p:sp>
        <p:nvSpPr>
          <p:cNvPr id="10" name="Google Shape;1017;p31">
            <a:extLst>
              <a:ext uri="{FF2B5EF4-FFF2-40B4-BE49-F238E27FC236}">
                <a16:creationId xmlns:a16="http://schemas.microsoft.com/office/drawing/2014/main" id="{FB4CCC46-ED35-8E68-A9B7-88FC41FC0450}"/>
              </a:ext>
            </a:extLst>
          </p:cNvPr>
          <p:cNvSpPr/>
          <p:nvPr/>
        </p:nvSpPr>
        <p:spPr>
          <a:xfrm>
            <a:off x="437161" y="3612079"/>
            <a:ext cx="8242472" cy="1092443"/>
          </a:xfrm>
          <a:prstGeom prst="rect">
            <a:avLst/>
          </a:prstGeom>
          <a:noFill/>
          <a:ln w="9525" cap="flat" cmpd="sng">
            <a:solidFill>
              <a:schemeClr val="tx1"/>
            </a:solidFill>
            <a:prstDash val="solid"/>
            <a:round/>
            <a:headEnd type="none" w="sm" len="sm"/>
            <a:tailEnd type="none" w="sm" len="sm"/>
          </a:ln>
        </p:spPr>
        <p:txBody>
          <a:bodyPr spcFirstLastPara="1" wrap="square" lIns="81000" tIns="81000" rIns="81000" bIns="81000" anchor="t" anchorCtr="0">
            <a:noAutofit/>
          </a:bodyPr>
          <a:lstStyle/>
          <a:p>
            <a:pPr>
              <a:buClr>
                <a:srgbClr val="000000"/>
              </a:buClr>
              <a:buSzPts val="1800"/>
            </a:pPr>
            <a:r>
              <a:rPr lang="en-US" sz="1350" u="sng">
                <a:latin typeface="Calibri"/>
                <a:ea typeface="Calibri"/>
                <a:cs typeface="Calibri"/>
                <a:sym typeface="Calibri"/>
              </a:rPr>
              <a:t>Primary Outcome Measures</a:t>
            </a:r>
            <a:endParaRPr sz="1050">
              <a:latin typeface="Arial"/>
              <a:ea typeface="Arial"/>
              <a:cs typeface="Arial"/>
              <a:sym typeface="Arial"/>
            </a:endParaRPr>
          </a:p>
          <a:p>
            <a:pPr>
              <a:spcBef>
                <a:spcPts val="450"/>
              </a:spcBef>
              <a:buClr>
                <a:srgbClr val="000000"/>
              </a:buClr>
              <a:buSzPts val="1800"/>
            </a:pPr>
            <a:endParaRPr lang="en-US" sz="1350" u="sng">
              <a:latin typeface="Calibri"/>
              <a:ea typeface="Calibri"/>
              <a:cs typeface="Calibri"/>
              <a:sym typeface="Calibri"/>
            </a:endParaRPr>
          </a:p>
          <a:p>
            <a:pPr>
              <a:spcBef>
                <a:spcPts val="450"/>
              </a:spcBef>
              <a:buClr>
                <a:srgbClr val="000000"/>
              </a:buClr>
              <a:buSzPts val="1800"/>
            </a:pPr>
            <a:r>
              <a:rPr lang="en-US" sz="1350" u="sng">
                <a:latin typeface="Calibri"/>
                <a:ea typeface="Calibri"/>
                <a:cs typeface="Calibri"/>
                <a:sym typeface="Calibri"/>
              </a:rPr>
              <a:t>Secondary Outcome Measures</a:t>
            </a:r>
            <a:endParaRPr sz="1350" u="sng">
              <a:latin typeface="Calibri"/>
              <a:ea typeface="Calibri"/>
              <a:cs typeface="Calibri"/>
              <a:sym typeface="Calibri"/>
            </a:endParaRPr>
          </a:p>
        </p:txBody>
      </p:sp>
    </p:spTree>
    <p:extLst>
      <p:ext uri="{BB962C8B-B14F-4D97-AF65-F5344CB8AC3E}">
        <p14:creationId xmlns:p14="http://schemas.microsoft.com/office/powerpoint/2010/main" val="3381555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7160" y="121972"/>
            <a:ext cx="6574554" cy="415498"/>
          </a:xfrm>
          <a:prstGeom prst="rect">
            <a:avLst/>
          </a:prstGeom>
          <a:noFill/>
        </p:spPr>
        <p:txBody>
          <a:bodyPr wrap="square" rtlCol="0">
            <a:spAutoFit/>
          </a:bodyPr>
          <a:lstStyle/>
          <a:p>
            <a:r>
              <a:rPr lang="en-US" sz="2100" b="1"/>
              <a:t>9) Commercialization Plan </a:t>
            </a:r>
            <a:endParaRPr lang="en-SG" sz="2100" b="1"/>
          </a:p>
        </p:txBody>
      </p:sp>
      <p:graphicFrame>
        <p:nvGraphicFramePr>
          <p:cNvPr id="6" name="Table 5"/>
          <p:cNvGraphicFramePr>
            <a:graphicFrameLocks noGrp="1"/>
          </p:cNvGraphicFramePr>
          <p:nvPr>
            <p:extLst>
              <p:ext uri="{D42A27DB-BD31-4B8C-83A1-F6EECF244321}">
                <p14:modId xmlns:p14="http://schemas.microsoft.com/office/powerpoint/2010/main" val="2089472535"/>
              </p:ext>
            </p:extLst>
          </p:nvPr>
        </p:nvGraphicFramePr>
        <p:xfrm>
          <a:off x="413963" y="673976"/>
          <a:ext cx="8241307" cy="868680"/>
        </p:xfrm>
        <a:graphic>
          <a:graphicData uri="http://schemas.openxmlformats.org/drawingml/2006/table">
            <a:tbl>
              <a:tblPr firstRow="1" firstCol="1" bandRow="1">
                <a:tableStyleId>{5C22544A-7EE6-4342-B048-85BDC9FD1C3A}</a:tableStyleId>
              </a:tblPr>
              <a:tblGrid>
                <a:gridCol w="8241307">
                  <a:extLst>
                    <a:ext uri="{9D8B030D-6E8A-4147-A177-3AD203B41FA5}">
                      <a16:colId xmlns:a16="http://schemas.microsoft.com/office/drawing/2014/main" val="1581509045"/>
                    </a:ext>
                  </a:extLst>
                </a:gridCol>
              </a:tblGrid>
              <a:tr h="251460">
                <a:tc>
                  <a:txBody>
                    <a:bodyPr/>
                    <a:lstStyle/>
                    <a:p>
                      <a:pPr marL="0" marR="0" algn="just">
                        <a:spcBef>
                          <a:spcPts val="0"/>
                        </a:spcBef>
                        <a:spcAft>
                          <a:spcPts val="0"/>
                        </a:spcAft>
                      </a:pPr>
                      <a:r>
                        <a:rPr lang="en-US" sz="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9.6 PRICING AND REIMBURSMENT STRATEGY</a:t>
                      </a:r>
                      <a:endParaRPr lang="en-SG" sz="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30346836"/>
                  </a:ext>
                </a:extLst>
              </a:tr>
              <a:tr h="617220">
                <a:tc>
                  <a:txBody>
                    <a:bodyPr/>
                    <a:lstStyle/>
                    <a:p>
                      <a:pPr marL="0" marR="0" algn="just">
                        <a:spcBef>
                          <a:spcPts val="0"/>
                        </a:spcBef>
                        <a:spcAft>
                          <a:spcPts val="0"/>
                        </a:spcAft>
                      </a:pPr>
                      <a:r>
                        <a:rPr lang="en-GB" sz="120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Provide the pricing and reimbursement strategy for the solution - describe existing pricing of competitors and how the Solution may be able to leverage on existing healthcare reimbursement policies to support the business model/price of the solution to be developed.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551416756"/>
                  </a:ext>
                </a:extLst>
              </a:tr>
            </a:tbl>
          </a:graphicData>
        </a:graphic>
      </p:graphicFrame>
    </p:spTree>
    <p:extLst>
      <p:ext uri="{BB962C8B-B14F-4D97-AF65-F5344CB8AC3E}">
        <p14:creationId xmlns:p14="http://schemas.microsoft.com/office/powerpoint/2010/main" val="2521640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7160" y="121972"/>
            <a:ext cx="6574554" cy="415498"/>
          </a:xfrm>
          <a:prstGeom prst="rect">
            <a:avLst/>
          </a:prstGeom>
          <a:noFill/>
        </p:spPr>
        <p:txBody>
          <a:bodyPr wrap="square" rtlCol="0">
            <a:spAutoFit/>
          </a:bodyPr>
          <a:lstStyle/>
          <a:p>
            <a:r>
              <a:rPr lang="en-US" sz="2100" b="1"/>
              <a:t>9) Commercialization Plan </a:t>
            </a:r>
            <a:endParaRPr lang="en-SG" sz="2100" b="1"/>
          </a:p>
        </p:txBody>
      </p:sp>
      <p:graphicFrame>
        <p:nvGraphicFramePr>
          <p:cNvPr id="6" name="Table 5"/>
          <p:cNvGraphicFramePr>
            <a:graphicFrameLocks noGrp="1"/>
          </p:cNvGraphicFramePr>
          <p:nvPr>
            <p:extLst>
              <p:ext uri="{D42A27DB-BD31-4B8C-83A1-F6EECF244321}">
                <p14:modId xmlns:p14="http://schemas.microsoft.com/office/powerpoint/2010/main" val="398739329"/>
              </p:ext>
            </p:extLst>
          </p:nvPr>
        </p:nvGraphicFramePr>
        <p:xfrm>
          <a:off x="413963" y="673977"/>
          <a:ext cx="8241307" cy="1340005"/>
        </p:xfrm>
        <a:graphic>
          <a:graphicData uri="http://schemas.openxmlformats.org/drawingml/2006/table">
            <a:tbl>
              <a:tblPr firstRow="1" firstCol="1" bandRow="1">
                <a:tableStyleId>{5C22544A-7EE6-4342-B048-85BDC9FD1C3A}</a:tableStyleId>
              </a:tblPr>
              <a:tblGrid>
                <a:gridCol w="8241307">
                  <a:extLst>
                    <a:ext uri="{9D8B030D-6E8A-4147-A177-3AD203B41FA5}">
                      <a16:colId xmlns:a16="http://schemas.microsoft.com/office/drawing/2014/main" val="1581509045"/>
                    </a:ext>
                  </a:extLst>
                </a:gridCol>
              </a:tblGrid>
              <a:tr h="211786">
                <a:tc>
                  <a:txBody>
                    <a:bodyPr/>
                    <a:lstStyle/>
                    <a:p>
                      <a:pPr marL="0" marR="0" algn="just">
                        <a:spcBef>
                          <a:spcPts val="0"/>
                        </a:spcBef>
                        <a:spcAft>
                          <a:spcPts val="0"/>
                        </a:spcAft>
                      </a:pPr>
                      <a:r>
                        <a:rPr lang="en-US" sz="1200" dirty="0">
                          <a:solidFill>
                            <a:schemeClr val="tx1"/>
                          </a:solidFill>
                          <a:effectLst/>
                          <a:latin typeface="Open Sans"/>
                          <a:ea typeface="Open Sans"/>
                          <a:cs typeface="Open Sans"/>
                        </a:rPr>
                        <a:t>9.7 BUSINESS PLAN</a:t>
                      </a:r>
                      <a:endParaRPr lang="en-SG" sz="1200" dirty="0">
                        <a:solidFill>
                          <a:schemeClr val="tx1"/>
                        </a:solidFill>
                        <a:effectLst/>
                        <a:latin typeface="Open Sans"/>
                        <a:ea typeface="Open Sans"/>
                        <a:cs typeface="Open San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30346836"/>
                  </a:ext>
                </a:extLst>
              </a:tr>
              <a:tr h="519838">
                <a:tc>
                  <a:txBody>
                    <a:bodyPr/>
                    <a:lstStyle/>
                    <a:p>
                      <a:pPr marL="0" marR="0" algn="just">
                        <a:spcBef>
                          <a:spcPts val="0"/>
                        </a:spcBef>
                        <a:spcAft>
                          <a:spcPts val="0"/>
                        </a:spcAft>
                      </a:pPr>
                      <a:r>
                        <a:rPr lang="en-GB" sz="1200" b="1" i="0" kern="1200">
                          <a:solidFill>
                            <a:schemeClr val="tx1"/>
                          </a:solidFill>
                          <a:effectLst/>
                          <a:latin typeface="Open Sans"/>
                          <a:ea typeface="Open Sans"/>
                          <a:cs typeface="Open Sans"/>
                        </a:rPr>
                        <a:t>Provide estimated pricing (e.g. average selling price), sales &amp; distribution and revenue for the Solution based on your proposed </a:t>
                      </a:r>
                      <a:r>
                        <a:rPr lang="en-GB" sz="1200" b="1" i="0" kern="1200" dirty="0">
                          <a:solidFill>
                            <a:schemeClr val="tx1"/>
                          </a:solidFill>
                          <a:effectLst/>
                          <a:latin typeface="Open Sans"/>
                          <a:ea typeface="Open Sans"/>
                          <a:cs typeface="Open Sans"/>
                        </a:rPr>
                        <a:t>business model (minimally 5 year rollout after end of proposed development). Share fundraising plan, if any</a:t>
                      </a:r>
                      <a:endParaRPr lang="en-SG" sz="1200" i="0">
                        <a:solidFill>
                          <a:schemeClr val="tx1"/>
                        </a:solidFill>
                        <a:effectLst/>
                        <a:latin typeface="Open Sans"/>
                        <a:ea typeface="Open Sans"/>
                        <a:cs typeface="Open San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551416756"/>
                  </a:ext>
                </a:extLst>
              </a:tr>
              <a:tr h="471325">
                <a:tc>
                  <a:txBody>
                    <a:bodyPr/>
                    <a:lstStyle/>
                    <a:p>
                      <a:pPr marL="285750" marR="0" indent="-285750" algn="just">
                        <a:spcBef>
                          <a:spcPts val="0"/>
                        </a:spcBef>
                        <a:spcAft>
                          <a:spcPts val="0"/>
                        </a:spcAft>
                        <a:buFont typeface="Arial" panose="020B0604020202020204" pitchFamily="34" charset="0"/>
                        <a:buChar char="•"/>
                      </a:pPr>
                      <a:r>
                        <a:rPr lang="en-SG" sz="1200" b="0" dirty="0">
                          <a:solidFill>
                            <a:schemeClr val="tx1"/>
                          </a:solidFill>
                          <a:latin typeface="+mn-lt"/>
                          <a:ea typeface="Open Sans"/>
                          <a:cs typeface="Open Sans"/>
                        </a:rPr>
                        <a:t>Indicate clear commercialization milestones to be achieved within 3 – 5 years)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989825"/>
                  </a:ext>
                </a:extLst>
              </a:tr>
            </a:tbl>
          </a:graphicData>
        </a:graphic>
      </p:graphicFrame>
      <p:graphicFrame>
        <p:nvGraphicFramePr>
          <p:cNvPr id="2" name="Table 1">
            <a:extLst>
              <a:ext uri="{FF2B5EF4-FFF2-40B4-BE49-F238E27FC236}">
                <a16:creationId xmlns:a16="http://schemas.microsoft.com/office/drawing/2014/main" id="{67F8919F-A67E-847E-E332-101F958C7FFE}"/>
              </a:ext>
            </a:extLst>
          </p:cNvPr>
          <p:cNvGraphicFramePr>
            <a:graphicFrameLocks noGrp="1"/>
          </p:cNvGraphicFramePr>
          <p:nvPr>
            <p:extLst>
              <p:ext uri="{D42A27DB-BD31-4B8C-83A1-F6EECF244321}">
                <p14:modId xmlns:p14="http://schemas.microsoft.com/office/powerpoint/2010/main" val="3833459342"/>
              </p:ext>
            </p:extLst>
          </p:nvPr>
        </p:nvGraphicFramePr>
        <p:xfrm>
          <a:off x="719315" y="2496397"/>
          <a:ext cx="7935955" cy="2215012"/>
        </p:xfrm>
        <a:graphic>
          <a:graphicData uri="http://schemas.openxmlformats.org/drawingml/2006/table">
            <a:tbl>
              <a:tblPr>
                <a:tableStyleId>{5C22544A-7EE6-4342-B048-85BDC9FD1C3A}</a:tableStyleId>
              </a:tblPr>
              <a:tblGrid>
                <a:gridCol w="1161684">
                  <a:extLst>
                    <a:ext uri="{9D8B030D-6E8A-4147-A177-3AD203B41FA5}">
                      <a16:colId xmlns:a16="http://schemas.microsoft.com/office/drawing/2014/main" val="1316528878"/>
                    </a:ext>
                  </a:extLst>
                </a:gridCol>
                <a:gridCol w="1590024">
                  <a:extLst>
                    <a:ext uri="{9D8B030D-6E8A-4147-A177-3AD203B41FA5}">
                      <a16:colId xmlns:a16="http://schemas.microsoft.com/office/drawing/2014/main" val="1970222755"/>
                    </a:ext>
                  </a:extLst>
                </a:gridCol>
                <a:gridCol w="1000849">
                  <a:extLst>
                    <a:ext uri="{9D8B030D-6E8A-4147-A177-3AD203B41FA5}">
                      <a16:colId xmlns:a16="http://schemas.microsoft.com/office/drawing/2014/main" val="1372267638"/>
                    </a:ext>
                  </a:extLst>
                </a:gridCol>
                <a:gridCol w="1049183">
                  <a:extLst>
                    <a:ext uri="{9D8B030D-6E8A-4147-A177-3AD203B41FA5}">
                      <a16:colId xmlns:a16="http://schemas.microsoft.com/office/drawing/2014/main" val="3746477314"/>
                    </a:ext>
                  </a:extLst>
                </a:gridCol>
                <a:gridCol w="1049183">
                  <a:extLst>
                    <a:ext uri="{9D8B030D-6E8A-4147-A177-3AD203B41FA5}">
                      <a16:colId xmlns:a16="http://schemas.microsoft.com/office/drawing/2014/main" val="3954641167"/>
                    </a:ext>
                  </a:extLst>
                </a:gridCol>
                <a:gridCol w="1042516">
                  <a:extLst>
                    <a:ext uri="{9D8B030D-6E8A-4147-A177-3AD203B41FA5}">
                      <a16:colId xmlns:a16="http://schemas.microsoft.com/office/drawing/2014/main" val="3874155239"/>
                    </a:ext>
                  </a:extLst>
                </a:gridCol>
                <a:gridCol w="1042516">
                  <a:extLst>
                    <a:ext uri="{9D8B030D-6E8A-4147-A177-3AD203B41FA5}">
                      <a16:colId xmlns:a16="http://schemas.microsoft.com/office/drawing/2014/main" val="851335006"/>
                    </a:ext>
                  </a:extLst>
                </a:gridCol>
              </a:tblGrid>
              <a:tr h="275051">
                <a:tc>
                  <a:txBody>
                    <a:bodyPr/>
                    <a:lstStyle/>
                    <a:p>
                      <a:pPr marL="0" marR="0" algn="just">
                        <a:lnSpc>
                          <a:spcPct val="115000"/>
                        </a:lnSpc>
                        <a:spcAft>
                          <a:spcPts val="1000"/>
                        </a:spcAft>
                      </a:pPr>
                      <a:r>
                        <a:rPr lang="en-US" sz="900" b="1" dirty="0">
                          <a:solidFill>
                            <a:srgbClr val="444443"/>
                          </a:solidFill>
                          <a:effectLst/>
                        </a:rPr>
                        <a:t>Year</a:t>
                      </a:r>
                      <a:endParaRPr lang="en-SG" sz="1100" b="1" dirty="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0" anchor="ctr"/>
                </a:tc>
                <a:tc>
                  <a:txBody>
                    <a:bodyPr/>
                    <a:lstStyle/>
                    <a:p>
                      <a:pPr marL="0" marR="0" algn="just">
                        <a:lnSpc>
                          <a:spcPct val="115000"/>
                        </a:lnSpc>
                        <a:spcAft>
                          <a:spcPts val="1000"/>
                        </a:spcAft>
                      </a:pPr>
                      <a:r>
                        <a:rPr lang="en-US" sz="900" b="1" dirty="0">
                          <a:solidFill>
                            <a:srgbClr val="444443"/>
                          </a:solidFill>
                          <a:effectLst/>
                        </a:rPr>
                        <a:t> </a:t>
                      </a:r>
                      <a:endParaRPr lang="en-SG" sz="1100" b="1" dirty="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0" anchor="ctr"/>
                </a:tc>
                <a:tc>
                  <a:txBody>
                    <a:bodyPr/>
                    <a:lstStyle/>
                    <a:p>
                      <a:pPr marL="0" marR="0" algn="just">
                        <a:lnSpc>
                          <a:spcPct val="115000"/>
                        </a:lnSpc>
                        <a:spcAft>
                          <a:spcPts val="1000"/>
                        </a:spcAft>
                      </a:pPr>
                      <a:r>
                        <a:rPr lang="en-US" sz="900" b="1" dirty="0">
                          <a:solidFill>
                            <a:srgbClr val="444443"/>
                          </a:solidFill>
                          <a:effectLst/>
                        </a:rPr>
                        <a:t>Year 1</a:t>
                      </a:r>
                      <a:endParaRPr lang="en-SG" sz="1100" b="1" dirty="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0" anchor="ctr"/>
                </a:tc>
                <a:tc>
                  <a:txBody>
                    <a:bodyPr/>
                    <a:lstStyle/>
                    <a:p>
                      <a:pPr marL="0" marR="0" algn="just">
                        <a:lnSpc>
                          <a:spcPct val="115000"/>
                        </a:lnSpc>
                        <a:spcAft>
                          <a:spcPts val="1000"/>
                        </a:spcAft>
                      </a:pPr>
                      <a:r>
                        <a:rPr lang="en-US" sz="900" b="1" dirty="0">
                          <a:solidFill>
                            <a:srgbClr val="444443"/>
                          </a:solidFill>
                          <a:effectLst/>
                        </a:rPr>
                        <a:t>Year 2</a:t>
                      </a:r>
                      <a:endParaRPr lang="en-SG" sz="1100" b="1" dirty="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0" anchor="ctr"/>
                </a:tc>
                <a:tc>
                  <a:txBody>
                    <a:bodyPr/>
                    <a:lstStyle/>
                    <a:p>
                      <a:pPr marL="0" marR="0" algn="just">
                        <a:lnSpc>
                          <a:spcPct val="115000"/>
                        </a:lnSpc>
                        <a:spcAft>
                          <a:spcPts val="1000"/>
                        </a:spcAft>
                      </a:pPr>
                      <a:r>
                        <a:rPr lang="en-US" sz="900" b="1" dirty="0">
                          <a:solidFill>
                            <a:srgbClr val="444443"/>
                          </a:solidFill>
                          <a:effectLst/>
                        </a:rPr>
                        <a:t>Year 3</a:t>
                      </a:r>
                      <a:endParaRPr lang="en-SG" sz="1100" b="1" dirty="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0" anchor="ctr"/>
                </a:tc>
                <a:tc>
                  <a:txBody>
                    <a:bodyPr/>
                    <a:lstStyle/>
                    <a:p>
                      <a:pPr marL="0" marR="0" algn="just">
                        <a:lnSpc>
                          <a:spcPct val="115000"/>
                        </a:lnSpc>
                        <a:spcAft>
                          <a:spcPts val="1000"/>
                        </a:spcAft>
                      </a:pPr>
                      <a:r>
                        <a:rPr lang="en-US" sz="900" b="1" dirty="0">
                          <a:solidFill>
                            <a:srgbClr val="444443"/>
                          </a:solidFill>
                          <a:effectLst/>
                        </a:rPr>
                        <a:t>Year 4</a:t>
                      </a:r>
                      <a:endParaRPr lang="en-SG" sz="1100" b="1" dirty="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just">
                        <a:lnSpc>
                          <a:spcPct val="115000"/>
                        </a:lnSpc>
                        <a:spcAft>
                          <a:spcPts val="1000"/>
                        </a:spcAft>
                      </a:pPr>
                      <a:r>
                        <a:rPr lang="en-US" sz="900" b="1" dirty="0">
                          <a:solidFill>
                            <a:srgbClr val="444443"/>
                          </a:solidFill>
                          <a:effectLst/>
                        </a:rPr>
                        <a:t>Year 5</a:t>
                      </a:r>
                      <a:endParaRPr lang="en-SG" sz="1100" b="1" dirty="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833430260"/>
                  </a:ext>
                </a:extLst>
              </a:tr>
              <a:tr h="356346">
                <a:tc>
                  <a:txBody>
                    <a:bodyPr/>
                    <a:lstStyle/>
                    <a:p>
                      <a:pPr marL="0" marR="0" algn="just">
                        <a:lnSpc>
                          <a:spcPct val="115000"/>
                        </a:lnSpc>
                        <a:spcAft>
                          <a:spcPts val="1000"/>
                        </a:spcAft>
                      </a:pPr>
                      <a:r>
                        <a:rPr lang="en-US" sz="900" b="1" dirty="0">
                          <a:solidFill>
                            <a:srgbClr val="444443"/>
                          </a:solidFill>
                          <a:effectLst/>
                        </a:rPr>
                        <a:t>System</a:t>
                      </a:r>
                      <a:endParaRPr lang="en-SG" sz="1100" b="1" dirty="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0" anchor="ctr">
                    <a:noFill/>
                  </a:tcPr>
                </a:tc>
                <a:tc>
                  <a:txBody>
                    <a:bodyPr/>
                    <a:lstStyle/>
                    <a:p>
                      <a:pPr marL="0" marR="0" algn="just">
                        <a:lnSpc>
                          <a:spcPct val="115000"/>
                        </a:lnSpc>
                        <a:spcAft>
                          <a:spcPts val="1000"/>
                        </a:spcAft>
                      </a:pPr>
                      <a:r>
                        <a:rPr lang="en-SG" sz="900" dirty="0">
                          <a:solidFill>
                            <a:srgbClr val="444443"/>
                          </a:solidFill>
                          <a:effectLst/>
                        </a:rPr>
                        <a:t>No. of units sold</a:t>
                      </a:r>
                      <a:endParaRPr lang="en-SG" sz="1100" dirty="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0" anchor="ctr">
                    <a:noFill/>
                  </a:tcPr>
                </a:tc>
                <a:tc>
                  <a:txBody>
                    <a:bodyPr/>
                    <a:lstStyle/>
                    <a:p>
                      <a:pPr marL="0" marR="0" algn="just">
                        <a:lnSpc>
                          <a:spcPct val="115000"/>
                        </a:lnSpc>
                        <a:spcAft>
                          <a:spcPts val="1000"/>
                        </a:spcAft>
                      </a:pPr>
                      <a:r>
                        <a:rPr lang="en-SG" sz="900" dirty="0">
                          <a:solidFill>
                            <a:srgbClr val="444443"/>
                          </a:solidFill>
                          <a:effectLst/>
                        </a:rPr>
                        <a:t> </a:t>
                      </a:r>
                      <a:endParaRPr lang="en-SG" sz="1100" dirty="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0" anchor="b">
                    <a:noFill/>
                  </a:tcPr>
                </a:tc>
                <a:tc>
                  <a:txBody>
                    <a:bodyPr/>
                    <a:lstStyle/>
                    <a:p>
                      <a:pPr marL="0" marR="0" algn="just">
                        <a:lnSpc>
                          <a:spcPct val="115000"/>
                        </a:lnSpc>
                        <a:spcAft>
                          <a:spcPts val="1000"/>
                        </a:spcAft>
                      </a:pPr>
                      <a:r>
                        <a:rPr lang="en-SG" sz="900">
                          <a:solidFill>
                            <a:srgbClr val="444443"/>
                          </a:solidFill>
                          <a:effectLst/>
                        </a:rPr>
                        <a:t> </a:t>
                      </a:r>
                      <a:endParaRPr lang="en-SG" sz="110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0" anchor="b">
                    <a:noFill/>
                  </a:tcPr>
                </a:tc>
                <a:tc>
                  <a:txBody>
                    <a:bodyPr/>
                    <a:lstStyle/>
                    <a:p>
                      <a:pPr marL="0" marR="0" algn="just">
                        <a:lnSpc>
                          <a:spcPct val="115000"/>
                        </a:lnSpc>
                        <a:spcAft>
                          <a:spcPts val="1000"/>
                        </a:spcAft>
                      </a:pPr>
                      <a:r>
                        <a:rPr lang="en-SG" sz="900">
                          <a:solidFill>
                            <a:srgbClr val="444443"/>
                          </a:solidFill>
                          <a:effectLst/>
                        </a:rPr>
                        <a:t> </a:t>
                      </a:r>
                      <a:endParaRPr lang="en-SG" sz="110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0" anchor="b">
                    <a:noFill/>
                  </a:tcPr>
                </a:tc>
                <a:tc>
                  <a:txBody>
                    <a:bodyPr/>
                    <a:lstStyle/>
                    <a:p>
                      <a:pPr marL="0" marR="0" algn="just">
                        <a:lnSpc>
                          <a:spcPct val="115000"/>
                        </a:lnSpc>
                        <a:spcAft>
                          <a:spcPts val="1000"/>
                        </a:spcAft>
                      </a:pPr>
                      <a:r>
                        <a:rPr lang="en-SG" sz="900">
                          <a:solidFill>
                            <a:srgbClr val="444443"/>
                          </a:solidFill>
                          <a:effectLst/>
                        </a:rPr>
                        <a:t> </a:t>
                      </a:r>
                      <a:endParaRPr lang="en-SG" sz="110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0" marR="0" algn="just">
                        <a:lnSpc>
                          <a:spcPct val="115000"/>
                        </a:lnSpc>
                        <a:spcAft>
                          <a:spcPts val="1000"/>
                        </a:spcAft>
                      </a:pPr>
                      <a:r>
                        <a:rPr lang="en-SG" sz="900">
                          <a:solidFill>
                            <a:srgbClr val="444443"/>
                          </a:solidFill>
                          <a:effectLst/>
                        </a:rPr>
                        <a:t> </a:t>
                      </a:r>
                      <a:endParaRPr lang="en-SG" sz="110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463657706"/>
                  </a:ext>
                </a:extLst>
              </a:tr>
              <a:tr h="379231">
                <a:tc>
                  <a:txBody>
                    <a:bodyPr/>
                    <a:lstStyle/>
                    <a:p>
                      <a:pPr marL="0" marR="0" algn="just">
                        <a:lnSpc>
                          <a:spcPct val="115000"/>
                        </a:lnSpc>
                        <a:spcAft>
                          <a:spcPts val="1000"/>
                        </a:spcAft>
                      </a:pPr>
                      <a:r>
                        <a:rPr lang="en-US" sz="900" b="1">
                          <a:solidFill>
                            <a:srgbClr val="444443"/>
                          </a:solidFill>
                          <a:effectLst/>
                        </a:rPr>
                        <a:t> </a:t>
                      </a:r>
                      <a:endParaRPr lang="en-SG" sz="1100" b="1">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0" anchor="ctr">
                    <a:noFill/>
                  </a:tcPr>
                </a:tc>
                <a:tc>
                  <a:txBody>
                    <a:bodyPr/>
                    <a:lstStyle/>
                    <a:p>
                      <a:pPr marL="0" marR="0" algn="just">
                        <a:lnSpc>
                          <a:spcPct val="115000"/>
                        </a:lnSpc>
                        <a:spcAft>
                          <a:spcPts val="1000"/>
                        </a:spcAft>
                      </a:pPr>
                      <a:r>
                        <a:rPr lang="en-US" sz="900" dirty="0">
                          <a:solidFill>
                            <a:srgbClr val="444443"/>
                          </a:solidFill>
                          <a:effectLst/>
                        </a:rPr>
                        <a:t>Cost of each unit</a:t>
                      </a:r>
                      <a:endParaRPr lang="en-SG" sz="1100" dirty="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0" anchor="ctr">
                    <a:noFill/>
                  </a:tcPr>
                </a:tc>
                <a:tc>
                  <a:txBody>
                    <a:bodyPr/>
                    <a:lstStyle/>
                    <a:p>
                      <a:pPr marL="0" marR="0" algn="just">
                        <a:lnSpc>
                          <a:spcPct val="115000"/>
                        </a:lnSpc>
                        <a:spcAft>
                          <a:spcPts val="1000"/>
                        </a:spcAft>
                      </a:pPr>
                      <a:r>
                        <a:rPr lang="en-SG" sz="900" dirty="0">
                          <a:solidFill>
                            <a:srgbClr val="444443"/>
                          </a:solidFill>
                          <a:effectLst/>
                        </a:rPr>
                        <a:t> </a:t>
                      </a:r>
                      <a:endParaRPr lang="en-SG" sz="1100" dirty="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0" anchor="ctr">
                    <a:noFill/>
                  </a:tcPr>
                </a:tc>
                <a:tc>
                  <a:txBody>
                    <a:bodyPr/>
                    <a:lstStyle/>
                    <a:p>
                      <a:pPr marL="0" marR="0" algn="just">
                        <a:lnSpc>
                          <a:spcPct val="115000"/>
                        </a:lnSpc>
                        <a:spcAft>
                          <a:spcPts val="1000"/>
                        </a:spcAft>
                      </a:pPr>
                      <a:r>
                        <a:rPr lang="en-SG" sz="900">
                          <a:solidFill>
                            <a:srgbClr val="444443"/>
                          </a:solidFill>
                          <a:effectLst/>
                        </a:rPr>
                        <a:t> </a:t>
                      </a:r>
                      <a:endParaRPr lang="en-SG" sz="110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0" anchor="ctr">
                    <a:noFill/>
                  </a:tcPr>
                </a:tc>
                <a:tc>
                  <a:txBody>
                    <a:bodyPr/>
                    <a:lstStyle/>
                    <a:p>
                      <a:pPr marL="0" marR="0" algn="just">
                        <a:lnSpc>
                          <a:spcPct val="115000"/>
                        </a:lnSpc>
                        <a:spcAft>
                          <a:spcPts val="1000"/>
                        </a:spcAft>
                      </a:pPr>
                      <a:r>
                        <a:rPr lang="en-SG" sz="900">
                          <a:solidFill>
                            <a:srgbClr val="444443"/>
                          </a:solidFill>
                          <a:effectLst/>
                        </a:rPr>
                        <a:t> </a:t>
                      </a:r>
                      <a:endParaRPr lang="en-SG" sz="110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0" anchor="ctr">
                    <a:noFill/>
                  </a:tcPr>
                </a:tc>
                <a:tc>
                  <a:txBody>
                    <a:bodyPr/>
                    <a:lstStyle/>
                    <a:p>
                      <a:pPr marL="0" marR="0" algn="just">
                        <a:lnSpc>
                          <a:spcPct val="115000"/>
                        </a:lnSpc>
                        <a:spcAft>
                          <a:spcPts val="1000"/>
                        </a:spcAft>
                      </a:pPr>
                      <a:r>
                        <a:rPr lang="en-SG" sz="900">
                          <a:solidFill>
                            <a:srgbClr val="444443"/>
                          </a:solidFill>
                          <a:effectLst/>
                        </a:rPr>
                        <a:t> </a:t>
                      </a:r>
                      <a:endParaRPr lang="en-SG" sz="110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0" marR="0" algn="just">
                        <a:lnSpc>
                          <a:spcPct val="115000"/>
                        </a:lnSpc>
                        <a:spcAft>
                          <a:spcPts val="1000"/>
                        </a:spcAft>
                      </a:pPr>
                      <a:r>
                        <a:rPr lang="en-SG" sz="900">
                          <a:solidFill>
                            <a:srgbClr val="444443"/>
                          </a:solidFill>
                          <a:effectLst/>
                        </a:rPr>
                        <a:t> </a:t>
                      </a:r>
                      <a:endParaRPr lang="en-SG" sz="110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3846225018"/>
                  </a:ext>
                </a:extLst>
              </a:tr>
              <a:tr h="275051">
                <a:tc>
                  <a:txBody>
                    <a:bodyPr/>
                    <a:lstStyle/>
                    <a:p>
                      <a:pPr marL="0" marR="0" algn="just">
                        <a:lnSpc>
                          <a:spcPct val="115000"/>
                        </a:lnSpc>
                        <a:spcAft>
                          <a:spcPts val="1000"/>
                        </a:spcAft>
                      </a:pPr>
                      <a:r>
                        <a:rPr lang="en-US" sz="900" b="1" dirty="0">
                          <a:solidFill>
                            <a:srgbClr val="444443"/>
                          </a:solidFill>
                          <a:effectLst/>
                        </a:rPr>
                        <a:t> </a:t>
                      </a:r>
                      <a:endParaRPr lang="en-SG" sz="1100" b="1" dirty="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0" anchor="ctr">
                    <a:noFill/>
                  </a:tcPr>
                </a:tc>
                <a:tc>
                  <a:txBody>
                    <a:bodyPr/>
                    <a:lstStyle/>
                    <a:p>
                      <a:pPr marL="0" marR="0" algn="just">
                        <a:lnSpc>
                          <a:spcPct val="115000"/>
                        </a:lnSpc>
                        <a:spcAft>
                          <a:spcPts val="1000"/>
                        </a:spcAft>
                      </a:pPr>
                      <a:r>
                        <a:rPr lang="en-US" sz="900">
                          <a:solidFill>
                            <a:srgbClr val="444443"/>
                          </a:solidFill>
                          <a:effectLst/>
                        </a:rPr>
                        <a:t>Total revenue </a:t>
                      </a:r>
                      <a:endParaRPr lang="en-SG" sz="110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0" anchor="ctr">
                    <a:noFill/>
                  </a:tcPr>
                </a:tc>
                <a:tc>
                  <a:txBody>
                    <a:bodyPr/>
                    <a:lstStyle/>
                    <a:p>
                      <a:pPr marL="0" marR="0" algn="just">
                        <a:lnSpc>
                          <a:spcPct val="115000"/>
                        </a:lnSpc>
                        <a:spcAft>
                          <a:spcPts val="1000"/>
                        </a:spcAft>
                      </a:pPr>
                      <a:r>
                        <a:rPr lang="en-SG" sz="900" dirty="0">
                          <a:solidFill>
                            <a:srgbClr val="444443"/>
                          </a:solidFill>
                          <a:effectLst/>
                        </a:rPr>
                        <a:t> </a:t>
                      </a:r>
                      <a:endParaRPr lang="en-SG" sz="1100" dirty="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0" anchor="ctr">
                    <a:noFill/>
                  </a:tcPr>
                </a:tc>
                <a:tc>
                  <a:txBody>
                    <a:bodyPr/>
                    <a:lstStyle/>
                    <a:p>
                      <a:pPr marL="0" marR="0" algn="just">
                        <a:lnSpc>
                          <a:spcPct val="115000"/>
                        </a:lnSpc>
                        <a:spcAft>
                          <a:spcPts val="1000"/>
                        </a:spcAft>
                      </a:pPr>
                      <a:r>
                        <a:rPr lang="en-SG" sz="900" dirty="0">
                          <a:solidFill>
                            <a:srgbClr val="444443"/>
                          </a:solidFill>
                          <a:effectLst/>
                        </a:rPr>
                        <a:t> </a:t>
                      </a:r>
                      <a:endParaRPr lang="en-SG" sz="1100" dirty="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0" anchor="ctr">
                    <a:noFill/>
                  </a:tcPr>
                </a:tc>
                <a:tc>
                  <a:txBody>
                    <a:bodyPr/>
                    <a:lstStyle/>
                    <a:p>
                      <a:pPr marL="0" marR="0" algn="just">
                        <a:lnSpc>
                          <a:spcPct val="115000"/>
                        </a:lnSpc>
                        <a:spcAft>
                          <a:spcPts val="1000"/>
                        </a:spcAft>
                      </a:pPr>
                      <a:r>
                        <a:rPr lang="en-SG" sz="900">
                          <a:solidFill>
                            <a:srgbClr val="444443"/>
                          </a:solidFill>
                          <a:effectLst/>
                        </a:rPr>
                        <a:t> </a:t>
                      </a:r>
                      <a:endParaRPr lang="en-SG" sz="110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0" anchor="ctr">
                    <a:noFill/>
                  </a:tcPr>
                </a:tc>
                <a:tc>
                  <a:txBody>
                    <a:bodyPr/>
                    <a:lstStyle/>
                    <a:p>
                      <a:pPr marL="0" marR="0" algn="just">
                        <a:lnSpc>
                          <a:spcPct val="115000"/>
                        </a:lnSpc>
                        <a:spcAft>
                          <a:spcPts val="1000"/>
                        </a:spcAft>
                      </a:pPr>
                      <a:r>
                        <a:rPr lang="en-SG" sz="900">
                          <a:solidFill>
                            <a:srgbClr val="444443"/>
                          </a:solidFill>
                          <a:effectLst/>
                        </a:rPr>
                        <a:t> </a:t>
                      </a:r>
                      <a:endParaRPr lang="en-SG" sz="110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0" marR="0" algn="just">
                        <a:lnSpc>
                          <a:spcPct val="115000"/>
                        </a:lnSpc>
                        <a:spcAft>
                          <a:spcPts val="1000"/>
                        </a:spcAft>
                      </a:pPr>
                      <a:r>
                        <a:rPr lang="en-SG" sz="900">
                          <a:solidFill>
                            <a:srgbClr val="444443"/>
                          </a:solidFill>
                          <a:effectLst/>
                        </a:rPr>
                        <a:t> </a:t>
                      </a:r>
                      <a:endParaRPr lang="en-SG" sz="110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2882243572"/>
                  </a:ext>
                </a:extLst>
              </a:tr>
              <a:tr h="275051">
                <a:tc>
                  <a:txBody>
                    <a:bodyPr/>
                    <a:lstStyle/>
                    <a:p>
                      <a:pPr marL="0" marR="0" algn="just">
                        <a:lnSpc>
                          <a:spcPct val="115000"/>
                        </a:lnSpc>
                        <a:spcAft>
                          <a:spcPts val="1000"/>
                        </a:spcAft>
                      </a:pPr>
                      <a:r>
                        <a:rPr lang="en-US" sz="900" b="1" dirty="0">
                          <a:solidFill>
                            <a:srgbClr val="444443"/>
                          </a:solidFill>
                          <a:effectLst/>
                        </a:rPr>
                        <a:t>Consumables</a:t>
                      </a:r>
                      <a:endParaRPr lang="en-SG" sz="1100" b="1" dirty="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0" anchor="ctr">
                    <a:noFill/>
                  </a:tcPr>
                </a:tc>
                <a:tc>
                  <a:txBody>
                    <a:bodyPr/>
                    <a:lstStyle/>
                    <a:p>
                      <a:pPr marL="0" marR="0" algn="just">
                        <a:lnSpc>
                          <a:spcPct val="115000"/>
                        </a:lnSpc>
                        <a:spcAft>
                          <a:spcPts val="1000"/>
                        </a:spcAft>
                      </a:pPr>
                      <a:r>
                        <a:rPr lang="en-SG" sz="900">
                          <a:solidFill>
                            <a:srgbClr val="444443"/>
                          </a:solidFill>
                          <a:effectLst/>
                        </a:rPr>
                        <a:t>No. of units sold</a:t>
                      </a:r>
                      <a:endParaRPr lang="en-SG" sz="110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0" anchor="ctr">
                    <a:noFill/>
                  </a:tcPr>
                </a:tc>
                <a:tc>
                  <a:txBody>
                    <a:bodyPr/>
                    <a:lstStyle/>
                    <a:p>
                      <a:pPr marL="0" marR="0" algn="just">
                        <a:lnSpc>
                          <a:spcPct val="115000"/>
                        </a:lnSpc>
                        <a:spcAft>
                          <a:spcPts val="1000"/>
                        </a:spcAft>
                      </a:pPr>
                      <a:r>
                        <a:rPr lang="en-SG" sz="900" dirty="0">
                          <a:solidFill>
                            <a:srgbClr val="444443"/>
                          </a:solidFill>
                          <a:effectLst/>
                        </a:rPr>
                        <a:t> </a:t>
                      </a:r>
                      <a:endParaRPr lang="en-SG" sz="1100" dirty="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0" anchor="ctr">
                    <a:noFill/>
                  </a:tcPr>
                </a:tc>
                <a:tc>
                  <a:txBody>
                    <a:bodyPr/>
                    <a:lstStyle/>
                    <a:p>
                      <a:pPr marL="0" marR="0" algn="just">
                        <a:lnSpc>
                          <a:spcPct val="115000"/>
                        </a:lnSpc>
                        <a:spcAft>
                          <a:spcPts val="1000"/>
                        </a:spcAft>
                      </a:pPr>
                      <a:r>
                        <a:rPr lang="en-SG" sz="900" dirty="0">
                          <a:solidFill>
                            <a:srgbClr val="444443"/>
                          </a:solidFill>
                          <a:effectLst/>
                        </a:rPr>
                        <a:t> </a:t>
                      </a:r>
                      <a:endParaRPr lang="en-SG" sz="1100" dirty="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0" anchor="ctr">
                    <a:noFill/>
                  </a:tcPr>
                </a:tc>
                <a:tc>
                  <a:txBody>
                    <a:bodyPr/>
                    <a:lstStyle/>
                    <a:p>
                      <a:pPr marL="0" marR="0" algn="just">
                        <a:lnSpc>
                          <a:spcPct val="115000"/>
                        </a:lnSpc>
                        <a:spcAft>
                          <a:spcPts val="1000"/>
                        </a:spcAft>
                      </a:pPr>
                      <a:r>
                        <a:rPr lang="en-SG" sz="900" dirty="0">
                          <a:solidFill>
                            <a:srgbClr val="444443"/>
                          </a:solidFill>
                          <a:effectLst/>
                        </a:rPr>
                        <a:t> </a:t>
                      </a:r>
                      <a:endParaRPr lang="en-SG" sz="1100" dirty="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0" anchor="ctr">
                    <a:noFill/>
                  </a:tcPr>
                </a:tc>
                <a:tc>
                  <a:txBody>
                    <a:bodyPr/>
                    <a:lstStyle/>
                    <a:p>
                      <a:pPr marL="0" marR="0" algn="just">
                        <a:lnSpc>
                          <a:spcPct val="115000"/>
                        </a:lnSpc>
                        <a:spcAft>
                          <a:spcPts val="1000"/>
                        </a:spcAft>
                      </a:pPr>
                      <a:r>
                        <a:rPr lang="en-SG" sz="900">
                          <a:solidFill>
                            <a:srgbClr val="444443"/>
                          </a:solidFill>
                          <a:effectLst/>
                        </a:rPr>
                        <a:t> </a:t>
                      </a:r>
                      <a:endParaRPr lang="en-SG" sz="110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0" marR="0" algn="just">
                        <a:lnSpc>
                          <a:spcPct val="115000"/>
                        </a:lnSpc>
                        <a:spcAft>
                          <a:spcPts val="1000"/>
                        </a:spcAft>
                      </a:pPr>
                      <a:r>
                        <a:rPr lang="en-SG" sz="900">
                          <a:solidFill>
                            <a:srgbClr val="444443"/>
                          </a:solidFill>
                          <a:effectLst/>
                        </a:rPr>
                        <a:t> </a:t>
                      </a:r>
                      <a:endParaRPr lang="en-SG" sz="110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596644551"/>
                  </a:ext>
                </a:extLst>
              </a:tr>
              <a:tr h="379231">
                <a:tc>
                  <a:txBody>
                    <a:bodyPr/>
                    <a:lstStyle/>
                    <a:p>
                      <a:pPr marL="0" marR="0" algn="just">
                        <a:lnSpc>
                          <a:spcPct val="115000"/>
                        </a:lnSpc>
                        <a:spcAft>
                          <a:spcPts val="1000"/>
                        </a:spcAft>
                      </a:pPr>
                      <a:r>
                        <a:rPr lang="en-US" sz="900" b="1" dirty="0">
                          <a:solidFill>
                            <a:srgbClr val="444443"/>
                          </a:solidFill>
                          <a:effectLst/>
                        </a:rPr>
                        <a:t> </a:t>
                      </a:r>
                      <a:endParaRPr lang="en-SG" sz="1100" b="1" dirty="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0" anchor="ctr">
                    <a:noFill/>
                  </a:tcPr>
                </a:tc>
                <a:tc>
                  <a:txBody>
                    <a:bodyPr/>
                    <a:lstStyle/>
                    <a:p>
                      <a:pPr marL="0" marR="0" algn="just">
                        <a:lnSpc>
                          <a:spcPct val="115000"/>
                        </a:lnSpc>
                        <a:spcAft>
                          <a:spcPts val="1000"/>
                        </a:spcAft>
                      </a:pPr>
                      <a:r>
                        <a:rPr lang="en-US" sz="900">
                          <a:solidFill>
                            <a:srgbClr val="444443"/>
                          </a:solidFill>
                          <a:effectLst/>
                        </a:rPr>
                        <a:t>Cost of each unit</a:t>
                      </a:r>
                      <a:endParaRPr lang="en-SG" sz="110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0" anchor="ctr">
                    <a:noFill/>
                  </a:tcPr>
                </a:tc>
                <a:tc>
                  <a:txBody>
                    <a:bodyPr/>
                    <a:lstStyle/>
                    <a:p>
                      <a:pPr marL="0" marR="0" algn="just">
                        <a:lnSpc>
                          <a:spcPct val="115000"/>
                        </a:lnSpc>
                        <a:spcAft>
                          <a:spcPts val="1000"/>
                        </a:spcAft>
                      </a:pPr>
                      <a:r>
                        <a:rPr lang="en-SG" sz="900" dirty="0">
                          <a:solidFill>
                            <a:srgbClr val="444443"/>
                          </a:solidFill>
                          <a:effectLst/>
                        </a:rPr>
                        <a:t> </a:t>
                      </a:r>
                      <a:endParaRPr lang="en-SG" sz="1100" dirty="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0" anchor="ctr">
                    <a:noFill/>
                  </a:tcPr>
                </a:tc>
                <a:tc>
                  <a:txBody>
                    <a:bodyPr/>
                    <a:lstStyle/>
                    <a:p>
                      <a:pPr marL="0" marR="0" algn="just">
                        <a:lnSpc>
                          <a:spcPct val="115000"/>
                        </a:lnSpc>
                        <a:spcAft>
                          <a:spcPts val="1000"/>
                        </a:spcAft>
                      </a:pPr>
                      <a:r>
                        <a:rPr lang="en-SG" sz="900" dirty="0">
                          <a:solidFill>
                            <a:srgbClr val="444443"/>
                          </a:solidFill>
                          <a:effectLst/>
                        </a:rPr>
                        <a:t> </a:t>
                      </a:r>
                      <a:endParaRPr lang="en-SG" sz="1100" dirty="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0" anchor="ctr">
                    <a:noFill/>
                  </a:tcPr>
                </a:tc>
                <a:tc>
                  <a:txBody>
                    <a:bodyPr/>
                    <a:lstStyle/>
                    <a:p>
                      <a:pPr marL="0" marR="0" algn="just">
                        <a:lnSpc>
                          <a:spcPct val="115000"/>
                        </a:lnSpc>
                        <a:spcAft>
                          <a:spcPts val="1000"/>
                        </a:spcAft>
                      </a:pPr>
                      <a:r>
                        <a:rPr lang="en-SG" sz="900" dirty="0">
                          <a:solidFill>
                            <a:srgbClr val="444443"/>
                          </a:solidFill>
                          <a:effectLst/>
                        </a:rPr>
                        <a:t> </a:t>
                      </a:r>
                      <a:endParaRPr lang="en-SG" sz="1100" dirty="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0" anchor="ctr">
                    <a:noFill/>
                  </a:tcPr>
                </a:tc>
                <a:tc>
                  <a:txBody>
                    <a:bodyPr/>
                    <a:lstStyle/>
                    <a:p>
                      <a:pPr marL="0" marR="0" algn="just">
                        <a:lnSpc>
                          <a:spcPct val="115000"/>
                        </a:lnSpc>
                        <a:spcAft>
                          <a:spcPts val="1000"/>
                        </a:spcAft>
                      </a:pPr>
                      <a:r>
                        <a:rPr lang="en-SG" sz="900" dirty="0">
                          <a:solidFill>
                            <a:srgbClr val="444443"/>
                          </a:solidFill>
                          <a:effectLst/>
                        </a:rPr>
                        <a:t> </a:t>
                      </a:r>
                      <a:endParaRPr lang="en-SG" sz="1100" dirty="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0" marR="0" algn="just">
                        <a:lnSpc>
                          <a:spcPct val="115000"/>
                        </a:lnSpc>
                        <a:spcAft>
                          <a:spcPts val="1000"/>
                        </a:spcAft>
                      </a:pPr>
                      <a:r>
                        <a:rPr lang="en-SG" sz="900" dirty="0">
                          <a:solidFill>
                            <a:srgbClr val="444443"/>
                          </a:solidFill>
                          <a:effectLst/>
                        </a:rPr>
                        <a:t> </a:t>
                      </a:r>
                      <a:endParaRPr lang="en-SG" sz="1100" dirty="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3471868151"/>
                  </a:ext>
                </a:extLst>
              </a:tr>
              <a:tr h="275051">
                <a:tc>
                  <a:txBody>
                    <a:bodyPr/>
                    <a:lstStyle/>
                    <a:p>
                      <a:pPr marL="0" marR="0" algn="just">
                        <a:lnSpc>
                          <a:spcPct val="115000"/>
                        </a:lnSpc>
                        <a:spcAft>
                          <a:spcPts val="1000"/>
                        </a:spcAft>
                      </a:pPr>
                      <a:r>
                        <a:rPr lang="en-US" sz="900" b="1" dirty="0">
                          <a:solidFill>
                            <a:srgbClr val="444443"/>
                          </a:solidFill>
                          <a:effectLst/>
                        </a:rPr>
                        <a:t> </a:t>
                      </a:r>
                      <a:endParaRPr lang="en-SG" sz="1100" b="1" dirty="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0" anchor="ctr">
                    <a:noFill/>
                  </a:tcPr>
                </a:tc>
                <a:tc>
                  <a:txBody>
                    <a:bodyPr/>
                    <a:lstStyle/>
                    <a:p>
                      <a:pPr marL="0" marR="0" algn="just">
                        <a:lnSpc>
                          <a:spcPct val="115000"/>
                        </a:lnSpc>
                        <a:spcAft>
                          <a:spcPts val="1000"/>
                        </a:spcAft>
                      </a:pPr>
                      <a:r>
                        <a:rPr lang="en-US" sz="900">
                          <a:solidFill>
                            <a:srgbClr val="444443"/>
                          </a:solidFill>
                          <a:effectLst/>
                        </a:rPr>
                        <a:t>Total revenue </a:t>
                      </a:r>
                      <a:endParaRPr lang="en-SG" sz="110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0" anchor="ctr">
                    <a:noFill/>
                  </a:tcPr>
                </a:tc>
                <a:tc>
                  <a:txBody>
                    <a:bodyPr/>
                    <a:lstStyle/>
                    <a:p>
                      <a:pPr marL="0" marR="0" algn="just">
                        <a:lnSpc>
                          <a:spcPct val="115000"/>
                        </a:lnSpc>
                        <a:spcAft>
                          <a:spcPts val="1000"/>
                        </a:spcAft>
                      </a:pPr>
                      <a:r>
                        <a:rPr lang="en-SG" sz="900">
                          <a:solidFill>
                            <a:srgbClr val="444443"/>
                          </a:solidFill>
                          <a:effectLst/>
                        </a:rPr>
                        <a:t> </a:t>
                      </a:r>
                      <a:endParaRPr lang="en-SG" sz="110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0" anchor="ctr">
                    <a:noFill/>
                  </a:tcPr>
                </a:tc>
                <a:tc>
                  <a:txBody>
                    <a:bodyPr/>
                    <a:lstStyle/>
                    <a:p>
                      <a:pPr marL="0" marR="0" algn="just">
                        <a:lnSpc>
                          <a:spcPct val="115000"/>
                        </a:lnSpc>
                        <a:spcAft>
                          <a:spcPts val="1000"/>
                        </a:spcAft>
                      </a:pPr>
                      <a:r>
                        <a:rPr lang="en-SG" sz="900">
                          <a:solidFill>
                            <a:srgbClr val="444443"/>
                          </a:solidFill>
                          <a:effectLst/>
                        </a:rPr>
                        <a:t> </a:t>
                      </a:r>
                      <a:endParaRPr lang="en-SG" sz="110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0" anchor="ctr">
                    <a:noFill/>
                  </a:tcPr>
                </a:tc>
                <a:tc>
                  <a:txBody>
                    <a:bodyPr/>
                    <a:lstStyle/>
                    <a:p>
                      <a:pPr marL="0" marR="0" algn="just">
                        <a:lnSpc>
                          <a:spcPct val="115000"/>
                        </a:lnSpc>
                        <a:spcAft>
                          <a:spcPts val="1000"/>
                        </a:spcAft>
                      </a:pPr>
                      <a:r>
                        <a:rPr lang="en-SG" sz="900" dirty="0">
                          <a:solidFill>
                            <a:srgbClr val="444443"/>
                          </a:solidFill>
                          <a:effectLst/>
                        </a:rPr>
                        <a:t> </a:t>
                      </a:r>
                      <a:endParaRPr lang="en-SG" sz="1100" dirty="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0" anchor="ctr">
                    <a:noFill/>
                  </a:tcPr>
                </a:tc>
                <a:tc>
                  <a:txBody>
                    <a:bodyPr/>
                    <a:lstStyle/>
                    <a:p>
                      <a:pPr marL="0" marR="0" algn="just">
                        <a:lnSpc>
                          <a:spcPct val="115000"/>
                        </a:lnSpc>
                        <a:spcAft>
                          <a:spcPts val="1000"/>
                        </a:spcAft>
                      </a:pPr>
                      <a:r>
                        <a:rPr lang="en-SG" sz="900" dirty="0">
                          <a:solidFill>
                            <a:srgbClr val="444443"/>
                          </a:solidFill>
                          <a:effectLst/>
                        </a:rPr>
                        <a:t> </a:t>
                      </a:r>
                      <a:endParaRPr lang="en-SG" sz="1100" dirty="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0" marR="0" algn="just">
                        <a:lnSpc>
                          <a:spcPct val="115000"/>
                        </a:lnSpc>
                        <a:spcAft>
                          <a:spcPts val="1000"/>
                        </a:spcAft>
                      </a:pPr>
                      <a:r>
                        <a:rPr lang="en-SG" sz="900" dirty="0">
                          <a:solidFill>
                            <a:srgbClr val="444443"/>
                          </a:solidFill>
                          <a:effectLst/>
                        </a:rPr>
                        <a:t> </a:t>
                      </a:r>
                      <a:endParaRPr lang="en-SG" sz="1100" dirty="0">
                        <a:solidFill>
                          <a:srgbClr val="444443"/>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3722841540"/>
                  </a:ext>
                </a:extLst>
              </a:tr>
            </a:tbl>
          </a:graphicData>
        </a:graphic>
      </p:graphicFrame>
      <p:sp>
        <p:nvSpPr>
          <p:cNvPr id="4" name="TextBox 3">
            <a:extLst>
              <a:ext uri="{FF2B5EF4-FFF2-40B4-BE49-F238E27FC236}">
                <a16:creationId xmlns:a16="http://schemas.microsoft.com/office/drawing/2014/main" id="{B2AF86AE-48C7-3986-BB75-D59CA252EB28}"/>
              </a:ext>
            </a:extLst>
          </p:cNvPr>
          <p:cNvSpPr txBox="1"/>
          <p:nvPr/>
        </p:nvSpPr>
        <p:spPr>
          <a:xfrm>
            <a:off x="599000" y="2183420"/>
            <a:ext cx="6656043" cy="276999"/>
          </a:xfrm>
          <a:prstGeom prst="rect">
            <a:avLst/>
          </a:prstGeom>
          <a:noFill/>
        </p:spPr>
        <p:txBody>
          <a:bodyPr wrap="square">
            <a:spAutoFit/>
          </a:bodyPr>
          <a:lstStyle/>
          <a:p>
            <a:pPr marR="0" algn="just">
              <a:spcBef>
                <a:spcPts val="0"/>
              </a:spcBef>
              <a:spcAft>
                <a:spcPts val="0"/>
              </a:spcAft>
            </a:pPr>
            <a:r>
              <a:rPr lang="en-US" sz="1200" dirty="0">
                <a:solidFill>
                  <a:srgbClr val="444443"/>
                </a:solidFill>
                <a:ea typeface="Open Sans"/>
                <a:cs typeface="Open Sans"/>
              </a:rPr>
              <a:t>P</a:t>
            </a:r>
            <a:r>
              <a:rPr lang="en-SG" sz="1200" dirty="0" err="1">
                <a:solidFill>
                  <a:srgbClr val="444443"/>
                </a:solidFill>
                <a:ea typeface="Open Sans"/>
                <a:cs typeface="Open Sans"/>
              </a:rPr>
              <a:t>rojected</a:t>
            </a:r>
            <a:r>
              <a:rPr lang="en-SG" sz="1200" dirty="0">
                <a:solidFill>
                  <a:srgbClr val="444443"/>
                </a:solidFill>
                <a:ea typeface="Open Sans"/>
                <a:cs typeface="Open Sans"/>
              </a:rPr>
              <a:t> sales forecast for reference, please edit accordingly to suit your needs.</a:t>
            </a:r>
            <a:endParaRPr lang="en-SG" sz="1200" dirty="0">
              <a:solidFill>
                <a:srgbClr val="444443"/>
              </a:solidFill>
              <a:latin typeface="+mn-lt"/>
              <a:ea typeface="Open Sans"/>
              <a:cs typeface="Open Sans"/>
            </a:endParaRPr>
          </a:p>
        </p:txBody>
      </p:sp>
    </p:spTree>
    <p:extLst>
      <p:ext uri="{BB962C8B-B14F-4D97-AF65-F5344CB8AC3E}">
        <p14:creationId xmlns:p14="http://schemas.microsoft.com/office/powerpoint/2010/main" val="1842129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8F474-8219-0FB2-C616-3C88388A8A5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AAFEF55-2AEE-247A-B6E1-C80B9A073915}"/>
              </a:ext>
            </a:extLst>
          </p:cNvPr>
          <p:cNvSpPr txBox="1"/>
          <p:nvPr/>
        </p:nvSpPr>
        <p:spPr>
          <a:xfrm>
            <a:off x="437160" y="121972"/>
            <a:ext cx="6574554" cy="415498"/>
          </a:xfrm>
          <a:prstGeom prst="rect">
            <a:avLst/>
          </a:prstGeom>
          <a:noFill/>
        </p:spPr>
        <p:txBody>
          <a:bodyPr wrap="square" rtlCol="0">
            <a:spAutoFit/>
          </a:bodyPr>
          <a:lstStyle/>
          <a:p>
            <a:r>
              <a:rPr lang="en-US" sz="2100" b="1"/>
              <a:t>9) Commercialization Plan </a:t>
            </a:r>
            <a:endParaRPr lang="en-SG" sz="2100" b="1"/>
          </a:p>
        </p:txBody>
      </p:sp>
      <p:graphicFrame>
        <p:nvGraphicFramePr>
          <p:cNvPr id="6" name="Table 5">
            <a:extLst>
              <a:ext uri="{FF2B5EF4-FFF2-40B4-BE49-F238E27FC236}">
                <a16:creationId xmlns:a16="http://schemas.microsoft.com/office/drawing/2014/main" id="{178B20CC-02B2-ADC7-AC44-55CFBE3BC4C4}"/>
              </a:ext>
            </a:extLst>
          </p:cNvPr>
          <p:cNvGraphicFramePr>
            <a:graphicFrameLocks noGrp="1"/>
          </p:cNvGraphicFramePr>
          <p:nvPr>
            <p:extLst>
              <p:ext uri="{D42A27DB-BD31-4B8C-83A1-F6EECF244321}">
                <p14:modId xmlns:p14="http://schemas.microsoft.com/office/powerpoint/2010/main" val="629114777"/>
              </p:ext>
            </p:extLst>
          </p:nvPr>
        </p:nvGraphicFramePr>
        <p:xfrm>
          <a:off x="413963" y="673976"/>
          <a:ext cx="8241307" cy="3736812"/>
        </p:xfrm>
        <a:graphic>
          <a:graphicData uri="http://schemas.openxmlformats.org/drawingml/2006/table">
            <a:tbl>
              <a:tblPr firstRow="1" firstCol="1" bandRow="1">
                <a:tableStyleId>{5C22544A-7EE6-4342-B048-85BDC9FD1C3A}</a:tableStyleId>
              </a:tblPr>
              <a:tblGrid>
                <a:gridCol w="8241307">
                  <a:extLst>
                    <a:ext uri="{9D8B030D-6E8A-4147-A177-3AD203B41FA5}">
                      <a16:colId xmlns:a16="http://schemas.microsoft.com/office/drawing/2014/main" val="1581509045"/>
                    </a:ext>
                  </a:extLst>
                </a:gridCol>
              </a:tblGrid>
              <a:tr h="251460">
                <a:tc>
                  <a:txBody>
                    <a:bodyPr/>
                    <a:lstStyle/>
                    <a:p>
                      <a:pPr marL="0" marR="0" algn="just">
                        <a:spcBef>
                          <a:spcPts val="0"/>
                        </a:spcBef>
                        <a:spcAft>
                          <a:spcPts val="0"/>
                        </a:spcAft>
                      </a:pPr>
                      <a:r>
                        <a:rPr lang="en-US" sz="1200" dirty="0">
                          <a:solidFill>
                            <a:srgbClr val="444443"/>
                          </a:solidFill>
                          <a:effectLst/>
                          <a:latin typeface="Open Sans"/>
                          <a:ea typeface="Open Sans"/>
                          <a:cs typeface="Open Sans"/>
                        </a:rPr>
                        <a:t>9.8 FUNDING RAISED TO DATE</a:t>
                      </a:r>
                      <a:endParaRPr lang="en-SG" sz="1200" dirty="0">
                        <a:solidFill>
                          <a:srgbClr val="444443"/>
                        </a:solidFill>
                        <a:effectLst/>
                        <a:latin typeface="Open Sans"/>
                        <a:ea typeface="Open Sans"/>
                        <a:cs typeface="Open San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30346836"/>
                  </a:ext>
                </a:extLst>
              </a:tr>
              <a:tr h="617220">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GB" sz="1350" b="1" i="0" kern="1200" dirty="0">
                          <a:solidFill>
                            <a:srgbClr val="444443"/>
                          </a:solidFill>
                          <a:effectLst/>
                          <a:latin typeface="+mn-lt"/>
                          <a:ea typeface="+mn-ea"/>
                          <a:cs typeface="+mn-cs"/>
                        </a:rPr>
                        <a:t>Provide information on private fund(s) raised to date (amounts raised; date raised), as well as ongoing and/or future plan(s) for private fundraising(s) (target amounts; estimated dates/timelines). Also to include current capitalisation (CAP) table.</a:t>
                      </a:r>
                      <a:endParaRPr lang="en-SG" sz="1350" b="1" i="0" kern="1200" dirty="0">
                        <a:solidFill>
                          <a:srgbClr val="444443"/>
                        </a:solidFill>
                        <a:effectLst/>
                        <a:latin typeface="+mn-lt"/>
                        <a:ea typeface="+mn-ea"/>
                        <a:cs typeface="+mn-cs"/>
                      </a:endParaRPr>
                    </a:p>
                    <a:p>
                      <a:pPr marL="0" marR="0" algn="just">
                        <a:spcBef>
                          <a:spcPts val="0"/>
                        </a:spcBef>
                        <a:spcAft>
                          <a:spcPts val="0"/>
                        </a:spcAft>
                      </a:pPr>
                      <a:endParaRPr lang="en-SG" sz="1200" i="0" dirty="0">
                        <a:solidFill>
                          <a:srgbClr val="444443"/>
                        </a:solidFill>
                        <a:effectLst/>
                        <a:latin typeface="Open Sans"/>
                        <a:ea typeface="Open Sans"/>
                        <a:cs typeface="Open San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551416756"/>
                  </a:ext>
                </a:extLst>
              </a:tr>
              <a:tr h="2616672">
                <a:tc>
                  <a:txBody>
                    <a:bodyPr/>
                    <a:lstStyle/>
                    <a:p>
                      <a:pPr marL="285750" marR="0" indent="-285750" algn="just">
                        <a:spcBef>
                          <a:spcPts val="0"/>
                        </a:spcBef>
                        <a:spcAft>
                          <a:spcPts val="0"/>
                        </a:spcAft>
                        <a:buFont typeface="Arial" panose="020B0604020202020204" pitchFamily="34" charset="0"/>
                        <a:buChar char="•"/>
                      </a:pPr>
                      <a:endParaRPr lang="en-SG" sz="1200" b="0" dirty="0">
                        <a:solidFill>
                          <a:schemeClr val="tx1"/>
                        </a:solidFill>
                        <a:latin typeface="+mn-lt"/>
                        <a:ea typeface="Open Sans"/>
                        <a:cs typeface="Open Sans"/>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989825"/>
                  </a:ext>
                </a:extLst>
              </a:tr>
            </a:tbl>
          </a:graphicData>
        </a:graphic>
      </p:graphicFrame>
    </p:spTree>
    <p:extLst>
      <p:ext uri="{BB962C8B-B14F-4D97-AF65-F5344CB8AC3E}">
        <p14:creationId xmlns:p14="http://schemas.microsoft.com/office/powerpoint/2010/main" val="2964912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7160" y="121972"/>
            <a:ext cx="6574554" cy="415498"/>
          </a:xfrm>
          <a:prstGeom prst="rect">
            <a:avLst/>
          </a:prstGeom>
          <a:noFill/>
        </p:spPr>
        <p:txBody>
          <a:bodyPr wrap="square" rtlCol="0">
            <a:spAutoFit/>
          </a:bodyPr>
          <a:lstStyle/>
          <a:p>
            <a:r>
              <a:rPr lang="en-US" sz="2100" b="1"/>
              <a:t>10) Health Economics</a:t>
            </a:r>
            <a:endParaRPr lang="en-SG" sz="2100" b="1"/>
          </a:p>
        </p:txBody>
      </p:sp>
      <p:graphicFrame>
        <p:nvGraphicFramePr>
          <p:cNvPr id="6" name="Table 5"/>
          <p:cNvGraphicFramePr>
            <a:graphicFrameLocks noGrp="1"/>
          </p:cNvGraphicFramePr>
          <p:nvPr/>
        </p:nvGraphicFramePr>
        <p:xfrm>
          <a:off x="413963" y="673976"/>
          <a:ext cx="8241307" cy="1051560"/>
        </p:xfrm>
        <a:graphic>
          <a:graphicData uri="http://schemas.openxmlformats.org/drawingml/2006/table">
            <a:tbl>
              <a:tblPr firstRow="1" firstCol="1" bandRow="1">
                <a:tableStyleId>{5C22544A-7EE6-4342-B048-85BDC9FD1C3A}</a:tableStyleId>
              </a:tblPr>
              <a:tblGrid>
                <a:gridCol w="8241307">
                  <a:extLst>
                    <a:ext uri="{9D8B030D-6E8A-4147-A177-3AD203B41FA5}">
                      <a16:colId xmlns:a16="http://schemas.microsoft.com/office/drawing/2014/main" val="1581509045"/>
                    </a:ext>
                  </a:extLst>
                </a:gridCol>
              </a:tblGrid>
              <a:tr h="251460">
                <a:tc>
                  <a:txBody>
                    <a:bodyPr/>
                    <a:lstStyle/>
                    <a:p>
                      <a:pPr marL="0" marR="0" algn="just">
                        <a:spcBef>
                          <a:spcPts val="0"/>
                        </a:spcBef>
                        <a:spcAft>
                          <a:spcPts val="0"/>
                        </a:spcAft>
                      </a:pPr>
                      <a:r>
                        <a:rPr lang="en-US" sz="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10.1 HEALTH ECONOMICS</a:t>
                      </a:r>
                      <a:endParaRPr lang="en-SG" sz="1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30346836"/>
                  </a:ext>
                </a:extLst>
              </a:tr>
              <a:tr h="800100">
                <a:tc>
                  <a:txBody>
                    <a:bodyPr/>
                    <a:lstStyle/>
                    <a:p>
                      <a:pPr marL="0" marR="0" algn="just">
                        <a:spcBef>
                          <a:spcPts val="0"/>
                        </a:spcBef>
                        <a:spcAft>
                          <a:spcPts val="0"/>
                        </a:spcAft>
                      </a:pPr>
                      <a:r>
                        <a:rPr lang="en-GB" sz="120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Provide details of the key health economic benefits of the proposal. You may describe how the Solution, directly and/or indirectly, improves healthcare delivery. Please describe any parameters/outcomes that you plan to obtain in order to substantiate a health economics a relevant to your Solution and its intended use.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551416756"/>
                  </a:ext>
                </a:extLst>
              </a:tr>
            </a:tbl>
          </a:graphicData>
        </a:graphic>
      </p:graphicFrame>
      <p:sp>
        <p:nvSpPr>
          <p:cNvPr id="7" name="TextBox 6">
            <a:extLst>
              <a:ext uri="{FF2B5EF4-FFF2-40B4-BE49-F238E27FC236}">
                <a16:creationId xmlns:a16="http://schemas.microsoft.com/office/drawing/2014/main" id="{2E50C486-7526-0FD6-D93F-4EBE92973546}"/>
              </a:ext>
            </a:extLst>
          </p:cNvPr>
          <p:cNvSpPr txBox="1"/>
          <p:nvPr/>
        </p:nvSpPr>
        <p:spPr>
          <a:xfrm>
            <a:off x="413962" y="1885126"/>
            <a:ext cx="8241307" cy="1546577"/>
          </a:xfrm>
          <a:prstGeom prst="rect">
            <a:avLst/>
          </a:prstGeom>
          <a:noFill/>
        </p:spPr>
        <p:txBody>
          <a:bodyPr wrap="square">
            <a:spAutoFit/>
          </a:bodyPr>
          <a:lstStyle/>
          <a:p>
            <a:pPr algn="just"/>
            <a:r>
              <a:rPr lang="en-GB" sz="1350">
                <a:latin typeface="Open Sans" panose="020B0606030504020204" pitchFamily="34" charset="0"/>
                <a:ea typeface="Open Sans" panose="020B0606030504020204" pitchFamily="34" charset="0"/>
                <a:cs typeface="Open Sans" panose="020B0606030504020204" pitchFamily="34" charset="0"/>
              </a:rPr>
              <a:t>Such improvements may be in the form of:</a:t>
            </a:r>
          </a:p>
          <a:p>
            <a:pPr marL="214313" indent="-214313" algn="just">
              <a:buFont typeface="Arial" panose="020B0604020202020204" pitchFamily="34" charset="0"/>
              <a:buChar char="•"/>
            </a:pPr>
            <a:r>
              <a:rPr lang="en-GB" sz="1350">
                <a:latin typeface="Open Sans" panose="020B0606030504020204" pitchFamily="34" charset="0"/>
                <a:ea typeface="Open Sans" panose="020B0606030504020204" pitchFamily="34" charset="0"/>
                <a:cs typeface="Open Sans" panose="020B0606030504020204" pitchFamily="34" charset="0"/>
              </a:rPr>
              <a:t>Improvement to the accessibility of healthcare; Detail how the Solution can fit into or alter the clinical workflow of current practices? </a:t>
            </a:r>
          </a:p>
          <a:p>
            <a:pPr marL="214313" indent="-214313" algn="just">
              <a:buFont typeface="Arial" panose="020B0604020202020204" pitchFamily="34" charset="0"/>
              <a:buChar char="•"/>
            </a:pPr>
            <a:r>
              <a:rPr lang="en-GB" sz="1350">
                <a:latin typeface="Open Sans" panose="020B0606030504020204" pitchFamily="34" charset="0"/>
                <a:ea typeface="Open Sans" panose="020B0606030504020204" pitchFamily="34" charset="0"/>
                <a:cs typeface="Open Sans" panose="020B0606030504020204" pitchFamily="34" charset="0"/>
              </a:rPr>
              <a:t>Improvement to medical or treatment outcome; How will the Solution improve clinical outcomes and/or patient experience?</a:t>
            </a:r>
          </a:p>
          <a:p>
            <a:pPr marL="214313" indent="-214313" algn="just">
              <a:buFont typeface="Arial" panose="020B0604020202020204" pitchFamily="34" charset="0"/>
              <a:buChar char="•"/>
            </a:pPr>
            <a:r>
              <a:rPr lang="en-GB" sz="1350">
                <a:latin typeface="Open Sans" panose="020B0606030504020204" pitchFamily="34" charset="0"/>
                <a:ea typeface="Open Sans" panose="020B0606030504020204" pitchFamily="34" charset="0"/>
                <a:cs typeface="Open Sans" panose="020B0606030504020204" pitchFamily="34" charset="0"/>
              </a:rPr>
              <a:t>Improvement to cost-effectiveness of healthcare delivery (i.e. efficiency and/or affordability); How will the Solution reduce healthcare system costs?</a:t>
            </a:r>
          </a:p>
        </p:txBody>
      </p:sp>
    </p:spTree>
    <p:extLst>
      <p:ext uri="{BB962C8B-B14F-4D97-AF65-F5344CB8AC3E}">
        <p14:creationId xmlns:p14="http://schemas.microsoft.com/office/powerpoint/2010/main" val="3948140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63E77B7-7725-37DA-1F27-8B38FEC5A340}"/>
              </a:ext>
            </a:extLst>
          </p:cNvPr>
          <p:cNvSpPr>
            <a:spLocks noGrp="1"/>
          </p:cNvSpPr>
          <p:nvPr>
            <p:ph type="body" sz="quarter" idx="25"/>
          </p:nvPr>
        </p:nvSpPr>
        <p:spPr/>
        <p:txBody>
          <a:bodyPr/>
          <a:lstStyle/>
          <a:p>
            <a:endParaRPr lang="en-GB"/>
          </a:p>
        </p:txBody>
      </p:sp>
      <p:sp>
        <p:nvSpPr>
          <p:cNvPr id="2" name="TextBox 1">
            <a:extLst>
              <a:ext uri="{FF2B5EF4-FFF2-40B4-BE49-F238E27FC236}">
                <a16:creationId xmlns:a16="http://schemas.microsoft.com/office/drawing/2014/main" id="{F9E60BF0-FA7B-BDF1-245E-57EB839DFC32}"/>
              </a:ext>
            </a:extLst>
          </p:cNvPr>
          <p:cNvSpPr txBox="1"/>
          <p:nvPr/>
        </p:nvSpPr>
        <p:spPr>
          <a:xfrm>
            <a:off x="437160" y="121972"/>
            <a:ext cx="6574554" cy="415498"/>
          </a:xfrm>
          <a:prstGeom prst="rect">
            <a:avLst/>
          </a:prstGeom>
          <a:noFill/>
        </p:spPr>
        <p:txBody>
          <a:bodyPr wrap="square" rtlCol="0">
            <a:spAutoFit/>
          </a:bodyPr>
          <a:lstStyle/>
          <a:p>
            <a:r>
              <a:rPr lang="en-US" sz="2100" b="1" dirty="0"/>
              <a:t>11) Value </a:t>
            </a:r>
            <a:r>
              <a:rPr lang="en-US" sz="2100" b="1" dirty="0">
                <a:solidFill>
                  <a:srgbClr val="444443"/>
                </a:solidFill>
              </a:rPr>
              <a:t>Capture to Singapore </a:t>
            </a:r>
            <a:endParaRPr lang="en-SG" sz="2100" b="1" dirty="0">
              <a:solidFill>
                <a:srgbClr val="444443"/>
              </a:solidFill>
            </a:endParaRPr>
          </a:p>
        </p:txBody>
      </p:sp>
      <p:sp>
        <p:nvSpPr>
          <p:cNvPr id="6" name="Content Placeholder 5">
            <a:extLst>
              <a:ext uri="{FF2B5EF4-FFF2-40B4-BE49-F238E27FC236}">
                <a16:creationId xmlns:a16="http://schemas.microsoft.com/office/drawing/2014/main" id="{9E399792-C116-C068-1B71-2394F45985A2}"/>
              </a:ext>
            </a:extLst>
          </p:cNvPr>
          <p:cNvSpPr>
            <a:spLocks noGrp="1"/>
          </p:cNvSpPr>
          <p:nvPr>
            <p:ph sz="quarter" idx="11"/>
          </p:nvPr>
        </p:nvSpPr>
        <p:spPr>
          <a:xfrm>
            <a:off x="546497" y="1600200"/>
            <a:ext cx="8061476" cy="2711670"/>
          </a:xfrm>
        </p:spPr>
        <p:txBody>
          <a:bodyPr/>
          <a:lstStyle/>
          <a:p>
            <a:endParaRPr lang="en-SG"/>
          </a:p>
        </p:txBody>
      </p:sp>
      <p:graphicFrame>
        <p:nvGraphicFramePr>
          <p:cNvPr id="8" name="Table 7">
            <a:extLst>
              <a:ext uri="{FF2B5EF4-FFF2-40B4-BE49-F238E27FC236}">
                <a16:creationId xmlns:a16="http://schemas.microsoft.com/office/drawing/2014/main" id="{B81152A2-7FEB-3E5E-D400-F28B1D682BDB}"/>
              </a:ext>
            </a:extLst>
          </p:cNvPr>
          <p:cNvGraphicFramePr>
            <a:graphicFrameLocks noGrp="1"/>
          </p:cNvGraphicFramePr>
          <p:nvPr/>
        </p:nvGraphicFramePr>
        <p:xfrm>
          <a:off x="413963" y="673976"/>
          <a:ext cx="8241307" cy="868680"/>
        </p:xfrm>
        <a:graphic>
          <a:graphicData uri="http://schemas.openxmlformats.org/drawingml/2006/table">
            <a:tbl>
              <a:tblPr firstRow="1" firstCol="1" bandRow="1">
                <a:tableStyleId>{5C22544A-7EE6-4342-B048-85BDC9FD1C3A}</a:tableStyleId>
              </a:tblPr>
              <a:tblGrid>
                <a:gridCol w="8241307">
                  <a:extLst>
                    <a:ext uri="{9D8B030D-6E8A-4147-A177-3AD203B41FA5}">
                      <a16:colId xmlns:a16="http://schemas.microsoft.com/office/drawing/2014/main" val="1581509045"/>
                    </a:ext>
                  </a:extLst>
                </a:gridCol>
              </a:tblGrid>
              <a:tr h="251460">
                <a:tc>
                  <a:txBody>
                    <a:bodyPr/>
                    <a:lstStyle/>
                    <a:p>
                      <a:pPr marL="0" marR="0" algn="just">
                        <a:spcBef>
                          <a:spcPts val="0"/>
                        </a:spcBef>
                        <a:spcAft>
                          <a:spcPts val="0"/>
                        </a:spcAft>
                      </a:pPr>
                      <a:r>
                        <a:rPr lang="en-US" sz="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11.1 VALUE CAPTURE</a:t>
                      </a:r>
                      <a:endParaRPr lang="en-SG" sz="1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30346836"/>
                  </a:ext>
                </a:extLst>
              </a:tr>
              <a:tr h="617220">
                <a:tc>
                  <a:txBody>
                    <a:bodyPr/>
                    <a:lstStyle/>
                    <a:p>
                      <a:pPr marL="0" marR="0" algn="just">
                        <a:spcBef>
                          <a:spcPts val="0"/>
                        </a:spcBef>
                        <a:spcAft>
                          <a:spcPts val="0"/>
                        </a:spcAft>
                      </a:pPr>
                      <a:r>
                        <a:rPr lang="en-GB" sz="120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Define the value capture to public and private stakeholders in the ecosystem. Detail how the Solution will contribute to i) Bolstering design &amp; development capabilities; ii) Support local contract manufacturers; iii) Enable growth of new and existing enterprises; and iv) Address healthcare needs.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551416756"/>
                  </a:ext>
                </a:extLst>
              </a:tr>
            </a:tbl>
          </a:graphicData>
        </a:graphic>
      </p:graphicFrame>
    </p:spTree>
    <p:extLst>
      <p:ext uri="{BB962C8B-B14F-4D97-AF65-F5344CB8AC3E}">
        <p14:creationId xmlns:p14="http://schemas.microsoft.com/office/powerpoint/2010/main" val="5093867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4BCFA2-79C3-19AB-F33D-2DEF8AA47A76}"/>
              </a:ext>
            </a:extLst>
          </p:cNvPr>
          <p:cNvSpPr>
            <a:spLocks noGrp="1"/>
          </p:cNvSpPr>
          <p:nvPr>
            <p:ph sz="quarter" idx="11"/>
          </p:nvPr>
        </p:nvSpPr>
        <p:spPr>
          <a:xfrm>
            <a:off x="546497" y="609600"/>
            <a:ext cx="5174853" cy="3189730"/>
          </a:xfrm>
          <a:ln>
            <a:solidFill>
              <a:schemeClr val="tx1"/>
            </a:solidFill>
          </a:ln>
        </p:spPr>
        <p:txBody>
          <a:bodyPr>
            <a:normAutofit/>
          </a:bodyPr>
          <a:lstStyle/>
          <a:p>
            <a:pPr defTabSz="914378">
              <a:buClr>
                <a:srgbClr val="000F9F"/>
              </a:buClr>
              <a:buSzPts val="1350"/>
            </a:pPr>
            <a:r>
              <a:rPr lang="en-SG" b="1" kern="0">
                <a:solidFill>
                  <a:srgbClr val="000F9F"/>
                </a:solidFill>
                <a:sym typeface="Arial"/>
              </a:rPr>
              <a:t>Problem Statement &amp; Objective:</a:t>
            </a:r>
          </a:p>
          <a:p>
            <a:pPr defTabSz="914378">
              <a:buClr>
                <a:srgbClr val="000F9F"/>
              </a:buClr>
              <a:buSzPts val="1350"/>
            </a:pPr>
            <a:endParaRPr lang="en-SG" b="1" kern="0">
              <a:solidFill>
                <a:srgbClr val="000F9F"/>
              </a:solidFill>
              <a:sym typeface="Arial"/>
            </a:endParaRPr>
          </a:p>
          <a:p>
            <a:pPr defTabSz="914378">
              <a:buClr>
                <a:srgbClr val="000F9F"/>
              </a:buClr>
              <a:buSzPts val="1350"/>
            </a:pPr>
            <a:r>
              <a:rPr lang="en-SG" b="1" kern="0">
                <a:solidFill>
                  <a:srgbClr val="000F9F"/>
                </a:solidFill>
                <a:sym typeface="Arial"/>
              </a:rPr>
              <a:t>Proposed Solution &amp; Development Plan:</a:t>
            </a:r>
          </a:p>
          <a:p>
            <a:pPr defTabSz="914378">
              <a:buClr>
                <a:srgbClr val="000F9F"/>
              </a:buClr>
              <a:buSzPts val="1350"/>
            </a:pPr>
            <a:endParaRPr lang="en-SG" b="1" kern="0">
              <a:solidFill>
                <a:srgbClr val="000F9F"/>
              </a:solidFill>
              <a:sym typeface="Arial"/>
            </a:endParaRPr>
          </a:p>
          <a:p>
            <a:pPr defTabSz="914378">
              <a:buClr>
                <a:srgbClr val="000F9F"/>
              </a:buClr>
              <a:buSzPts val="1350"/>
            </a:pPr>
            <a:r>
              <a:rPr lang="en-SG" b="1" kern="0">
                <a:solidFill>
                  <a:srgbClr val="000F9F"/>
                </a:solidFill>
                <a:sym typeface="Arial"/>
              </a:rPr>
              <a:t>Deliverables</a:t>
            </a:r>
          </a:p>
          <a:p>
            <a:pPr marL="214313" lvl="1" indent="-214313" defTabSz="914378">
              <a:buClr>
                <a:srgbClr val="000000"/>
              </a:buClr>
              <a:buSzPts val="1200"/>
            </a:pPr>
            <a:r>
              <a:rPr lang="en-SG" sz="1200" kern="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Deliverable 1 </a:t>
            </a:r>
          </a:p>
          <a:p>
            <a:pPr marL="214313" lvl="1" indent="-214313" defTabSz="914378">
              <a:buClr>
                <a:srgbClr val="000000"/>
              </a:buClr>
              <a:buSzPts val="1200"/>
            </a:pPr>
            <a:r>
              <a:rPr lang="en-SG" sz="1200" kern="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Deliverable 2</a:t>
            </a:r>
          </a:p>
          <a:p>
            <a:pPr defTabSz="914378">
              <a:buClr>
                <a:srgbClr val="000F9F"/>
              </a:buClr>
              <a:buSzPts val="1350"/>
            </a:pPr>
            <a:endParaRPr lang="en-SG" b="1" kern="0">
              <a:solidFill>
                <a:srgbClr val="000F9F"/>
              </a:solidFill>
              <a:sym typeface="Arial"/>
            </a:endParaRPr>
          </a:p>
          <a:p>
            <a:pPr defTabSz="914378">
              <a:buClr>
                <a:srgbClr val="000F9F"/>
              </a:buClr>
              <a:buSzPts val="1350"/>
            </a:pPr>
            <a:r>
              <a:rPr lang="en-SG" b="1" kern="0">
                <a:solidFill>
                  <a:srgbClr val="000F9F"/>
                </a:solidFill>
                <a:sym typeface="Arial"/>
              </a:rPr>
              <a:t>Envisaged Outcomes/Impact:</a:t>
            </a:r>
          </a:p>
          <a:p>
            <a:pPr marL="214313" lvl="1" indent="-214313" defTabSz="914378">
              <a:buClr>
                <a:srgbClr val="000000"/>
              </a:buClr>
              <a:buSzPts val="1200"/>
            </a:pPr>
            <a:r>
              <a:rPr lang="en-SG" sz="1200" kern="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Establish a spin-off company to …...</a:t>
            </a:r>
          </a:p>
          <a:p>
            <a:pPr marL="214299" indent="-214307" defTabSz="914378">
              <a:buClr>
                <a:srgbClr val="000000"/>
              </a:buClr>
              <a:buSzPts val="1350"/>
              <a:buFont typeface="Arial"/>
              <a:buChar char="•"/>
            </a:pPr>
            <a:r>
              <a:rPr lang="en-GB" kern="0">
                <a:solidFill>
                  <a:srgbClr val="000000"/>
                </a:solidFill>
                <a:sym typeface="Arial"/>
              </a:rPr>
              <a:t>Enabling an existing spin-off to venture into a new business area…. </a:t>
            </a:r>
          </a:p>
          <a:p>
            <a:pPr marL="214299" indent="-214307" defTabSz="914378">
              <a:buClr>
                <a:srgbClr val="000000"/>
              </a:buClr>
              <a:buSzPts val="1350"/>
              <a:buFont typeface="Arial"/>
              <a:buChar char="•"/>
            </a:pPr>
            <a:endParaRPr lang="en-GB" kern="0">
              <a:solidFill>
                <a:srgbClr val="000000"/>
              </a:solidFill>
              <a:sym typeface="Arial"/>
            </a:endParaRPr>
          </a:p>
          <a:p>
            <a:pPr marL="214313" lvl="1" indent="-214313" defTabSz="914378">
              <a:buClr>
                <a:srgbClr val="000000"/>
              </a:buClr>
              <a:buSzPts val="1200"/>
            </a:pPr>
            <a:endParaRPr lang="en-SG" sz="1200" kern="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a:p>
            <a:pPr marL="214313" lvl="1" indent="-214313" defTabSz="914378">
              <a:buClr>
                <a:srgbClr val="000000"/>
              </a:buClr>
            </a:pPr>
            <a:endParaRPr lang="en-SG" sz="1200" kern="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a:p>
            <a:pPr defTabSz="914378">
              <a:buClr>
                <a:srgbClr val="000F9F"/>
              </a:buClr>
              <a:buSzPts val="1350"/>
            </a:pPr>
            <a:endParaRPr lang="en-SG" b="1" kern="0">
              <a:solidFill>
                <a:srgbClr val="000F9F"/>
              </a:solidFill>
              <a:sym typeface="Arial"/>
            </a:endParaRPr>
          </a:p>
          <a:p>
            <a:endParaRPr lang="en-GB"/>
          </a:p>
        </p:txBody>
      </p:sp>
      <p:sp>
        <p:nvSpPr>
          <p:cNvPr id="4" name="Text Placeholder 3">
            <a:extLst>
              <a:ext uri="{FF2B5EF4-FFF2-40B4-BE49-F238E27FC236}">
                <a16:creationId xmlns:a16="http://schemas.microsoft.com/office/drawing/2014/main" id="{83E19C01-6B81-8739-BD80-61D5933ED2C4}"/>
              </a:ext>
            </a:extLst>
          </p:cNvPr>
          <p:cNvSpPr>
            <a:spLocks noGrp="1"/>
          </p:cNvSpPr>
          <p:nvPr>
            <p:ph type="body" sz="quarter" idx="25"/>
          </p:nvPr>
        </p:nvSpPr>
        <p:spPr/>
        <p:txBody>
          <a:bodyPr/>
          <a:lstStyle/>
          <a:p>
            <a:endParaRPr lang="en-GB"/>
          </a:p>
        </p:txBody>
      </p:sp>
      <p:sp>
        <p:nvSpPr>
          <p:cNvPr id="5" name="TextBox 4">
            <a:extLst>
              <a:ext uri="{FF2B5EF4-FFF2-40B4-BE49-F238E27FC236}">
                <a16:creationId xmlns:a16="http://schemas.microsoft.com/office/drawing/2014/main" id="{8407DE46-3363-9D2F-FE1E-1E25DDA8F414}"/>
              </a:ext>
            </a:extLst>
          </p:cNvPr>
          <p:cNvSpPr txBox="1"/>
          <p:nvPr/>
        </p:nvSpPr>
        <p:spPr>
          <a:xfrm>
            <a:off x="437160" y="121972"/>
            <a:ext cx="6574554" cy="415498"/>
          </a:xfrm>
          <a:prstGeom prst="rect">
            <a:avLst/>
          </a:prstGeom>
          <a:noFill/>
        </p:spPr>
        <p:txBody>
          <a:bodyPr wrap="square" rtlCol="0">
            <a:spAutoFit/>
          </a:bodyPr>
          <a:lstStyle/>
          <a:p>
            <a:r>
              <a:rPr lang="en-US" sz="2100" b="1"/>
              <a:t>12) Summary</a:t>
            </a:r>
            <a:endParaRPr lang="en-SG" sz="2100" b="1"/>
          </a:p>
        </p:txBody>
      </p:sp>
      <p:grpSp>
        <p:nvGrpSpPr>
          <p:cNvPr id="8" name="Group 7">
            <a:extLst>
              <a:ext uri="{FF2B5EF4-FFF2-40B4-BE49-F238E27FC236}">
                <a16:creationId xmlns:a16="http://schemas.microsoft.com/office/drawing/2014/main" id="{554C4064-FD4E-1FF7-00FA-3018B60CFE09}"/>
              </a:ext>
            </a:extLst>
          </p:cNvPr>
          <p:cNvGrpSpPr/>
          <p:nvPr/>
        </p:nvGrpSpPr>
        <p:grpSpPr>
          <a:xfrm>
            <a:off x="590648" y="3944576"/>
            <a:ext cx="8245104" cy="759946"/>
            <a:chOff x="636359" y="4000683"/>
            <a:chExt cx="8378540" cy="1013261"/>
          </a:xfrm>
        </p:grpSpPr>
        <p:sp>
          <p:nvSpPr>
            <p:cNvPr id="9" name="Freeform: Shape 8">
              <a:extLst>
                <a:ext uri="{FF2B5EF4-FFF2-40B4-BE49-F238E27FC236}">
                  <a16:creationId xmlns:a16="http://schemas.microsoft.com/office/drawing/2014/main" id="{9D1A3D06-9069-8353-F9AA-A9D3B1EFF4CE}"/>
                </a:ext>
              </a:extLst>
            </p:cNvPr>
            <p:cNvSpPr/>
            <p:nvPr/>
          </p:nvSpPr>
          <p:spPr>
            <a:xfrm>
              <a:off x="636359" y="4000683"/>
              <a:ext cx="1595524" cy="486000"/>
            </a:xfrm>
            <a:custGeom>
              <a:avLst/>
              <a:gdLst>
                <a:gd name="connsiteX0" fmla="*/ 0 w 1595524"/>
                <a:gd name="connsiteY0" fmla="*/ 0 h 486000"/>
                <a:gd name="connsiteX1" fmla="*/ 1352524 w 1595524"/>
                <a:gd name="connsiteY1" fmla="*/ 0 h 486000"/>
                <a:gd name="connsiteX2" fmla="*/ 1595524 w 1595524"/>
                <a:gd name="connsiteY2" fmla="*/ 243000 h 486000"/>
                <a:gd name="connsiteX3" fmla="*/ 1352524 w 1595524"/>
                <a:gd name="connsiteY3" fmla="*/ 486000 h 486000"/>
                <a:gd name="connsiteX4" fmla="*/ 0 w 1595524"/>
                <a:gd name="connsiteY4" fmla="*/ 486000 h 486000"/>
                <a:gd name="connsiteX5" fmla="*/ 243000 w 1595524"/>
                <a:gd name="connsiteY5" fmla="*/ 243000 h 486000"/>
                <a:gd name="connsiteX6" fmla="*/ 0 w 1595524"/>
                <a:gd name="connsiteY6" fmla="*/ 0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5524" h="486000">
                  <a:moveTo>
                    <a:pt x="0" y="0"/>
                  </a:moveTo>
                  <a:lnTo>
                    <a:pt x="1352524" y="0"/>
                  </a:lnTo>
                  <a:lnTo>
                    <a:pt x="1595524" y="243000"/>
                  </a:lnTo>
                  <a:lnTo>
                    <a:pt x="1352524" y="486000"/>
                  </a:lnTo>
                  <a:lnTo>
                    <a:pt x="0" y="486000"/>
                  </a:lnTo>
                  <a:lnTo>
                    <a:pt x="243000" y="243000"/>
                  </a:lnTo>
                  <a:lnTo>
                    <a:pt x="0" y="0"/>
                  </a:lnTo>
                  <a:close/>
                </a:path>
              </a:pathLst>
            </a:custGeom>
            <a:solidFill>
              <a:srgbClr val="000099"/>
            </a:solid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6253" tIns="8001" rIns="190251" bIns="8001" numCol="1" spcCol="1270" anchor="ctr" anchorCtr="0">
              <a:noAutofit/>
            </a:bodyPr>
            <a:lstStyle/>
            <a:p>
              <a:pPr algn="ctr" defTabSz="266700">
                <a:lnSpc>
                  <a:spcPct val="90000"/>
                </a:lnSpc>
                <a:spcBef>
                  <a:spcPct val="0"/>
                </a:spcBef>
                <a:spcAft>
                  <a:spcPct val="35000"/>
                </a:spcAft>
                <a:defRPr/>
              </a:pPr>
              <a:r>
                <a:rPr lang="en-US" sz="900" b="1">
                  <a:solidFill>
                    <a:prstClr val="white"/>
                  </a:solidFill>
                  <a:ea typeface="Open Sans" panose="020B0606030504020204" pitchFamily="34" charset="0"/>
                  <a:cs typeface="Open Sans" panose="020B0606030504020204" pitchFamily="34" charset="0"/>
                </a:rPr>
                <a:t>dd mmm </a:t>
              </a:r>
              <a:r>
                <a:rPr lang="en-US" sz="900" b="1" err="1">
                  <a:solidFill>
                    <a:prstClr val="white"/>
                  </a:solidFill>
                  <a:ea typeface="Open Sans" panose="020B0606030504020204" pitchFamily="34" charset="0"/>
                  <a:cs typeface="Open Sans" panose="020B0606030504020204" pitchFamily="34" charset="0"/>
                </a:rPr>
                <a:t>yyyy</a:t>
              </a:r>
              <a:endParaRPr lang="en-US" sz="900" b="1">
                <a:solidFill>
                  <a:prstClr val="white"/>
                </a:solidFill>
                <a:ea typeface="Open Sans" panose="020B0606030504020204" pitchFamily="34" charset="0"/>
                <a:cs typeface="Open Sans" panose="020B0606030504020204" pitchFamily="34" charset="0"/>
              </a:endParaRPr>
            </a:p>
            <a:p>
              <a:pPr algn="ctr" defTabSz="266700">
                <a:lnSpc>
                  <a:spcPct val="90000"/>
                </a:lnSpc>
                <a:spcBef>
                  <a:spcPct val="0"/>
                </a:spcBef>
                <a:spcAft>
                  <a:spcPct val="35000"/>
                </a:spcAft>
                <a:defRPr/>
              </a:pPr>
              <a:r>
                <a:rPr lang="en-US" sz="900" b="1">
                  <a:solidFill>
                    <a:srgbClr val="FFFF00"/>
                  </a:solidFill>
                  <a:ea typeface="Open Sans" panose="020B0606030504020204" pitchFamily="34" charset="0"/>
                  <a:cs typeface="Open Sans" panose="020B0606030504020204" pitchFamily="34" charset="0"/>
                </a:rPr>
                <a:t>Project Objective        (PO) [Capture]</a:t>
              </a:r>
            </a:p>
          </p:txBody>
        </p:sp>
        <p:sp>
          <p:nvSpPr>
            <p:cNvPr id="10" name="Freeform: Shape 9">
              <a:extLst>
                <a:ext uri="{FF2B5EF4-FFF2-40B4-BE49-F238E27FC236}">
                  <a16:creationId xmlns:a16="http://schemas.microsoft.com/office/drawing/2014/main" id="{1DD84A84-2DBF-0080-6E69-DC8DD246A354}"/>
                </a:ext>
              </a:extLst>
            </p:cNvPr>
            <p:cNvSpPr/>
            <p:nvPr/>
          </p:nvSpPr>
          <p:spPr>
            <a:xfrm>
              <a:off x="692866" y="4527944"/>
              <a:ext cx="1337275" cy="486000"/>
            </a:xfrm>
            <a:custGeom>
              <a:avLst/>
              <a:gdLst>
                <a:gd name="connsiteX0" fmla="*/ 0 w 1276419"/>
                <a:gd name="connsiteY0" fmla="*/ 0 h 584718"/>
                <a:gd name="connsiteX1" fmla="*/ 1276419 w 1276419"/>
                <a:gd name="connsiteY1" fmla="*/ 0 h 584718"/>
                <a:gd name="connsiteX2" fmla="*/ 1276419 w 1276419"/>
                <a:gd name="connsiteY2" fmla="*/ 584718 h 584718"/>
                <a:gd name="connsiteX3" fmla="*/ 0 w 1276419"/>
                <a:gd name="connsiteY3" fmla="*/ 584718 h 584718"/>
                <a:gd name="connsiteX4" fmla="*/ 0 w 1276419"/>
                <a:gd name="connsiteY4" fmla="*/ 0 h 584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419" h="584718">
                  <a:moveTo>
                    <a:pt x="0" y="0"/>
                  </a:moveTo>
                  <a:lnTo>
                    <a:pt x="1276419" y="0"/>
                  </a:lnTo>
                  <a:lnTo>
                    <a:pt x="1276419" y="584718"/>
                  </a:lnTo>
                  <a:lnTo>
                    <a:pt x="0" y="5847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54000" lvl="1" indent="-54000" defTabSz="300038">
                <a:lnSpc>
                  <a:spcPct val="90000"/>
                </a:lnSpc>
                <a:spcBef>
                  <a:spcPct val="0"/>
                </a:spcBef>
                <a:spcAft>
                  <a:spcPct val="15000"/>
                </a:spcAft>
                <a:buFontTx/>
                <a:buChar char="•"/>
                <a:defRPr/>
              </a:pPr>
              <a:r>
                <a:rPr lang="en-US" sz="900">
                  <a:solidFill>
                    <a:prstClr val="black">
                      <a:hueOff val="0"/>
                      <a:satOff val="0"/>
                      <a:lumOff val="0"/>
                      <a:alphaOff val="0"/>
                    </a:prstClr>
                  </a:solidFill>
                  <a:ea typeface="Open Sans" panose="020B0606030504020204" pitchFamily="34" charset="0"/>
                  <a:cs typeface="Open Sans" panose="020B0606030504020204" pitchFamily="34" charset="0"/>
                </a:rPr>
                <a:t>Project Kick-Off</a:t>
              </a:r>
            </a:p>
            <a:p>
              <a:pPr marL="54000" lvl="1" indent="-54000" defTabSz="300038">
                <a:lnSpc>
                  <a:spcPct val="90000"/>
                </a:lnSpc>
                <a:spcBef>
                  <a:spcPct val="0"/>
                </a:spcBef>
                <a:spcAft>
                  <a:spcPct val="15000"/>
                </a:spcAft>
                <a:buFontTx/>
                <a:buChar char="•"/>
                <a:defRPr/>
              </a:pPr>
              <a:r>
                <a:rPr lang="en-US" sz="900">
                  <a:solidFill>
                    <a:prstClr val="black">
                      <a:hueOff val="0"/>
                      <a:satOff val="0"/>
                      <a:lumOff val="0"/>
                      <a:alphaOff val="0"/>
                    </a:prstClr>
                  </a:solidFill>
                  <a:ea typeface="Open Sans" panose="020B0606030504020204" pitchFamily="34" charset="0"/>
                  <a:cs typeface="Open Sans" panose="020B0606030504020204" pitchFamily="34" charset="0"/>
                </a:rPr>
                <a:t>Project Agreement signed</a:t>
              </a:r>
            </a:p>
            <a:p>
              <a:pPr marL="54000" lvl="1" indent="-54000" defTabSz="300038">
                <a:lnSpc>
                  <a:spcPct val="90000"/>
                </a:lnSpc>
                <a:spcBef>
                  <a:spcPct val="0"/>
                </a:spcBef>
                <a:spcAft>
                  <a:spcPct val="15000"/>
                </a:spcAft>
                <a:buFontTx/>
                <a:buChar char="•"/>
                <a:defRPr/>
              </a:pPr>
              <a:r>
                <a:rPr lang="en-US" sz="900">
                  <a:solidFill>
                    <a:prstClr val="black">
                      <a:hueOff val="0"/>
                      <a:satOff val="0"/>
                      <a:lumOff val="0"/>
                      <a:alphaOff val="0"/>
                    </a:prstClr>
                  </a:solidFill>
                  <a:ea typeface="Open Sans" panose="020B0606030504020204" pitchFamily="34" charset="0"/>
                  <a:cs typeface="Open Sans" panose="020B0606030504020204" pitchFamily="34" charset="0"/>
                </a:rPr>
                <a:t>(Market Req Doc)</a:t>
              </a:r>
            </a:p>
          </p:txBody>
        </p:sp>
        <p:sp>
          <p:nvSpPr>
            <p:cNvPr id="11" name="Freeform: Shape 10">
              <a:extLst>
                <a:ext uri="{FF2B5EF4-FFF2-40B4-BE49-F238E27FC236}">
                  <a16:creationId xmlns:a16="http://schemas.microsoft.com/office/drawing/2014/main" id="{E31E7DEE-5255-A714-77F1-2788AD7C3066}"/>
                </a:ext>
              </a:extLst>
            </p:cNvPr>
            <p:cNvSpPr/>
            <p:nvPr/>
          </p:nvSpPr>
          <p:spPr>
            <a:xfrm>
              <a:off x="2001285" y="4000683"/>
              <a:ext cx="1595524" cy="486000"/>
            </a:xfrm>
            <a:custGeom>
              <a:avLst/>
              <a:gdLst>
                <a:gd name="connsiteX0" fmla="*/ 0 w 1595524"/>
                <a:gd name="connsiteY0" fmla="*/ 0 h 486000"/>
                <a:gd name="connsiteX1" fmla="*/ 1352524 w 1595524"/>
                <a:gd name="connsiteY1" fmla="*/ 0 h 486000"/>
                <a:gd name="connsiteX2" fmla="*/ 1595524 w 1595524"/>
                <a:gd name="connsiteY2" fmla="*/ 243000 h 486000"/>
                <a:gd name="connsiteX3" fmla="*/ 1352524 w 1595524"/>
                <a:gd name="connsiteY3" fmla="*/ 486000 h 486000"/>
                <a:gd name="connsiteX4" fmla="*/ 0 w 1595524"/>
                <a:gd name="connsiteY4" fmla="*/ 486000 h 486000"/>
                <a:gd name="connsiteX5" fmla="*/ 243000 w 1595524"/>
                <a:gd name="connsiteY5" fmla="*/ 243000 h 486000"/>
                <a:gd name="connsiteX6" fmla="*/ 0 w 1595524"/>
                <a:gd name="connsiteY6" fmla="*/ 0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5524" h="486000">
                  <a:moveTo>
                    <a:pt x="0" y="0"/>
                  </a:moveTo>
                  <a:lnTo>
                    <a:pt x="1352524" y="0"/>
                  </a:lnTo>
                  <a:lnTo>
                    <a:pt x="1595524" y="243000"/>
                  </a:lnTo>
                  <a:lnTo>
                    <a:pt x="1352524" y="486000"/>
                  </a:lnTo>
                  <a:lnTo>
                    <a:pt x="0" y="486000"/>
                  </a:lnTo>
                  <a:lnTo>
                    <a:pt x="243000" y="243000"/>
                  </a:lnTo>
                  <a:lnTo>
                    <a:pt x="0" y="0"/>
                  </a:lnTo>
                  <a:close/>
                </a:path>
              </a:pathLst>
            </a:custGeom>
            <a:solidFill>
              <a:srgbClr val="000099"/>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6253" tIns="8001" rIns="190251" bIns="8001" numCol="1" spcCol="1270" anchor="ctr" anchorCtr="0">
              <a:noAutofit/>
            </a:bodyPr>
            <a:lstStyle/>
            <a:p>
              <a:pPr algn="ctr" defTabSz="266700">
                <a:lnSpc>
                  <a:spcPct val="90000"/>
                </a:lnSpc>
                <a:spcBef>
                  <a:spcPct val="0"/>
                </a:spcBef>
                <a:spcAft>
                  <a:spcPct val="35000"/>
                </a:spcAft>
                <a:defRPr/>
              </a:pPr>
              <a:r>
                <a:rPr lang="en-US" sz="900" b="1">
                  <a:solidFill>
                    <a:prstClr val="white"/>
                  </a:solidFill>
                  <a:ea typeface="Open Sans" panose="020B0606030504020204" pitchFamily="34" charset="0"/>
                  <a:cs typeface="Open Sans" panose="020B0606030504020204" pitchFamily="34" charset="0"/>
                </a:rPr>
                <a:t>dd mmm </a:t>
              </a:r>
              <a:r>
                <a:rPr lang="en-US" sz="900" b="1" err="1">
                  <a:solidFill>
                    <a:prstClr val="white"/>
                  </a:solidFill>
                  <a:ea typeface="Open Sans" panose="020B0606030504020204" pitchFamily="34" charset="0"/>
                  <a:cs typeface="Open Sans" panose="020B0606030504020204" pitchFamily="34" charset="0"/>
                </a:rPr>
                <a:t>yyyy</a:t>
              </a:r>
              <a:endParaRPr lang="en-US" sz="900" b="1">
                <a:solidFill>
                  <a:prstClr val="white"/>
                </a:solidFill>
                <a:ea typeface="Open Sans" panose="020B0606030504020204" pitchFamily="34" charset="0"/>
                <a:cs typeface="Open Sans" panose="020B0606030504020204" pitchFamily="34" charset="0"/>
              </a:endParaRPr>
            </a:p>
            <a:p>
              <a:pPr algn="ctr" defTabSz="266700">
                <a:lnSpc>
                  <a:spcPct val="90000"/>
                </a:lnSpc>
                <a:spcBef>
                  <a:spcPct val="0"/>
                </a:spcBef>
                <a:spcAft>
                  <a:spcPct val="35000"/>
                </a:spcAft>
                <a:defRPr/>
              </a:pPr>
              <a:r>
                <a:rPr lang="en-US" sz="900" b="1">
                  <a:solidFill>
                    <a:srgbClr val="FFFF00"/>
                  </a:solidFill>
                  <a:ea typeface="Open Sans" panose="020B0606030504020204" pitchFamily="34" charset="0"/>
                  <a:cs typeface="Open Sans" panose="020B0606030504020204" pitchFamily="34" charset="0"/>
                </a:rPr>
                <a:t>Project Definition (PD) [Initiate]</a:t>
              </a:r>
            </a:p>
          </p:txBody>
        </p:sp>
        <p:sp>
          <p:nvSpPr>
            <p:cNvPr id="12" name="Freeform: Shape 11">
              <a:extLst>
                <a:ext uri="{FF2B5EF4-FFF2-40B4-BE49-F238E27FC236}">
                  <a16:creationId xmlns:a16="http://schemas.microsoft.com/office/drawing/2014/main" id="{CC40C9C8-29E4-EDD1-DD71-0E6F5BCF1F2F}"/>
                </a:ext>
              </a:extLst>
            </p:cNvPr>
            <p:cNvSpPr/>
            <p:nvPr/>
          </p:nvSpPr>
          <p:spPr>
            <a:xfrm>
              <a:off x="2088269" y="4527944"/>
              <a:ext cx="1337275" cy="486000"/>
            </a:xfrm>
            <a:custGeom>
              <a:avLst/>
              <a:gdLst>
                <a:gd name="connsiteX0" fmla="*/ 0 w 1276419"/>
                <a:gd name="connsiteY0" fmla="*/ 0 h 584718"/>
                <a:gd name="connsiteX1" fmla="*/ 1276419 w 1276419"/>
                <a:gd name="connsiteY1" fmla="*/ 0 h 584718"/>
                <a:gd name="connsiteX2" fmla="*/ 1276419 w 1276419"/>
                <a:gd name="connsiteY2" fmla="*/ 584718 h 584718"/>
                <a:gd name="connsiteX3" fmla="*/ 0 w 1276419"/>
                <a:gd name="connsiteY3" fmla="*/ 584718 h 584718"/>
                <a:gd name="connsiteX4" fmla="*/ 0 w 1276419"/>
                <a:gd name="connsiteY4" fmla="*/ 0 h 584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419" h="584718">
                  <a:moveTo>
                    <a:pt x="0" y="0"/>
                  </a:moveTo>
                  <a:lnTo>
                    <a:pt x="1276419" y="0"/>
                  </a:lnTo>
                  <a:lnTo>
                    <a:pt x="1276419" y="584718"/>
                  </a:lnTo>
                  <a:lnTo>
                    <a:pt x="0" y="5847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54000" lvl="1" indent="-54000" defTabSz="300038">
                <a:lnSpc>
                  <a:spcPct val="90000"/>
                </a:lnSpc>
                <a:spcBef>
                  <a:spcPct val="0"/>
                </a:spcBef>
                <a:spcAft>
                  <a:spcPct val="15000"/>
                </a:spcAft>
                <a:buFontTx/>
                <a:buChar char="•"/>
                <a:defRPr/>
              </a:pPr>
              <a:r>
                <a:rPr lang="en-US" sz="900">
                  <a:solidFill>
                    <a:prstClr val="black">
                      <a:hueOff val="0"/>
                      <a:satOff val="0"/>
                      <a:lumOff val="0"/>
                      <a:alphaOff val="0"/>
                    </a:prstClr>
                  </a:solidFill>
                  <a:ea typeface="Open Sans" panose="020B0606030504020204" pitchFamily="34" charset="0"/>
                  <a:cs typeface="Open Sans" panose="020B0606030504020204" pitchFamily="34" charset="0"/>
                </a:rPr>
                <a:t>Project scope fully defined</a:t>
              </a:r>
            </a:p>
            <a:p>
              <a:pPr marL="54000" lvl="1" indent="-54000" defTabSz="300038">
                <a:lnSpc>
                  <a:spcPct val="90000"/>
                </a:lnSpc>
                <a:spcBef>
                  <a:spcPct val="0"/>
                </a:spcBef>
                <a:spcAft>
                  <a:spcPct val="15000"/>
                </a:spcAft>
                <a:buFontTx/>
                <a:buChar char="•"/>
                <a:defRPr/>
              </a:pPr>
              <a:r>
                <a:rPr lang="en-US" sz="900">
                  <a:solidFill>
                    <a:prstClr val="black">
                      <a:hueOff val="0"/>
                      <a:satOff val="0"/>
                      <a:lumOff val="0"/>
                      <a:alphaOff val="0"/>
                    </a:prstClr>
                  </a:solidFill>
                  <a:ea typeface="Open Sans" panose="020B0606030504020204" pitchFamily="34" charset="0"/>
                  <a:cs typeface="Open Sans" panose="020B0606030504020204" pitchFamily="34" charset="0"/>
                </a:rPr>
                <a:t>(Product Req Doc)</a:t>
              </a:r>
            </a:p>
          </p:txBody>
        </p:sp>
        <p:sp>
          <p:nvSpPr>
            <p:cNvPr id="13" name="Freeform: Shape 12">
              <a:extLst>
                <a:ext uri="{FF2B5EF4-FFF2-40B4-BE49-F238E27FC236}">
                  <a16:creationId xmlns:a16="http://schemas.microsoft.com/office/drawing/2014/main" id="{893A6ECB-E968-27BB-DA25-59FD177DB79A}"/>
                </a:ext>
              </a:extLst>
            </p:cNvPr>
            <p:cNvSpPr/>
            <p:nvPr/>
          </p:nvSpPr>
          <p:spPr>
            <a:xfrm>
              <a:off x="3374816" y="4000683"/>
              <a:ext cx="1595524" cy="486000"/>
            </a:xfrm>
            <a:custGeom>
              <a:avLst/>
              <a:gdLst>
                <a:gd name="connsiteX0" fmla="*/ 0 w 1595524"/>
                <a:gd name="connsiteY0" fmla="*/ 0 h 486000"/>
                <a:gd name="connsiteX1" fmla="*/ 1352524 w 1595524"/>
                <a:gd name="connsiteY1" fmla="*/ 0 h 486000"/>
                <a:gd name="connsiteX2" fmla="*/ 1595524 w 1595524"/>
                <a:gd name="connsiteY2" fmla="*/ 243000 h 486000"/>
                <a:gd name="connsiteX3" fmla="*/ 1352524 w 1595524"/>
                <a:gd name="connsiteY3" fmla="*/ 486000 h 486000"/>
                <a:gd name="connsiteX4" fmla="*/ 0 w 1595524"/>
                <a:gd name="connsiteY4" fmla="*/ 486000 h 486000"/>
                <a:gd name="connsiteX5" fmla="*/ 243000 w 1595524"/>
                <a:gd name="connsiteY5" fmla="*/ 243000 h 486000"/>
                <a:gd name="connsiteX6" fmla="*/ 0 w 1595524"/>
                <a:gd name="connsiteY6" fmla="*/ 0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5524" h="486000">
                  <a:moveTo>
                    <a:pt x="0" y="0"/>
                  </a:moveTo>
                  <a:lnTo>
                    <a:pt x="1352524" y="0"/>
                  </a:lnTo>
                  <a:lnTo>
                    <a:pt x="1595524" y="243000"/>
                  </a:lnTo>
                  <a:lnTo>
                    <a:pt x="1352524" y="486000"/>
                  </a:lnTo>
                  <a:lnTo>
                    <a:pt x="0" y="486000"/>
                  </a:lnTo>
                  <a:lnTo>
                    <a:pt x="243000" y="243000"/>
                  </a:lnTo>
                  <a:lnTo>
                    <a:pt x="0" y="0"/>
                  </a:lnTo>
                  <a:close/>
                </a:path>
              </a:pathLst>
            </a:custGeom>
            <a:solidFill>
              <a:srgbClr val="0000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6253" tIns="8001" rIns="190251" bIns="8001" numCol="1" spcCol="1270" anchor="ctr" anchorCtr="0">
              <a:noAutofit/>
            </a:bodyPr>
            <a:lstStyle/>
            <a:p>
              <a:pPr algn="ctr" defTabSz="266700">
                <a:lnSpc>
                  <a:spcPct val="90000"/>
                </a:lnSpc>
                <a:spcBef>
                  <a:spcPct val="0"/>
                </a:spcBef>
                <a:spcAft>
                  <a:spcPct val="35000"/>
                </a:spcAft>
                <a:defRPr/>
              </a:pPr>
              <a:r>
                <a:rPr lang="en-US" sz="900" b="1">
                  <a:solidFill>
                    <a:prstClr val="white"/>
                  </a:solidFill>
                  <a:ea typeface="Open Sans" panose="020B0606030504020204" pitchFamily="34" charset="0"/>
                  <a:cs typeface="Open Sans" panose="020B0606030504020204" pitchFamily="34" charset="0"/>
                </a:rPr>
                <a:t>dd mmm </a:t>
              </a:r>
              <a:r>
                <a:rPr lang="en-US" sz="900" b="1" err="1">
                  <a:solidFill>
                    <a:prstClr val="white"/>
                  </a:solidFill>
                  <a:ea typeface="Open Sans" panose="020B0606030504020204" pitchFamily="34" charset="0"/>
                  <a:cs typeface="Open Sans" panose="020B0606030504020204" pitchFamily="34" charset="0"/>
                </a:rPr>
                <a:t>yyyy</a:t>
              </a:r>
              <a:endParaRPr lang="en-US" sz="900" b="1">
                <a:solidFill>
                  <a:prstClr val="white"/>
                </a:solidFill>
                <a:ea typeface="Open Sans" panose="020B0606030504020204" pitchFamily="34" charset="0"/>
                <a:cs typeface="Open Sans" panose="020B0606030504020204" pitchFamily="34" charset="0"/>
              </a:endParaRPr>
            </a:p>
            <a:p>
              <a:pPr algn="ctr" defTabSz="266700">
                <a:lnSpc>
                  <a:spcPct val="90000"/>
                </a:lnSpc>
                <a:spcBef>
                  <a:spcPct val="0"/>
                </a:spcBef>
                <a:spcAft>
                  <a:spcPct val="35000"/>
                </a:spcAft>
                <a:defRPr/>
              </a:pPr>
              <a:r>
                <a:rPr lang="en-US" sz="900" b="1">
                  <a:solidFill>
                    <a:srgbClr val="FFFF00"/>
                  </a:solidFill>
                  <a:ea typeface="Open Sans" panose="020B0606030504020204" pitchFamily="34" charset="0"/>
                  <a:cs typeface="Open Sans" panose="020B0606030504020204" pitchFamily="34" charset="0"/>
                </a:rPr>
                <a:t>Design Concept             (DC)   </a:t>
              </a:r>
            </a:p>
          </p:txBody>
        </p:sp>
        <p:sp>
          <p:nvSpPr>
            <p:cNvPr id="14" name="Freeform: Shape 13">
              <a:extLst>
                <a:ext uri="{FF2B5EF4-FFF2-40B4-BE49-F238E27FC236}">
                  <a16:creationId xmlns:a16="http://schemas.microsoft.com/office/drawing/2014/main" id="{58D95A1D-1130-8384-4CC9-C91D6945E990}"/>
                </a:ext>
              </a:extLst>
            </p:cNvPr>
            <p:cNvSpPr/>
            <p:nvPr/>
          </p:nvSpPr>
          <p:spPr>
            <a:xfrm>
              <a:off x="3503941" y="4527944"/>
              <a:ext cx="1337275" cy="486000"/>
            </a:xfrm>
            <a:custGeom>
              <a:avLst/>
              <a:gdLst>
                <a:gd name="connsiteX0" fmla="*/ 0 w 1276419"/>
                <a:gd name="connsiteY0" fmla="*/ 0 h 584718"/>
                <a:gd name="connsiteX1" fmla="*/ 1276419 w 1276419"/>
                <a:gd name="connsiteY1" fmla="*/ 0 h 584718"/>
                <a:gd name="connsiteX2" fmla="*/ 1276419 w 1276419"/>
                <a:gd name="connsiteY2" fmla="*/ 584718 h 584718"/>
                <a:gd name="connsiteX3" fmla="*/ 0 w 1276419"/>
                <a:gd name="connsiteY3" fmla="*/ 584718 h 584718"/>
                <a:gd name="connsiteX4" fmla="*/ 0 w 1276419"/>
                <a:gd name="connsiteY4" fmla="*/ 0 h 584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419" h="584718">
                  <a:moveTo>
                    <a:pt x="0" y="0"/>
                  </a:moveTo>
                  <a:lnTo>
                    <a:pt x="1276419" y="0"/>
                  </a:lnTo>
                  <a:lnTo>
                    <a:pt x="1276419" y="584718"/>
                  </a:lnTo>
                  <a:lnTo>
                    <a:pt x="0" y="5847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54000" lvl="1" indent="-54000" defTabSz="300038">
                <a:lnSpc>
                  <a:spcPct val="90000"/>
                </a:lnSpc>
                <a:spcBef>
                  <a:spcPct val="0"/>
                </a:spcBef>
                <a:spcAft>
                  <a:spcPct val="15000"/>
                </a:spcAft>
                <a:buFontTx/>
                <a:buChar char="•"/>
                <a:defRPr/>
              </a:pPr>
              <a:r>
                <a:rPr lang="en-US" sz="900">
                  <a:solidFill>
                    <a:prstClr val="black">
                      <a:hueOff val="0"/>
                      <a:satOff val="0"/>
                      <a:lumOff val="0"/>
                      <a:alphaOff val="0"/>
                    </a:prstClr>
                  </a:solidFill>
                  <a:ea typeface="Open Sans" panose="020B0606030504020204" pitchFamily="34" charset="0"/>
                  <a:cs typeface="Open Sans" panose="020B0606030504020204" pitchFamily="34" charset="0"/>
                </a:rPr>
                <a:t>1</a:t>
              </a:r>
              <a:r>
                <a:rPr lang="en-US" sz="900" baseline="30000">
                  <a:solidFill>
                    <a:prstClr val="black">
                      <a:hueOff val="0"/>
                      <a:satOff val="0"/>
                      <a:lumOff val="0"/>
                      <a:alphaOff val="0"/>
                    </a:prstClr>
                  </a:solidFill>
                  <a:ea typeface="Open Sans" panose="020B0606030504020204" pitchFamily="34" charset="0"/>
                  <a:cs typeface="Open Sans" panose="020B0606030504020204" pitchFamily="34" charset="0"/>
                </a:rPr>
                <a:t>st  </a:t>
              </a:r>
              <a:r>
                <a:rPr lang="en-US" sz="900">
                  <a:solidFill>
                    <a:prstClr val="black">
                      <a:hueOff val="0"/>
                      <a:satOff val="0"/>
                      <a:lumOff val="0"/>
                      <a:alphaOff val="0"/>
                    </a:prstClr>
                  </a:solidFill>
                  <a:ea typeface="Open Sans" panose="020B0606030504020204" pitchFamily="34" charset="0"/>
                  <a:cs typeface="Open Sans" panose="020B0606030504020204" pitchFamily="34" charset="0"/>
                </a:rPr>
                <a:t>Engineering Proto</a:t>
              </a:r>
            </a:p>
          </p:txBody>
        </p:sp>
        <p:sp>
          <p:nvSpPr>
            <p:cNvPr id="15" name="Freeform: Shape 14">
              <a:extLst>
                <a:ext uri="{FF2B5EF4-FFF2-40B4-BE49-F238E27FC236}">
                  <a16:creationId xmlns:a16="http://schemas.microsoft.com/office/drawing/2014/main" id="{B78A69A0-54D8-A45C-4B60-926F0BD7322B}"/>
                </a:ext>
              </a:extLst>
            </p:cNvPr>
            <p:cNvSpPr/>
            <p:nvPr/>
          </p:nvSpPr>
          <p:spPr>
            <a:xfrm>
              <a:off x="4731480" y="4000683"/>
              <a:ext cx="1595524" cy="486000"/>
            </a:xfrm>
            <a:custGeom>
              <a:avLst/>
              <a:gdLst>
                <a:gd name="connsiteX0" fmla="*/ 0 w 1595524"/>
                <a:gd name="connsiteY0" fmla="*/ 0 h 486000"/>
                <a:gd name="connsiteX1" fmla="*/ 1352524 w 1595524"/>
                <a:gd name="connsiteY1" fmla="*/ 0 h 486000"/>
                <a:gd name="connsiteX2" fmla="*/ 1595524 w 1595524"/>
                <a:gd name="connsiteY2" fmla="*/ 243000 h 486000"/>
                <a:gd name="connsiteX3" fmla="*/ 1352524 w 1595524"/>
                <a:gd name="connsiteY3" fmla="*/ 486000 h 486000"/>
                <a:gd name="connsiteX4" fmla="*/ 0 w 1595524"/>
                <a:gd name="connsiteY4" fmla="*/ 486000 h 486000"/>
                <a:gd name="connsiteX5" fmla="*/ 243000 w 1595524"/>
                <a:gd name="connsiteY5" fmla="*/ 243000 h 486000"/>
                <a:gd name="connsiteX6" fmla="*/ 0 w 1595524"/>
                <a:gd name="connsiteY6" fmla="*/ 0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5524" h="486000">
                  <a:moveTo>
                    <a:pt x="0" y="0"/>
                  </a:moveTo>
                  <a:lnTo>
                    <a:pt x="1352524" y="0"/>
                  </a:lnTo>
                  <a:lnTo>
                    <a:pt x="1595524" y="243000"/>
                  </a:lnTo>
                  <a:lnTo>
                    <a:pt x="1352524" y="486000"/>
                  </a:lnTo>
                  <a:lnTo>
                    <a:pt x="0" y="486000"/>
                  </a:lnTo>
                  <a:lnTo>
                    <a:pt x="243000" y="243000"/>
                  </a:lnTo>
                  <a:lnTo>
                    <a:pt x="0" y="0"/>
                  </a:lnTo>
                  <a:close/>
                </a:path>
              </a:pathLst>
            </a:custGeom>
            <a:solidFill>
              <a:srgbClr val="0000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6253" tIns="8001" rIns="190251" bIns="8001" numCol="1" spcCol="1270" anchor="ctr" anchorCtr="0">
              <a:noAutofit/>
            </a:bodyPr>
            <a:lstStyle/>
            <a:p>
              <a:pPr algn="ctr" defTabSz="266700">
                <a:lnSpc>
                  <a:spcPct val="90000"/>
                </a:lnSpc>
                <a:spcBef>
                  <a:spcPct val="0"/>
                </a:spcBef>
                <a:spcAft>
                  <a:spcPct val="35000"/>
                </a:spcAft>
                <a:defRPr/>
              </a:pPr>
              <a:r>
                <a:rPr lang="en-US" sz="900" b="1">
                  <a:solidFill>
                    <a:prstClr val="white"/>
                  </a:solidFill>
                  <a:ea typeface="Open Sans" panose="020B0606030504020204" pitchFamily="34" charset="0"/>
                  <a:cs typeface="Open Sans" panose="020B0606030504020204" pitchFamily="34" charset="0"/>
                </a:rPr>
                <a:t>dd mmm </a:t>
              </a:r>
              <a:r>
                <a:rPr lang="en-US" sz="900" b="1" err="1">
                  <a:solidFill>
                    <a:prstClr val="white"/>
                  </a:solidFill>
                  <a:ea typeface="Open Sans" panose="020B0606030504020204" pitchFamily="34" charset="0"/>
                  <a:cs typeface="Open Sans" panose="020B0606030504020204" pitchFamily="34" charset="0"/>
                </a:rPr>
                <a:t>yyyy</a:t>
              </a:r>
              <a:endParaRPr lang="en-US" sz="900" b="1">
                <a:solidFill>
                  <a:prstClr val="white"/>
                </a:solidFill>
                <a:ea typeface="Open Sans" panose="020B0606030504020204" pitchFamily="34" charset="0"/>
                <a:cs typeface="Open Sans" panose="020B0606030504020204" pitchFamily="34" charset="0"/>
              </a:endParaRPr>
            </a:p>
            <a:p>
              <a:pPr algn="ctr" defTabSz="266700">
                <a:lnSpc>
                  <a:spcPct val="90000"/>
                </a:lnSpc>
                <a:spcBef>
                  <a:spcPct val="0"/>
                </a:spcBef>
                <a:spcAft>
                  <a:spcPct val="35000"/>
                </a:spcAft>
                <a:defRPr/>
              </a:pPr>
              <a:r>
                <a:rPr lang="en-US" sz="900" b="1">
                  <a:solidFill>
                    <a:srgbClr val="FFFF00"/>
                  </a:solidFill>
                  <a:ea typeface="Open Sans" panose="020B0606030504020204" pitchFamily="34" charset="0"/>
                  <a:cs typeface="Open Sans" panose="020B0606030504020204" pitchFamily="34" charset="0"/>
                </a:rPr>
                <a:t>Proof Of Concept (POC)</a:t>
              </a:r>
            </a:p>
          </p:txBody>
        </p:sp>
        <p:sp>
          <p:nvSpPr>
            <p:cNvPr id="16" name="Freeform: Shape 15">
              <a:extLst>
                <a:ext uri="{FF2B5EF4-FFF2-40B4-BE49-F238E27FC236}">
                  <a16:creationId xmlns:a16="http://schemas.microsoft.com/office/drawing/2014/main" id="{77172C38-2BD7-824F-95CC-E10263FA335F}"/>
                </a:ext>
              </a:extLst>
            </p:cNvPr>
            <p:cNvSpPr/>
            <p:nvPr/>
          </p:nvSpPr>
          <p:spPr>
            <a:xfrm>
              <a:off x="4839058" y="4527944"/>
              <a:ext cx="1337275" cy="486000"/>
            </a:xfrm>
            <a:custGeom>
              <a:avLst/>
              <a:gdLst>
                <a:gd name="connsiteX0" fmla="*/ 0 w 1276419"/>
                <a:gd name="connsiteY0" fmla="*/ 0 h 584718"/>
                <a:gd name="connsiteX1" fmla="*/ 1276419 w 1276419"/>
                <a:gd name="connsiteY1" fmla="*/ 0 h 584718"/>
                <a:gd name="connsiteX2" fmla="*/ 1276419 w 1276419"/>
                <a:gd name="connsiteY2" fmla="*/ 584718 h 584718"/>
                <a:gd name="connsiteX3" fmla="*/ 0 w 1276419"/>
                <a:gd name="connsiteY3" fmla="*/ 584718 h 584718"/>
                <a:gd name="connsiteX4" fmla="*/ 0 w 1276419"/>
                <a:gd name="connsiteY4" fmla="*/ 0 h 584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419" h="584718">
                  <a:moveTo>
                    <a:pt x="0" y="0"/>
                  </a:moveTo>
                  <a:lnTo>
                    <a:pt x="1276419" y="0"/>
                  </a:lnTo>
                  <a:lnTo>
                    <a:pt x="1276419" y="584718"/>
                  </a:lnTo>
                  <a:lnTo>
                    <a:pt x="0" y="5847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54000" lvl="1" indent="-54000" defTabSz="300038">
                <a:lnSpc>
                  <a:spcPct val="90000"/>
                </a:lnSpc>
                <a:spcBef>
                  <a:spcPct val="0"/>
                </a:spcBef>
                <a:spcAft>
                  <a:spcPct val="15000"/>
                </a:spcAft>
                <a:buFontTx/>
                <a:buChar char="•"/>
                <a:defRPr/>
              </a:pPr>
              <a:r>
                <a:rPr lang="en-US" sz="900">
                  <a:solidFill>
                    <a:prstClr val="black">
                      <a:hueOff val="0"/>
                      <a:satOff val="0"/>
                      <a:lumOff val="0"/>
                      <a:alphaOff val="0"/>
                    </a:prstClr>
                  </a:solidFill>
                  <a:ea typeface="Open Sans" panose="020B0606030504020204" pitchFamily="34" charset="0"/>
                  <a:cs typeface="Open Sans" panose="020B0606030504020204" pitchFamily="34" charset="0"/>
                </a:rPr>
                <a:t>Fabricated protos ready</a:t>
              </a:r>
            </a:p>
            <a:p>
              <a:pPr marL="54000" lvl="1" indent="-54000" defTabSz="300038">
                <a:lnSpc>
                  <a:spcPct val="90000"/>
                </a:lnSpc>
                <a:spcBef>
                  <a:spcPct val="0"/>
                </a:spcBef>
                <a:spcAft>
                  <a:spcPct val="15000"/>
                </a:spcAft>
                <a:buFontTx/>
                <a:buChar char="•"/>
                <a:defRPr/>
              </a:pPr>
              <a:r>
                <a:rPr lang="en-US" sz="900">
                  <a:solidFill>
                    <a:prstClr val="black">
                      <a:hueOff val="0"/>
                      <a:satOff val="0"/>
                      <a:lumOff val="0"/>
                      <a:alphaOff val="0"/>
                    </a:prstClr>
                  </a:solidFill>
                  <a:ea typeface="Open Sans" panose="020B0606030504020204" pitchFamily="34" charset="0"/>
                  <a:cs typeface="Open Sans" panose="020B0606030504020204" pitchFamily="34" charset="0"/>
                </a:rPr>
                <a:t>Correct form factor</a:t>
              </a:r>
            </a:p>
            <a:p>
              <a:pPr marL="54000" lvl="1" indent="-54000" defTabSz="300038">
                <a:lnSpc>
                  <a:spcPct val="90000"/>
                </a:lnSpc>
                <a:spcBef>
                  <a:spcPct val="0"/>
                </a:spcBef>
                <a:spcAft>
                  <a:spcPct val="15000"/>
                </a:spcAft>
                <a:buFontTx/>
                <a:buChar char="•"/>
                <a:defRPr/>
              </a:pPr>
              <a:r>
                <a:rPr lang="en-US" sz="900">
                  <a:solidFill>
                    <a:prstClr val="black">
                      <a:hueOff val="0"/>
                      <a:satOff val="0"/>
                      <a:lumOff val="0"/>
                      <a:alphaOff val="0"/>
                    </a:prstClr>
                  </a:solidFill>
                  <a:ea typeface="Open Sans" panose="020B0606030504020204" pitchFamily="34" charset="0"/>
                  <a:cs typeface="Open Sans" panose="020B0606030504020204" pitchFamily="34" charset="0"/>
                </a:rPr>
                <a:t>Alpha Testing (internal)</a:t>
              </a:r>
            </a:p>
            <a:p>
              <a:pPr marL="54000" lvl="1" indent="-54000" defTabSz="300038">
                <a:lnSpc>
                  <a:spcPct val="90000"/>
                </a:lnSpc>
                <a:spcBef>
                  <a:spcPct val="0"/>
                </a:spcBef>
                <a:spcAft>
                  <a:spcPct val="15000"/>
                </a:spcAft>
                <a:defRPr/>
              </a:pPr>
              <a:endParaRPr lang="en-US" sz="900">
                <a:solidFill>
                  <a:prstClr val="black">
                    <a:hueOff val="0"/>
                    <a:satOff val="0"/>
                    <a:lumOff val="0"/>
                    <a:alphaOff val="0"/>
                  </a:prstClr>
                </a:solidFill>
                <a:ea typeface="Open Sans" panose="020B0606030504020204" pitchFamily="34" charset="0"/>
                <a:cs typeface="Open Sans" panose="020B0606030504020204" pitchFamily="34" charset="0"/>
              </a:endParaRPr>
            </a:p>
            <a:p>
              <a:pPr marL="54000" lvl="1" indent="-54000" defTabSz="300038">
                <a:lnSpc>
                  <a:spcPct val="90000"/>
                </a:lnSpc>
                <a:spcBef>
                  <a:spcPct val="0"/>
                </a:spcBef>
                <a:spcAft>
                  <a:spcPct val="15000"/>
                </a:spcAft>
                <a:defRPr/>
              </a:pPr>
              <a:endParaRPr lang="en-US" sz="900" b="1">
                <a:solidFill>
                  <a:prstClr val="black">
                    <a:hueOff val="0"/>
                    <a:satOff val="0"/>
                    <a:lumOff val="0"/>
                    <a:alphaOff val="0"/>
                  </a:prstClr>
                </a:solidFill>
                <a:ea typeface="Open Sans" panose="020B0606030504020204" pitchFamily="34" charset="0"/>
                <a:cs typeface="Open Sans" panose="020B0606030504020204" pitchFamily="34" charset="0"/>
              </a:endParaRPr>
            </a:p>
          </p:txBody>
        </p:sp>
        <p:sp>
          <p:nvSpPr>
            <p:cNvPr id="17" name="Freeform: Shape 16">
              <a:extLst>
                <a:ext uri="{FF2B5EF4-FFF2-40B4-BE49-F238E27FC236}">
                  <a16:creationId xmlns:a16="http://schemas.microsoft.com/office/drawing/2014/main" id="{83D7EAD9-754F-8881-A0A4-1F5D6BD8F4FE}"/>
                </a:ext>
              </a:extLst>
            </p:cNvPr>
            <p:cNvSpPr/>
            <p:nvPr/>
          </p:nvSpPr>
          <p:spPr>
            <a:xfrm>
              <a:off x="7419375" y="4000683"/>
              <a:ext cx="1595524" cy="486000"/>
            </a:xfrm>
            <a:custGeom>
              <a:avLst/>
              <a:gdLst>
                <a:gd name="connsiteX0" fmla="*/ 0 w 1595524"/>
                <a:gd name="connsiteY0" fmla="*/ 0 h 486000"/>
                <a:gd name="connsiteX1" fmla="*/ 1352524 w 1595524"/>
                <a:gd name="connsiteY1" fmla="*/ 0 h 486000"/>
                <a:gd name="connsiteX2" fmla="*/ 1595524 w 1595524"/>
                <a:gd name="connsiteY2" fmla="*/ 243000 h 486000"/>
                <a:gd name="connsiteX3" fmla="*/ 1352524 w 1595524"/>
                <a:gd name="connsiteY3" fmla="*/ 486000 h 486000"/>
                <a:gd name="connsiteX4" fmla="*/ 0 w 1595524"/>
                <a:gd name="connsiteY4" fmla="*/ 486000 h 486000"/>
                <a:gd name="connsiteX5" fmla="*/ 243000 w 1595524"/>
                <a:gd name="connsiteY5" fmla="*/ 243000 h 486000"/>
                <a:gd name="connsiteX6" fmla="*/ 0 w 1595524"/>
                <a:gd name="connsiteY6" fmla="*/ 0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5524" h="486000">
                  <a:moveTo>
                    <a:pt x="0" y="0"/>
                  </a:moveTo>
                  <a:lnTo>
                    <a:pt x="1352524" y="0"/>
                  </a:lnTo>
                  <a:lnTo>
                    <a:pt x="1595524" y="243000"/>
                  </a:lnTo>
                  <a:lnTo>
                    <a:pt x="1352524" y="486000"/>
                  </a:lnTo>
                  <a:lnTo>
                    <a:pt x="0" y="486000"/>
                  </a:lnTo>
                  <a:lnTo>
                    <a:pt x="243000" y="243000"/>
                  </a:lnTo>
                  <a:lnTo>
                    <a:pt x="0" y="0"/>
                  </a:lnTo>
                  <a:close/>
                </a:path>
              </a:pathLst>
            </a:custGeom>
            <a:solidFill>
              <a:srgbClr val="0000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6253" tIns="8001" rIns="190251" bIns="8001" numCol="1" spcCol="1270" anchor="ctr" anchorCtr="0">
              <a:noAutofit/>
            </a:bodyPr>
            <a:lstStyle/>
            <a:p>
              <a:pPr algn="ctr" defTabSz="266700">
                <a:lnSpc>
                  <a:spcPct val="90000"/>
                </a:lnSpc>
                <a:spcBef>
                  <a:spcPct val="0"/>
                </a:spcBef>
                <a:spcAft>
                  <a:spcPct val="35000"/>
                </a:spcAft>
                <a:defRPr/>
              </a:pPr>
              <a:r>
                <a:rPr lang="en-US" sz="900" b="1">
                  <a:solidFill>
                    <a:prstClr val="white"/>
                  </a:solidFill>
                  <a:ea typeface="Open Sans" panose="020B0606030504020204" pitchFamily="34" charset="0"/>
                  <a:cs typeface="Open Sans" panose="020B0606030504020204" pitchFamily="34" charset="0"/>
                </a:rPr>
                <a:t>dd mmm </a:t>
              </a:r>
              <a:r>
                <a:rPr lang="en-US" sz="900" b="1" err="1">
                  <a:solidFill>
                    <a:prstClr val="white"/>
                  </a:solidFill>
                  <a:ea typeface="Open Sans" panose="020B0606030504020204" pitchFamily="34" charset="0"/>
                  <a:cs typeface="Open Sans" panose="020B0606030504020204" pitchFamily="34" charset="0"/>
                </a:rPr>
                <a:t>yyyy</a:t>
              </a:r>
              <a:endParaRPr lang="en-US" sz="900" b="1">
                <a:solidFill>
                  <a:srgbClr val="FFFF00"/>
                </a:solidFill>
                <a:ea typeface="Open Sans" panose="020B0606030504020204" pitchFamily="34" charset="0"/>
                <a:cs typeface="Open Sans" panose="020B0606030504020204" pitchFamily="34" charset="0"/>
              </a:endParaRPr>
            </a:p>
            <a:p>
              <a:pPr algn="ctr" defTabSz="266700">
                <a:lnSpc>
                  <a:spcPct val="90000"/>
                </a:lnSpc>
                <a:spcBef>
                  <a:spcPct val="0"/>
                </a:spcBef>
                <a:spcAft>
                  <a:spcPct val="35000"/>
                </a:spcAft>
                <a:defRPr/>
              </a:pPr>
              <a:r>
                <a:rPr lang="en-US" sz="900" b="1">
                  <a:solidFill>
                    <a:srgbClr val="FFFF00"/>
                  </a:solidFill>
                  <a:ea typeface="Open Sans" panose="020B0606030504020204" pitchFamily="34" charset="0"/>
                  <a:cs typeface="Open Sans" panose="020B0606030504020204" pitchFamily="34" charset="0"/>
                </a:rPr>
                <a:t>Project Sign Off  (PSO)</a:t>
              </a:r>
            </a:p>
          </p:txBody>
        </p:sp>
        <p:sp>
          <p:nvSpPr>
            <p:cNvPr id="18" name="Freeform: Shape 17">
              <a:extLst>
                <a:ext uri="{FF2B5EF4-FFF2-40B4-BE49-F238E27FC236}">
                  <a16:creationId xmlns:a16="http://schemas.microsoft.com/office/drawing/2014/main" id="{4B678994-C982-8429-E2E5-3FBD3CCCFC9C}"/>
                </a:ext>
              </a:extLst>
            </p:cNvPr>
            <p:cNvSpPr/>
            <p:nvPr/>
          </p:nvSpPr>
          <p:spPr>
            <a:xfrm>
              <a:off x="7419374" y="4527944"/>
              <a:ext cx="1368000" cy="486000"/>
            </a:xfrm>
            <a:custGeom>
              <a:avLst/>
              <a:gdLst>
                <a:gd name="connsiteX0" fmla="*/ 0 w 1276419"/>
                <a:gd name="connsiteY0" fmla="*/ 0 h 584718"/>
                <a:gd name="connsiteX1" fmla="*/ 1276419 w 1276419"/>
                <a:gd name="connsiteY1" fmla="*/ 0 h 584718"/>
                <a:gd name="connsiteX2" fmla="*/ 1276419 w 1276419"/>
                <a:gd name="connsiteY2" fmla="*/ 584718 h 584718"/>
                <a:gd name="connsiteX3" fmla="*/ 0 w 1276419"/>
                <a:gd name="connsiteY3" fmla="*/ 584718 h 584718"/>
                <a:gd name="connsiteX4" fmla="*/ 0 w 1276419"/>
                <a:gd name="connsiteY4" fmla="*/ 0 h 584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419" h="584718">
                  <a:moveTo>
                    <a:pt x="0" y="0"/>
                  </a:moveTo>
                  <a:lnTo>
                    <a:pt x="1276419" y="0"/>
                  </a:lnTo>
                  <a:lnTo>
                    <a:pt x="1276419" y="584718"/>
                  </a:lnTo>
                  <a:lnTo>
                    <a:pt x="0" y="5847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54000" lvl="1" indent="-54000" defTabSz="300038">
                <a:lnSpc>
                  <a:spcPct val="90000"/>
                </a:lnSpc>
                <a:spcBef>
                  <a:spcPct val="0"/>
                </a:spcBef>
                <a:spcAft>
                  <a:spcPct val="15000"/>
                </a:spcAft>
                <a:buFontTx/>
                <a:buChar char="•"/>
                <a:defRPr/>
              </a:pPr>
              <a:r>
                <a:rPr lang="en-US" sz="900">
                  <a:solidFill>
                    <a:prstClr val="black">
                      <a:hueOff val="0"/>
                      <a:satOff val="0"/>
                      <a:lumOff val="0"/>
                      <a:alphaOff val="0"/>
                    </a:prstClr>
                  </a:solidFill>
                  <a:ea typeface="Open Sans" panose="020B0606030504020204" pitchFamily="34" charset="0"/>
                  <a:cs typeface="Open Sans" panose="020B0606030504020204" pitchFamily="34" charset="0"/>
                </a:rPr>
                <a:t>Final delivery</a:t>
              </a:r>
            </a:p>
            <a:p>
              <a:pPr marL="54000" lvl="1" indent="-54000" defTabSz="300038">
                <a:lnSpc>
                  <a:spcPct val="90000"/>
                </a:lnSpc>
                <a:spcBef>
                  <a:spcPct val="0"/>
                </a:spcBef>
                <a:spcAft>
                  <a:spcPct val="15000"/>
                </a:spcAft>
                <a:buFontTx/>
                <a:buChar char="•"/>
                <a:defRPr/>
              </a:pPr>
              <a:r>
                <a:rPr lang="en-US" sz="900">
                  <a:solidFill>
                    <a:prstClr val="black">
                      <a:hueOff val="0"/>
                      <a:satOff val="0"/>
                      <a:lumOff val="0"/>
                      <a:alphaOff val="0"/>
                    </a:prstClr>
                  </a:solidFill>
                  <a:ea typeface="Open Sans" panose="020B0606030504020204" pitchFamily="34" charset="0"/>
                  <a:cs typeface="Open Sans" panose="020B0606030504020204" pitchFamily="34" charset="0"/>
                </a:rPr>
                <a:t>Joint management Sign-off </a:t>
              </a:r>
            </a:p>
            <a:p>
              <a:pPr marL="54000" lvl="1" indent="-54000" defTabSz="300038">
                <a:lnSpc>
                  <a:spcPct val="90000"/>
                </a:lnSpc>
                <a:spcBef>
                  <a:spcPct val="0"/>
                </a:spcBef>
                <a:spcAft>
                  <a:spcPct val="15000"/>
                </a:spcAft>
                <a:buFontTx/>
                <a:buChar char="•"/>
                <a:defRPr/>
              </a:pPr>
              <a:endParaRPr lang="en-US" sz="900">
                <a:solidFill>
                  <a:prstClr val="black">
                    <a:hueOff val="0"/>
                    <a:satOff val="0"/>
                    <a:lumOff val="0"/>
                    <a:alphaOff val="0"/>
                  </a:prstClr>
                </a:solidFill>
                <a:ea typeface="Open Sans" panose="020B0606030504020204" pitchFamily="34" charset="0"/>
                <a:cs typeface="Open Sans" panose="020B0606030504020204" pitchFamily="34" charset="0"/>
              </a:endParaRPr>
            </a:p>
          </p:txBody>
        </p:sp>
        <p:sp>
          <p:nvSpPr>
            <p:cNvPr id="19" name="Freeform: Shape 18">
              <a:extLst>
                <a:ext uri="{FF2B5EF4-FFF2-40B4-BE49-F238E27FC236}">
                  <a16:creationId xmlns:a16="http://schemas.microsoft.com/office/drawing/2014/main" id="{7DC87307-F0AC-41F1-7E71-C9C493D2231B}"/>
                </a:ext>
              </a:extLst>
            </p:cNvPr>
            <p:cNvSpPr/>
            <p:nvPr/>
          </p:nvSpPr>
          <p:spPr>
            <a:xfrm>
              <a:off x="6062711" y="4000683"/>
              <a:ext cx="1595524" cy="486000"/>
            </a:xfrm>
            <a:custGeom>
              <a:avLst/>
              <a:gdLst>
                <a:gd name="connsiteX0" fmla="*/ 0 w 1595524"/>
                <a:gd name="connsiteY0" fmla="*/ 0 h 486000"/>
                <a:gd name="connsiteX1" fmla="*/ 1352524 w 1595524"/>
                <a:gd name="connsiteY1" fmla="*/ 0 h 486000"/>
                <a:gd name="connsiteX2" fmla="*/ 1595524 w 1595524"/>
                <a:gd name="connsiteY2" fmla="*/ 243000 h 486000"/>
                <a:gd name="connsiteX3" fmla="*/ 1352524 w 1595524"/>
                <a:gd name="connsiteY3" fmla="*/ 486000 h 486000"/>
                <a:gd name="connsiteX4" fmla="*/ 0 w 1595524"/>
                <a:gd name="connsiteY4" fmla="*/ 486000 h 486000"/>
                <a:gd name="connsiteX5" fmla="*/ 243000 w 1595524"/>
                <a:gd name="connsiteY5" fmla="*/ 243000 h 486000"/>
                <a:gd name="connsiteX6" fmla="*/ 0 w 1595524"/>
                <a:gd name="connsiteY6" fmla="*/ 0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5524" h="486000">
                  <a:moveTo>
                    <a:pt x="0" y="0"/>
                  </a:moveTo>
                  <a:lnTo>
                    <a:pt x="1352524" y="0"/>
                  </a:lnTo>
                  <a:lnTo>
                    <a:pt x="1595524" y="243000"/>
                  </a:lnTo>
                  <a:lnTo>
                    <a:pt x="1352524" y="486000"/>
                  </a:lnTo>
                  <a:lnTo>
                    <a:pt x="0" y="486000"/>
                  </a:lnTo>
                  <a:lnTo>
                    <a:pt x="243000" y="243000"/>
                  </a:lnTo>
                  <a:lnTo>
                    <a:pt x="0" y="0"/>
                  </a:lnTo>
                  <a:close/>
                </a:path>
              </a:pathLst>
            </a:custGeom>
            <a:solidFill>
              <a:srgbClr val="0000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6253" tIns="8001" rIns="190251" bIns="8001" numCol="1" spcCol="1270" anchor="ctr" anchorCtr="0">
              <a:noAutofit/>
            </a:bodyPr>
            <a:lstStyle/>
            <a:p>
              <a:pPr algn="ctr" defTabSz="266700">
                <a:lnSpc>
                  <a:spcPct val="90000"/>
                </a:lnSpc>
                <a:spcBef>
                  <a:spcPct val="0"/>
                </a:spcBef>
                <a:spcAft>
                  <a:spcPct val="35000"/>
                </a:spcAft>
                <a:defRPr/>
              </a:pPr>
              <a:r>
                <a:rPr lang="en-US" sz="900" b="1">
                  <a:solidFill>
                    <a:prstClr val="white"/>
                  </a:solidFill>
                  <a:ea typeface="Open Sans" panose="020B0606030504020204" pitchFamily="34" charset="0"/>
                  <a:cs typeface="Open Sans" panose="020B0606030504020204" pitchFamily="34" charset="0"/>
                </a:rPr>
                <a:t>dd mmm </a:t>
              </a:r>
              <a:r>
                <a:rPr lang="en-US" sz="900" b="1" err="1">
                  <a:solidFill>
                    <a:prstClr val="white"/>
                  </a:solidFill>
                  <a:ea typeface="Open Sans" panose="020B0606030504020204" pitchFamily="34" charset="0"/>
                  <a:cs typeface="Open Sans" panose="020B0606030504020204" pitchFamily="34" charset="0"/>
                </a:rPr>
                <a:t>yyyy</a:t>
              </a:r>
              <a:endParaRPr lang="en-US" sz="900" b="1">
                <a:solidFill>
                  <a:prstClr val="white"/>
                </a:solidFill>
                <a:ea typeface="Open Sans" panose="020B0606030504020204" pitchFamily="34" charset="0"/>
                <a:cs typeface="Open Sans" panose="020B0606030504020204" pitchFamily="34" charset="0"/>
              </a:endParaRPr>
            </a:p>
            <a:p>
              <a:pPr algn="ctr" defTabSz="266700">
                <a:lnSpc>
                  <a:spcPct val="90000"/>
                </a:lnSpc>
                <a:spcBef>
                  <a:spcPct val="0"/>
                </a:spcBef>
                <a:spcAft>
                  <a:spcPct val="35000"/>
                </a:spcAft>
                <a:defRPr/>
              </a:pPr>
              <a:r>
                <a:rPr lang="en-US" sz="900" b="1">
                  <a:solidFill>
                    <a:srgbClr val="FFFF00"/>
                  </a:solidFill>
                  <a:ea typeface="Open Sans" panose="020B0606030504020204" pitchFamily="34" charset="0"/>
                  <a:cs typeface="Open Sans" panose="020B0606030504020204" pitchFamily="34" charset="0"/>
                </a:rPr>
                <a:t>Beta Testing                (BT)</a:t>
              </a:r>
            </a:p>
          </p:txBody>
        </p:sp>
        <p:sp>
          <p:nvSpPr>
            <p:cNvPr id="20" name="Freeform: Shape 19">
              <a:extLst>
                <a:ext uri="{FF2B5EF4-FFF2-40B4-BE49-F238E27FC236}">
                  <a16:creationId xmlns:a16="http://schemas.microsoft.com/office/drawing/2014/main" id="{EEDBC732-3D81-5D99-0ED3-5E9B0BF99761}"/>
                </a:ext>
              </a:extLst>
            </p:cNvPr>
            <p:cNvSpPr/>
            <p:nvPr/>
          </p:nvSpPr>
          <p:spPr>
            <a:xfrm>
              <a:off x="6126838" y="4527944"/>
              <a:ext cx="1337275" cy="486000"/>
            </a:xfrm>
            <a:custGeom>
              <a:avLst/>
              <a:gdLst>
                <a:gd name="connsiteX0" fmla="*/ 0 w 1276419"/>
                <a:gd name="connsiteY0" fmla="*/ 0 h 584718"/>
                <a:gd name="connsiteX1" fmla="*/ 1276419 w 1276419"/>
                <a:gd name="connsiteY1" fmla="*/ 0 h 584718"/>
                <a:gd name="connsiteX2" fmla="*/ 1276419 w 1276419"/>
                <a:gd name="connsiteY2" fmla="*/ 584718 h 584718"/>
                <a:gd name="connsiteX3" fmla="*/ 0 w 1276419"/>
                <a:gd name="connsiteY3" fmla="*/ 584718 h 584718"/>
                <a:gd name="connsiteX4" fmla="*/ 0 w 1276419"/>
                <a:gd name="connsiteY4" fmla="*/ 0 h 584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419" h="584718">
                  <a:moveTo>
                    <a:pt x="0" y="0"/>
                  </a:moveTo>
                  <a:lnTo>
                    <a:pt x="1276419" y="0"/>
                  </a:lnTo>
                  <a:lnTo>
                    <a:pt x="1276419" y="584718"/>
                  </a:lnTo>
                  <a:lnTo>
                    <a:pt x="0" y="5847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54000" lvl="1" indent="-54000" defTabSz="300038">
                <a:lnSpc>
                  <a:spcPct val="90000"/>
                </a:lnSpc>
                <a:spcBef>
                  <a:spcPct val="0"/>
                </a:spcBef>
                <a:spcAft>
                  <a:spcPct val="15000"/>
                </a:spcAft>
                <a:buFontTx/>
                <a:buChar char="•"/>
                <a:defRPr/>
              </a:pPr>
              <a:r>
                <a:rPr lang="en-US" sz="900">
                  <a:solidFill>
                    <a:prstClr val="black">
                      <a:hueOff val="0"/>
                      <a:satOff val="0"/>
                      <a:lumOff val="0"/>
                      <a:alphaOff val="0"/>
                    </a:prstClr>
                  </a:solidFill>
                  <a:ea typeface="Open Sans" panose="020B0606030504020204" pitchFamily="34" charset="0"/>
                  <a:cs typeface="Open Sans" panose="020B0606030504020204" pitchFamily="34" charset="0"/>
                </a:rPr>
                <a:t>Site Beta Testing</a:t>
              </a:r>
            </a:p>
            <a:p>
              <a:pPr marL="54000" lvl="1" indent="-54000" defTabSz="300038">
                <a:lnSpc>
                  <a:spcPct val="90000"/>
                </a:lnSpc>
                <a:spcBef>
                  <a:spcPct val="0"/>
                </a:spcBef>
                <a:spcAft>
                  <a:spcPct val="15000"/>
                </a:spcAft>
                <a:buFontTx/>
                <a:buChar char="•"/>
                <a:defRPr/>
              </a:pPr>
              <a:r>
                <a:rPr lang="en-US" sz="900">
                  <a:solidFill>
                    <a:prstClr val="black">
                      <a:hueOff val="0"/>
                      <a:satOff val="0"/>
                      <a:lumOff val="0"/>
                      <a:alphaOff val="0"/>
                    </a:prstClr>
                  </a:solidFill>
                  <a:ea typeface="Open Sans" panose="020B0606030504020204" pitchFamily="34" charset="0"/>
                  <a:cs typeface="Open Sans" panose="020B0606030504020204" pitchFamily="34" charset="0"/>
                </a:rPr>
                <a:t>User Acceptance Test</a:t>
              </a:r>
              <a:endParaRPr lang="en-US" sz="900" b="1">
                <a:solidFill>
                  <a:prstClr val="black">
                    <a:hueOff val="0"/>
                    <a:satOff val="0"/>
                    <a:lumOff val="0"/>
                    <a:alphaOff val="0"/>
                  </a:prstClr>
                </a:solidFill>
                <a:ea typeface="Open Sans" panose="020B0606030504020204" pitchFamily="34" charset="0"/>
                <a:cs typeface="Open Sans" panose="020B0606030504020204" pitchFamily="34" charset="0"/>
              </a:endParaRPr>
            </a:p>
          </p:txBody>
        </p:sp>
      </p:grpSp>
      <p:sp>
        <p:nvSpPr>
          <p:cNvPr id="21" name="Content Placeholder 1">
            <a:extLst>
              <a:ext uri="{FF2B5EF4-FFF2-40B4-BE49-F238E27FC236}">
                <a16:creationId xmlns:a16="http://schemas.microsoft.com/office/drawing/2014/main" id="{C2FEC0DA-D7DD-D4FC-1B95-62982E8D9D2F}"/>
              </a:ext>
            </a:extLst>
          </p:cNvPr>
          <p:cNvSpPr txBox="1">
            <a:spLocks/>
          </p:cNvSpPr>
          <p:nvPr/>
        </p:nvSpPr>
        <p:spPr>
          <a:xfrm>
            <a:off x="5842398" y="609600"/>
            <a:ext cx="2993354" cy="3189730"/>
          </a:xfrm>
          <a:prstGeom prst="rect">
            <a:avLst/>
          </a:prstGeom>
          <a:ln>
            <a:solidFill>
              <a:schemeClr val="tx1"/>
            </a:solid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78">
              <a:buClr>
                <a:srgbClr val="000000"/>
              </a:buClr>
            </a:pPr>
            <a:r>
              <a:rPr lang="en-GB" sz="1200" b="1" kern="0">
                <a:solidFill>
                  <a:srgbClr val="000F9F"/>
                </a:solidFill>
                <a:sym typeface="Arial"/>
              </a:rPr>
              <a:t>Approval sought: </a:t>
            </a:r>
            <a:r>
              <a:rPr lang="en-GB" sz="1200" kern="0">
                <a:solidFill>
                  <a:srgbClr val="FFFFFF"/>
                </a:solidFill>
                <a:sym typeface="Arial"/>
              </a:rPr>
              <a:t>:</a:t>
            </a:r>
            <a:endParaRPr lang="en-GB" sz="1200" kern="0">
              <a:solidFill>
                <a:srgbClr val="000000"/>
              </a:solidFill>
              <a:sym typeface="Arial"/>
            </a:endParaRPr>
          </a:p>
          <a:p>
            <a:pPr marL="214299" indent="-214307" defTabSz="914378">
              <a:buClr>
                <a:srgbClr val="000000"/>
              </a:buClr>
              <a:buSzPts val="1350"/>
              <a:buFont typeface="Arial"/>
              <a:buChar char="•"/>
            </a:pPr>
            <a:r>
              <a:rPr lang="en-GB" sz="1200" b="1" kern="0">
                <a:solidFill>
                  <a:srgbClr val="000000"/>
                </a:solidFill>
                <a:sym typeface="Arial"/>
              </a:rPr>
              <a:t>$</a:t>
            </a:r>
            <a:r>
              <a:rPr lang="en-GB" sz="1200" b="1" kern="0">
                <a:solidFill>
                  <a:srgbClr val="FFFFFF"/>
                </a:solidFill>
                <a:sym typeface="Arial"/>
              </a:rPr>
              <a:t> </a:t>
            </a:r>
            <a:r>
              <a:rPr lang="en-GB" sz="1200" b="1" kern="0">
                <a:solidFill>
                  <a:srgbClr val="000000"/>
                </a:solidFill>
                <a:sym typeface="Arial"/>
              </a:rPr>
              <a:t>XXX </a:t>
            </a:r>
            <a:r>
              <a:rPr lang="en-GB" sz="1200" kern="0">
                <a:solidFill>
                  <a:srgbClr val="000000"/>
                </a:solidFill>
                <a:sym typeface="Arial"/>
              </a:rPr>
              <a:t>(</a:t>
            </a:r>
            <a:r>
              <a:rPr lang="en-GB" sz="1200" kern="0" err="1">
                <a:solidFill>
                  <a:srgbClr val="000000"/>
                </a:solidFill>
                <a:sym typeface="Arial"/>
              </a:rPr>
              <a:t>incl</a:t>
            </a:r>
            <a:r>
              <a:rPr lang="en-GB" sz="1200" kern="0">
                <a:solidFill>
                  <a:srgbClr val="000000"/>
                </a:solidFill>
                <a:sym typeface="Arial"/>
              </a:rPr>
              <a:t> 30% overheads at $ xx)</a:t>
            </a:r>
          </a:p>
          <a:p>
            <a:pPr marL="214299" indent="-214307" defTabSz="914378">
              <a:buClr>
                <a:srgbClr val="000000"/>
              </a:buClr>
              <a:buSzPts val="1350"/>
              <a:buFont typeface="Arial"/>
              <a:buChar char="•"/>
            </a:pPr>
            <a:r>
              <a:rPr lang="en-GB" sz="1200" kern="0">
                <a:solidFill>
                  <a:srgbClr val="000000"/>
                </a:solidFill>
                <a:sym typeface="Arial"/>
              </a:rPr>
              <a:t>Company Y will contribute S$ XX cash and S$XX in-kind</a:t>
            </a:r>
          </a:p>
          <a:p>
            <a:pPr marL="214299" indent="-214307" defTabSz="914378">
              <a:buClr>
                <a:srgbClr val="000000"/>
              </a:buClr>
              <a:buSzPts val="1350"/>
              <a:buFont typeface="Arial"/>
              <a:buChar char="•"/>
            </a:pPr>
            <a:r>
              <a:rPr lang="en-GB" sz="1200" kern="0">
                <a:solidFill>
                  <a:srgbClr val="000000"/>
                </a:solidFill>
                <a:sym typeface="Arial"/>
              </a:rPr>
              <a:t>Project Start/End Date (Duration):</a:t>
            </a:r>
          </a:p>
          <a:p>
            <a:pPr marL="214299" indent="-214307" defTabSz="914378">
              <a:buClr>
                <a:srgbClr val="000000"/>
              </a:buClr>
              <a:buSzPts val="1350"/>
              <a:buFont typeface="Arial"/>
              <a:buChar char="•"/>
            </a:pPr>
            <a:endParaRPr lang="en-GB" sz="1200" kern="0">
              <a:solidFill>
                <a:srgbClr val="000000"/>
              </a:solidFill>
              <a:sym typeface="Arial"/>
            </a:endParaRPr>
          </a:p>
          <a:p>
            <a:pPr defTabSz="914378">
              <a:buClr>
                <a:srgbClr val="000000"/>
              </a:buClr>
              <a:buSzPts val="1350"/>
            </a:pPr>
            <a:r>
              <a:rPr lang="en-GB" sz="1200" b="1" kern="0">
                <a:solidFill>
                  <a:srgbClr val="003087"/>
                </a:solidFill>
                <a:sym typeface="Arial"/>
              </a:rPr>
              <a:t>Project Team</a:t>
            </a:r>
          </a:p>
          <a:p>
            <a:pPr marL="214299" indent="-214307" defTabSz="914378">
              <a:buClr>
                <a:srgbClr val="000000"/>
              </a:buClr>
              <a:buSzPts val="1350"/>
              <a:buFont typeface="Arial"/>
              <a:buChar char="•"/>
            </a:pPr>
            <a:r>
              <a:rPr lang="en-GB" sz="1200" kern="0">
                <a:solidFill>
                  <a:srgbClr val="000000"/>
                </a:solidFill>
                <a:sym typeface="Arial"/>
              </a:rPr>
              <a:t>PI/Co-Is:</a:t>
            </a:r>
          </a:p>
          <a:p>
            <a:pPr marL="214299" indent="-214307" defTabSz="914378">
              <a:buClr>
                <a:srgbClr val="000000"/>
              </a:buClr>
              <a:buSzPts val="1350"/>
              <a:buFont typeface="Arial"/>
              <a:buChar char="•"/>
            </a:pPr>
            <a:r>
              <a:rPr lang="en-GB" sz="1200" kern="0">
                <a:solidFill>
                  <a:srgbClr val="000000"/>
                </a:solidFill>
                <a:sym typeface="Arial"/>
              </a:rPr>
              <a:t>PM:</a:t>
            </a:r>
          </a:p>
          <a:p>
            <a:pPr marL="214299" indent="-214307" defTabSz="914378">
              <a:buClr>
                <a:srgbClr val="000000"/>
              </a:buClr>
              <a:buSzPts val="1350"/>
              <a:buFont typeface="Arial"/>
              <a:buChar char="•"/>
            </a:pPr>
            <a:r>
              <a:rPr lang="en-GB" sz="1200" kern="0">
                <a:solidFill>
                  <a:srgbClr val="000000"/>
                </a:solidFill>
                <a:sym typeface="Arial"/>
              </a:rPr>
              <a:t>Company</a:t>
            </a:r>
          </a:p>
          <a:p>
            <a:pPr marL="214299" indent="-214307" defTabSz="914378">
              <a:buClr>
                <a:srgbClr val="000000"/>
              </a:buClr>
              <a:buSzPts val="1350"/>
              <a:buFont typeface="Arial"/>
              <a:buChar char="•"/>
            </a:pPr>
            <a:endParaRPr lang="en-GB" sz="1200" kern="0">
              <a:solidFill>
                <a:srgbClr val="000000"/>
              </a:solidFill>
              <a:sym typeface="Arial"/>
            </a:endParaRPr>
          </a:p>
          <a:p>
            <a:pPr marL="557199" lvl="1" indent="-214307" defTabSz="914378">
              <a:buClr>
                <a:srgbClr val="000000"/>
              </a:buClr>
              <a:buSzPts val="1350"/>
              <a:buFont typeface="Arial"/>
              <a:buChar char="•"/>
            </a:pPr>
            <a:endParaRPr lang="en-GB" sz="1200" kern="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6806B7-E7A8-0A75-65E5-F96831636DB5}"/>
              </a:ext>
            </a:extLst>
          </p:cNvPr>
          <p:cNvSpPr txBox="1"/>
          <p:nvPr/>
        </p:nvSpPr>
        <p:spPr>
          <a:xfrm>
            <a:off x="437161" y="121972"/>
            <a:ext cx="4729655" cy="415498"/>
          </a:xfrm>
          <a:prstGeom prst="rect">
            <a:avLst/>
          </a:prstGeom>
          <a:noFill/>
        </p:spPr>
        <p:txBody>
          <a:bodyPr wrap="square" rtlCol="0">
            <a:spAutoFit/>
          </a:bodyPr>
          <a:lstStyle/>
          <a:p>
            <a:r>
              <a:rPr lang="en-US" sz="2100" b="1"/>
              <a:t>Ethics Approval</a:t>
            </a:r>
            <a:endParaRPr lang="en-SG" sz="2100" b="1"/>
          </a:p>
        </p:txBody>
      </p:sp>
      <p:sp>
        <p:nvSpPr>
          <p:cNvPr id="3" name="Content Placeholder 2">
            <a:extLst>
              <a:ext uri="{FF2B5EF4-FFF2-40B4-BE49-F238E27FC236}">
                <a16:creationId xmlns:a16="http://schemas.microsoft.com/office/drawing/2014/main" id="{2C0DF04D-5A70-C637-7D9C-33ACA12ABD6C}"/>
              </a:ext>
            </a:extLst>
          </p:cNvPr>
          <p:cNvSpPr>
            <a:spLocks noGrp="1"/>
          </p:cNvSpPr>
          <p:nvPr>
            <p:ph sz="quarter" idx="11"/>
          </p:nvPr>
        </p:nvSpPr>
        <p:spPr>
          <a:xfrm>
            <a:off x="546497" y="1107831"/>
            <a:ext cx="8061476" cy="463794"/>
          </a:xfrm>
        </p:spPr>
        <p:txBody>
          <a:bodyPr/>
          <a:lstStyle/>
          <a:p>
            <a:endParaRPr lang="en-GB"/>
          </a:p>
        </p:txBody>
      </p:sp>
      <p:sp>
        <p:nvSpPr>
          <p:cNvPr id="8" name="Text Placeholder 7">
            <a:extLst>
              <a:ext uri="{FF2B5EF4-FFF2-40B4-BE49-F238E27FC236}">
                <a16:creationId xmlns:a16="http://schemas.microsoft.com/office/drawing/2014/main" id="{B804F1E6-9D14-C9A8-E47C-7153CB7B65EE}"/>
              </a:ext>
            </a:extLst>
          </p:cNvPr>
          <p:cNvSpPr>
            <a:spLocks noGrp="1"/>
          </p:cNvSpPr>
          <p:nvPr>
            <p:ph type="body" sz="quarter" idx="25"/>
          </p:nvPr>
        </p:nvSpPr>
        <p:spPr/>
        <p:txBody>
          <a:bodyPr/>
          <a:lstStyle/>
          <a:p>
            <a:endParaRPr lang="en-GB"/>
          </a:p>
        </p:txBody>
      </p:sp>
      <p:graphicFrame>
        <p:nvGraphicFramePr>
          <p:cNvPr id="7" name="Table 6"/>
          <p:cNvGraphicFramePr>
            <a:graphicFrameLocks noGrp="1"/>
          </p:cNvGraphicFramePr>
          <p:nvPr>
            <p:extLst>
              <p:ext uri="{D42A27DB-BD31-4B8C-83A1-F6EECF244321}">
                <p14:modId xmlns:p14="http://schemas.microsoft.com/office/powerpoint/2010/main" val="2874164488"/>
              </p:ext>
            </p:extLst>
          </p:nvPr>
        </p:nvGraphicFramePr>
        <p:xfrm>
          <a:off x="356195" y="1063898"/>
          <a:ext cx="8241308" cy="3798570"/>
        </p:xfrm>
        <a:graphic>
          <a:graphicData uri="http://schemas.openxmlformats.org/drawingml/2006/table">
            <a:tbl>
              <a:tblPr firstRow="1" bandRow="1">
                <a:tableStyleId>{5C22544A-7EE6-4342-B048-85BDC9FD1C3A}</a:tableStyleId>
              </a:tblPr>
              <a:tblGrid>
                <a:gridCol w="436297">
                  <a:extLst>
                    <a:ext uri="{9D8B030D-6E8A-4147-A177-3AD203B41FA5}">
                      <a16:colId xmlns:a16="http://schemas.microsoft.com/office/drawing/2014/main" val="1174216569"/>
                    </a:ext>
                  </a:extLst>
                </a:gridCol>
                <a:gridCol w="1746171">
                  <a:extLst>
                    <a:ext uri="{9D8B030D-6E8A-4147-A177-3AD203B41FA5}">
                      <a16:colId xmlns:a16="http://schemas.microsoft.com/office/drawing/2014/main" val="986795703"/>
                    </a:ext>
                  </a:extLst>
                </a:gridCol>
                <a:gridCol w="1032702">
                  <a:extLst>
                    <a:ext uri="{9D8B030D-6E8A-4147-A177-3AD203B41FA5}">
                      <a16:colId xmlns:a16="http://schemas.microsoft.com/office/drawing/2014/main" val="1299486698"/>
                    </a:ext>
                  </a:extLst>
                </a:gridCol>
                <a:gridCol w="1631078">
                  <a:extLst>
                    <a:ext uri="{9D8B030D-6E8A-4147-A177-3AD203B41FA5}">
                      <a16:colId xmlns:a16="http://schemas.microsoft.com/office/drawing/2014/main" val="1324642366"/>
                    </a:ext>
                  </a:extLst>
                </a:gridCol>
                <a:gridCol w="1171959">
                  <a:extLst>
                    <a:ext uri="{9D8B030D-6E8A-4147-A177-3AD203B41FA5}">
                      <a16:colId xmlns:a16="http://schemas.microsoft.com/office/drawing/2014/main" val="606862087"/>
                    </a:ext>
                  </a:extLst>
                </a:gridCol>
                <a:gridCol w="2223101">
                  <a:extLst>
                    <a:ext uri="{9D8B030D-6E8A-4147-A177-3AD203B41FA5}">
                      <a16:colId xmlns:a16="http://schemas.microsoft.com/office/drawing/2014/main" val="345827464"/>
                    </a:ext>
                  </a:extLst>
                </a:gridCol>
              </a:tblGrid>
              <a:tr h="617220">
                <a:tc>
                  <a:txBody>
                    <a:bodyPr/>
                    <a:lstStyle/>
                    <a:p>
                      <a:r>
                        <a:rPr lang="en-US" sz="1200" dirty="0">
                          <a:latin typeface="+mn-lt"/>
                          <a:ea typeface="Open Sans" panose="020B0606030504020204" pitchFamily="34" charset="0"/>
                          <a:cs typeface="Open Sans" panose="020B0606030504020204" pitchFamily="34" charset="0"/>
                        </a:rPr>
                        <a:t>No</a:t>
                      </a:r>
                      <a:endParaRPr lang="en-SG" sz="1200" dirty="0">
                        <a:latin typeface="+mn-lt"/>
                        <a:ea typeface="Open Sans" panose="020B0606030504020204" pitchFamily="34" charset="0"/>
                        <a:cs typeface="Open Sans" panose="020B0606030504020204" pitchFamily="34" charset="0"/>
                      </a:endParaRPr>
                    </a:p>
                  </a:txBody>
                  <a:tcPr marL="68580" marR="68580" marT="34290" marB="34290"/>
                </a:tc>
                <a:tc>
                  <a:txBody>
                    <a:bodyPr/>
                    <a:lstStyle/>
                    <a:p>
                      <a:r>
                        <a:rPr lang="en-US" sz="1200" dirty="0">
                          <a:latin typeface="+mn-lt"/>
                          <a:ea typeface="Open Sans" panose="020B0606030504020204" pitchFamily="34" charset="0"/>
                          <a:cs typeface="Open Sans" panose="020B0606030504020204" pitchFamily="34" charset="0"/>
                        </a:rPr>
                        <a:t>Ethics Category</a:t>
                      </a:r>
                      <a:endParaRPr lang="en-SG" sz="1200" dirty="0">
                        <a:latin typeface="+mn-lt"/>
                        <a:ea typeface="Open Sans" panose="020B0606030504020204" pitchFamily="34" charset="0"/>
                        <a:cs typeface="Open Sans" panose="020B0606030504020204" pitchFamily="34" charset="0"/>
                      </a:endParaRPr>
                    </a:p>
                  </a:txBody>
                  <a:tcPr marL="68580" marR="68580" marT="34290" marB="34290"/>
                </a:tc>
                <a:tc>
                  <a:txBody>
                    <a:bodyPr/>
                    <a:lstStyle/>
                    <a:p>
                      <a:r>
                        <a:rPr lang="en-US" sz="1200" dirty="0">
                          <a:latin typeface="+mn-lt"/>
                          <a:ea typeface="Open Sans" panose="020B0606030504020204" pitchFamily="34" charset="0"/>
                          <a:cs typeface="Open Sans" panose="020B0606030504020204" pitchFamily="34" charset="0"/>
                        </a:rPr>
                        <a:t>Involve? (Y/N)</a:t>
                      </a:r>
                    </a:p>
                  </a:txBody>
                  <a:tcPr marL="68580" marR="68580" marT="34290" marB="34290"/>
                </a:tc>
                <a:tc>
                  <a:txBody>
                    <a:bodyPr/>
                    <a:lstStyle/>
                    <a:p>
                      <a:r>
                        <a:rPr lang="en-US" sz="1200">
                          <a:latin typeface="+mn-lt"/>
                          <a:ea typeface="Open Sans" panose="020B0606030504020204" pitchFamily="34" charset="0"/>
                          <a:cs typeface="Open Sans" panose="020B0606030504020204" pitchFamily="34" charset="0"/>
                        </a:rPr>
                        <a:t>Ethics</a:t>
                      </a:r>
                      <a:r>
                        <a:rPr lang="en-US" sz="1200" baseline="0">
                          <a:latin typeface="+mn-lt"/>
                          <a:ea typeface="Open Sans" panose="020B0606030504020204" pitchFamily="34" charset="0"/>
                          <a:cs typeface="Open Sans" panose="020B0606030504020204" pitchFamily="34" charset="0"/>
                        </a:rPr>
                        <a:t> Approval Required (Y/N)</a:t>
                      </a:r>
                      <a:endParaRPr lang="en-SG" sz="1200">
                        <a:latin typeface="+mn-lt"/>
                        <a:ea typeface="Open Sans" panose="020B0606030504020204" pitchFamily="34" charset="0"/>
                        <a:cs typeface="Open Sans" panose="020B0606030504020204" pitchFamily="34" charset="0"/>
                      </a:endParaRPr>
                    </a:p>
                  </a:txBody>
                  <a:tcPr marL="68580" marR="68580" marT="34290" marB="34290"/>
                </a:tc>
                <a:tc>
                  <a:txBody>
                    <a:bodyPr/>
                    <a:lstStyle/>
                    <a:p>
                      <a:r>
                        <a:rPr lang="en-US" sz="1200">
                          <a:latin typeface="+mn-lt"/>
                          <a:ea typeface="Open Sans" panose="020B0606030504020204" pitchFamily="34" charset="0"/>
                          <a:cs typeface="Open Sans" panose="020B0606030504020204" pitchFamily="34" charset="0"/>
                        </a:rPr>
                        <a:t>Ethics Approval Expiry Date</a:t>
                      </a:r>
                      <a:endParaRPr lang="en-SG" sz="1200">
                        <a:latin typeface="+mn-lt"/>
                        <a:ea typeface="Open Sans" panose="020B0606030504020204" pitchFamily="34" charset="0"/>
                        <a:cs typeface="Open Sans" panose="020B0606030504020204" pitchFamily="34" charset="0"/>
                      </a:endParaRPr>
                    </a:p>
                  </a:txBody>
                  <a:tcPr marL="68580" marR="68580" marT="34290" marB="34290"/>
                </a:tc>
                <a:tc>
                  <a:txBody>
                    <a:bodyPr/>
                    <a:lstStyle/>
                    <a:p>
                      <a:r>
                        <a:rPr lang="en-US" sz="1200">
                          <a:latin typeface="+mn-lt"/>
                          <a:ea typeface="Open Sans" panose="020B0606030504020204" pitchFamily="34" charset="0"/>
                          <a:cs typeface="Open Sans" panose="020B0606030504020204" pitchFamily="34" charset="0"/>
                        </a:rPr>
                        <a:t>Comments/Reasons</a:t>
                      </a:r>
                      <a:endParaRPr lang="en-SG" sz="1200">
                        <a:latin typeface="+mn-lt"/>
                        <a:ea typeface="Open Sans" panose="020B0606030504020204" pitchFamily="34" charset="0"/>
                        <a:cs typeface="Open Sans" panose="020B0606030504020204" pitchFamily="34" charset="0"/>
                      </a:endParaRPr>
                    </a:p>
                  </a:txBody>
                  <a:tcPr marL="68580" marR="68580" marT="34290" marB="34290"/>
                </a:tc>
                <a:extLst>
                  <a:ext uri="{0D108BD9-81ED-4DB2-BD59-A6C34878D82A}">
                    <a16:rowId xmlns:a16="http://schemas.microsoft.com/office/drawing/2014/main" val="1770525416"/>
                  </a:ext>
                </a:extLst>
              </a:tr>
              <a:tr h="278130">
                <a:tc>
                  <a:txBody>
                    <a:bodyPr/>
                    <a:lstStyle/>
                    <a:p>
                      <a:r>
                        <a:rPr lang="en-US" sz="1200">
                          <a:latin typeface="+mn-lt"/>
                          <a:ea typeface="Open Sans" panose="020B0606030504020204" pitchFamily="34" charset="0"/>
                          <a:cs typeface="Open Sans" panose="020B0606030504020204" pitchFamily="34" charset="0"/>
                        </a:rPr>
                        <a:t>1</a:t>
                      </a:r>
                      <a:endParaRPr lang="en-SG" sz="1200">
                        <a:latin typeface="+mn-lt"/>
                        <a:ea typeface="Open Sans" panose="020B0606030504020204" pitchFamily="34" charset="0"/>
                        <a:cs typeface="Open Sans" panose="020B0606030504020204" pitchFamily="34" charset="0"/>
                      </a:endParaRPr>
                    </a:p>
                  </a:txBody>
                  <a:tcPr marL="68580" marR="68580" marT="34290" marB="34290"/>
                </a:tc>
                <a:tc>
                  <a:txBody>
                    <a:bodyPr/>
                    <a:lstStyle/>
                    <a:p>
                      <a:r>
                        <a:rPr lang="en-US" sz="1200">
                          <a:latin typeface="+mn-lt"/>
                          <a:ea typeface="Open Sans" panose="020B0606030504020204" pitchFamily="34" charset="0"/>
                          <a:cs typeface="Open Sans" panose="020B0606030504020204" pitchFamily="34" charset="0"/>
                        </a:rPr>
                        <a:t>Human</a:t>
                      </a:r>
                      <a:r>
                        <a:rPr lang="en-US" sz="1200" baseline="0">
                          <a:latin typeface="+mn-lt"/>
                          <a:ea typeface="Open Sans" panose="020B0606030504020204" pitchFamily="34" charset="0"/>
                          <a:cs typeface="Open Sans" panose="020B0606030504020204" pitchFamily="34" charset="0"/>
                        </a:rPr>
                        <a:t> Subject</a:t>
                      </a:r>
                      <a:endParaRPr lang="en-SG" sz="120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SG" sz="1200" dirty="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SG" sz="120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SG" sz="120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SG" sz="1200">
                        <a:latin typeface="+mn-lt"/>
                        <a:ea typeface="Open Sans" panose="020B0606030504020204" pitchFamily="34" charset="0"/>
                        <a:cs typeface="Open Sans" panose="020B0606030504020204" pitchFamily="34" charset="0"/>
                      </a:endParaRPr>
                    </a:p>
                  </a:txBody>
                  <a:tcPr marL="68580" marR="68580" marT="34290" marB="34290"/>
                </a:tc>
                <a:extLst>
                  <a:ext uri="{0D108BD9-81ED-4DB2-BD59-A6C34878D82A}">
                    <a16:rowId xmlns:a16="http://schemas.microsoft.com/office/drawing/2014/main" val="368840697"/>
                  </a:ext>
                </a:extLst>
              </a:tr>
              <a:tr h="434340">
                <a:tc>
                  <a:txBody>
                    <a:bodyPr/>
                    <a:lstStyle/>
                    <a:p>
                      <a:r>
                        <a:rPr lang="en-US" sz="1200">
                          <a:latin typeface="+mn-lt"/>
                          <a:ea typeface="Open Sans" panose="020B0606030504020204" pitchFamily="34" charset="0"/>
                          <a:cs typeface="Open Sans" panose="020B0606030504020204" pitchFamily="34" charset="0"/>
                        </a:rPr>
                        <a:t>2</a:t>
                      </a:r>
                      <a:endParaRPr lang="en-SG" sz="1200">
                        <a:latin typeface="+mn-lt"/>
                        <a:ea typeface="Open Sans" panose="020B0606030504020204" pitchFamily="34" charset="0"/>
                        <a:cs typeface="Open Sans" panose="020B0606030504020204" pitchFamily="34" charset="0"/>
                      </a:endParaRPr>
                    </a:p>
                  </a:txBody>
                  <a:tcPr marL="68580" marR="68580" marT="34290" marB="34290"/>
                </a:tc>
                <a:tc>
                  <a:txBody>
                    <a:bodyPr/>
                    <a:lstStyle/>
                    <a:p>
                      <a:r>
                        <a:rPr lang="en-US" sz="1200" b="0" dirty="0">
                          <a:solidFill>
                            <a:srgbClr val="444443"/>
                          </a:solidFill>
                          <a:latin typeface="+mn-lt"/>
                          <a:ea typeface="Open Sans" panose="020B0606030504020204" pitchFamily="34" charset="0"/>
                          <a:cs typeface="Open Sans" panose="020B0606030504020204" pitchFamily="34" charset="0"/>
                        </a:rPr>
                        <a:t>Use of Human material/animal tissues or cells from primary donor</a:t>
                      </a:r>
                      <a:endParaRPr lang="en-SG" sz="1200" b="0" strike="sngStrike" baseline="0" dirty="0">
                        <a:solidFill>
                          <a:srgbClr val="444443"/>
                        </a:solidFill>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SG" sz="1200" dirty="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SG" sz="1200" dirty="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SG" sz="120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SG" sz="1200" dirty="0">
                        <a:latin typeface="+mn-lt"/>
                        <a:ea typeface="Open Sans" panose="020B0606030504020204" pitchFamily="34" charset="0"/>
                        <a:cs typeface="Open Sans" panose="020B0606030504020204" pitchFamily="34" charset="0"/>
                      </a:endParaRPr>
                    </a:p>
                  </a:txBody>
                  <a:tcPr marL="68580" marR="68580" marT="34290" marB="34290"/>
                </a:tc>
                <a:extLst>
                  <a:ext uri="{0D108BD9-81ED-4DB2-BD59-A6C34878D82A}">
                    <a16:rowId xmlns:a16="http://schemas.microsoft.com/office/drawing/2014/main" val="952156183"/>
                  </a:ext>
                </a:extLst>
              </a:tr>
              <a:tr h="434340">
                <a:tc>
                  <a:txBody>
                    <a:bodyPr/>
                    <a:lstStyle/>
                    <a:p>
                      <a:r>
                        <a:rPr lang="en-US" sz="1200" dirty="0">
                          <a:latin typeface="+mn-lt"/>
                          <a:ea typeface="Open Sans" panose="020B0606030504020204" pitchFamily="34" charset="0"/>
                          <a:cs typeface="Open Sans" panose="020B0606030504020204" pitchFamily="34" charset="0"/>
                        </a:rPr>
                        <a:t>3</a:t>
                      </a:r>
                      <a:endParaRPr lang="en-SG" sz="1200" dirty="0">
                        <a:latin typeface="+mn-lt"/>
                        <a:ea typeface="Open Sans" panose="020B0606030504020204" pitchFamily="34" charset="0"/>
                        <a:cs typeface="Open Sans" panose="020B0606030504020204" pitchFamily="34" charset="0"/>
                      </a:endParaRPr>
                    </a:p>
                  </a:txBody>
                  <a:tcPr marL="68580" marR="68580" marT="34290" marB="34290"/>
                </a:tc>
                <a:tc>
                  <a:txBody>
                    <a:bodyPr/>
                    <a:lstStyle/>
                    <a:p>
                      <a:r>
                        <a:rPr lang="en-US" sz="1200" b="0" dirty="0">
                          <a:solidFill>
                            <a:srgbClr val="444443"/>
                          </a:solidFill>
                          <a:latin typeface="+mn-lt"/>
                          <a:ea typeface="Open Sans" panose="020B0606030504020204" pitchFamily="34" charset="0"/>
                          <a:cs typeface="Open Sans" panose="020B0606030504020204" pitchFamily="34" charset="0"/>
                        </a:rPr>
                        <a:t>Use of commercially available human material/animal tissues or cells</a:t>
                      </a:r>
                      <a:endParaRPr lang="en-SG" sz="1200" b="0" dirty="0">
                        <a:solidFill>
                          <a:srgbClr val="444443"/>
                        </a:solidFill>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SG" sz="120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SG" sz="1200" dirty="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SG" sz="1200" dirty="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SG" sz="1200" dirty="0">
                        <a:latin typeface="+mn-lt"/>
                        <a:ea typeface="Open Sans" panose="020B0606030504020204" pitchFamily="34" charset="0"/>
                        <a:cs typeface="Open Sans" panose="020B0606030504020204" pitchFamily="34" charset="0"/>
                      </a:endParaRPr>
                    </a:p>
                  </a:txBody>
                  <a:tcPr marL="68580" marR="68580" marT="34290" marB="34290"/>
                </a:tc>
                <a:extLst>
                  <a:ext uri="{0D108BD9-81ED-4DB2-BD59-A6C34878D82A}">
                    <a16:rowId xmlns:a16="http://schemas.microsoft.com/office/drawing/2014/main" val="944885172"/>
                  </a:ext>
                </a:extLst>
              </a:tr>
              <a:tr h="434340">
                <a:tc>
                  <a:txBody>
                    <a:bodyPr/>
                    <a:lstStyle/>
                    <a:p>
                      <a:r>
                        <a:rPr lang="en-US" sz="1200" dirty="0">
                          <a:latin typeface="+mn-lt"/>
                          <a:ea typeface="Open Sans" panose="020B0606030504020204" pitchFamily="34" charset="0"/>
                          <a:cs typeface="Open Sans" panose="020B0606030504020204" pitchFamily="34" charset="0"/>
                        </a:rPr>
                        <a:t>4</a:t>
                      </a:r>
                      <a:endParaRPr lang="en-SG" sz="1200" dirty="0">
                        <a:latin typeface="+mn-lt"/>
                        <a:ea typeface="Open Sans" panose="020B0606030504020204" pitchFamily="34" charset="0"/>
                        <a:cs typeface="Open Sans" panose="020B0606030504020204" pitchFamily="34" charset="0"/>
                      </a:endParaRP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dirty="0">
                          <a:solidFill>
                            <a:srgbClr val="444443"/>
                          </a:solidFill>
                          <a:latin typeface="+mn-lt"/>
                          <a:ea typeface="Open Sans" panose="020B0606030504020204" pitchFamily="34" charset="0"/>
                          <a:cs typeface="Open Sans" panose="020B0606030504020204" pitchFamily="34" charset="0"/>
                        </a:rPr>
                        <a:t>Animal Experimentation</a:t>
                      </a:r>
                      <a:endParaRPr lang="en-SG" sz="1200" b="0" dirty="0">
                        <a:solidFill>
                          <a:srgbClr val="444443"/>
                        </a:solidFill>
                        <a:latin typeface="+mn-lt"/>
                        <a:ea typeface="Open Sans" panose="020B0606030504020204" pitchFamily="34" charset="0"/>
                        <a:cs typeface="Open Sans" panose="020B0606030504020204" pitchFamily="34" charset="0"/>
                      </a:endParaRPr>
                    </a:p>
                    <a:p>
                      <a:endParaRPr lang="en-SG" sz="1200" b="0" dirty="0">
                        <a:solidFill>
                          <a:srgbClr val="444443"/>
                        </a:solidFill>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SG" sz="1200" dirty="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SG" sz="1200" dirty="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SG" sz="1200" dirty="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SG" sz="1200" dirty="0">
                        <a:latin typeface="+mn-lt"/>
                        <a:ea typeface="Open Sans" panose="020B0606030504020204" pitchFamily="34" charset="0"/>
                        <a:cs typeface="Open Sans" panose="020B0606030504020204" pitchFamily="34" charset="0"/>
                      </a:endParaRPr>
                    </a:p>
                  </a:txBody>
                  <a:tcPr marL="68580" marR="68580" marT="34290" marB="34290"/>
                </a:tc>
                <a:extLst>
                  <a:ext uri="{0D108BD9-81ED-4DB2-BD59-A6C34878D82A}">
                    <a16:rowId xmlns:a16="http://schemas.microsoft.com/office/drawing/2014/main" val="1435833951"/>
                  </a:ext>
                </a:extLst>
              </a:tr>
              <a:tr h="434340">
                <a:tc>
                  <a:txBody>
                    <a:bodyPr/>
                    <a:lstStyle/>
                    <a:p>
                      <a:r>
                        <a:rPr lang="en-US" sz="1200" dirty="0">
                          <a:latin typeface="+mn-lt"/>
                          <a:ea typeface="Open Sans" panose="020B0606030504020204" pitchFamily="34" charset="0"/>
                          <a:cs typeface="Open Sans" panose="020B0606030504020204" pitchFamily="34" charset="0"/>
                        </a:rPr>
                        <a:t>5</a:t>
                      </a:r>
                      <a:endParaRPr lang="en-SG" sz="1200" dirty="0">
                        <a:latin typeface="+mn-lt"/>
                        <a:ea typeface="Open Sans" panose="020B0606030504020204" pitchFamily="34" charset="0"/>
                        <a:cs typeface="Open Sans" panose="020B0606030504020204" pitchFamily="34" charset="0"/>
                      </a:endParaRPr>
                    </a:p>
                  </a:txBody>
                  <a:tcPr marL="68580" marR="68580" marT="34290" marB="34290"/>
                </a:tc>
                <a:tc>
                  <a:txBody>
                    <a:bodyPr/>
                    <a:lstStyle/>
                    <a:p>
                      <a:r>
                        <a:rPr lang="en-US" sz="1200" b="0" baseline="0" dirty="0">
                          <a:solidFill>
                            <a:srgbClr val="444443"/>
                          </a:solidFill>
                          <a:latin typeface="+mn-lt"/>
                          <a:ea typeface="Open Sans" panose="020B0606030504020204" pitchFamily="34" charset="0"/>
                          <a:cs typeface="Open Sans" panose="020B0606030504020204" pitchFamily="34" charset="0"/>
                        </a:rPr>
                        <a:t>Requirement for containment</a:t>
                      </a:r>
                      <a:endParaRPr lang="en-SG" sz="1200" b="0" baseline="0" dirty="0">
                        <a:solidFill>
                          <a:srgbClr val="444443"/>
                        </a:solidFill>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SG" sz="1200" dirty="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SG" sz="1200" dirty="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SG" sz="1200" dirty="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SG" sz="1200" dirty="0">
                        <a:latin typeface="+mn-lt"/>
                        <a:ea typeface="Open Sans" panose="020B0606030504020204" pitchFamily="34" charset="0"/>
                        <a:cs typeface="Open Sans" panose="020B0606030504020204" pitchFamily="34" charset="0"/>
                      </a:endParaRPr>
                    </a:p>
                  </a:txBody>
                  <a:tcPr marL="68580" marR="68580" marT="34290" marB="34290"/>
                </a:tc>
                <a:extLst>
                  <a:ext uri="{0D108BD9-81ED-4DB2-BD59-A6C34878D82A}">
                    <a16:rowId xmlns:a16="http://schemas.microsoft.com/office/drawing/2014/main" val="1243330705"/>
                  </a:ext>
                </a:extLst>
              </a:tr>
              <a:tr h="434340">
                <a:tc>
                  <a:txBody>
                    <a:bodyPr/>
                    <a:lstStyle/>
                    <a:p>
                      <a:r>
                        <a:rPr lang="en-US" sz="1200" dirty="0">
                          <a:latin typeface="+mn-lt"/>
                          <a:ea typeface="Open Sans" panose="020B0606030504020204" pitchFamily="34" charset="0"/>
                          <a:cs typeface="Open Sans" panose="020B0606030504020204" pitchFamily="34" charset="0"/>
                        </a:rPr>
                        <a:t>6</a:t>
                      </a:r>
                      <a:endParaRPr lang="en-SG" sz="1200" dirty="0">
                        <a:latin typeface="+mn-lt"/>
                        <a:ea typeface="Open Sans" panose="020B0606030504020204" pitchFamily="34" charset="0"/>
                        <a:cs typeface="Open Sans" panose="020B0606030504020204" pitchFamily="34" charset="0"/>
                      </a:endParaRPr>
                    </a:p>
                  </a:txBody>
                  <a:tcPr marL="68580" marR="68580" marT="34290" marB="34290"/>
                </a:tc>
                <a:tc>
                  <a:txBody>
                    <a:bodyPr/>
                    <a:lstStyle/>
                    <a:p>
                      <a:r>
                        <a:rPr lang="en-US" sz="1200" b="0" baseline="0" dirty="0">
                          <a:solidFill>
                            <a:srgbClr val="444443"/>
                          </a:solidFill>
                          <a:latin typeface="+mn-lt"/>
                          <a:ea typeface="Open Sans" panose="020B0606030504020204" pitchFamily="34" charset="0"/>
                          <a:cs typeface="Open Sans" panose="020B0606030504020204" pitchFamily="34" charset="0"/>
                        </a:rPr>
                        <a:t>Multi-</a:t>
                      </a:r>
                      <a:r>
                        <a:rPr lang="en-US" sz="1200" b="0" baseline="0" dirty="0" err="1">
                          <a:solidFill>
                            <a:srgbClr val="444443"/>
                          </a:solidFill>
                          <a:latin typeface="+mn-lt"/>
                          <a:ea typeface="Open Sans" panose="020B0606030504020204" pitchFamily="34" charset="0"/>
                          <a:cs typeface="Open Sans" panose="020B0606030504020204" pitchFamily="34" charset="0"/>
                        </a:rPr>
                        <a:t>centre</a:t>
                      </a:r>
                      <a:r>
                        <a:rPr lang="en-US" sz="1200" b="0" baseline="0" dirty="0">
                          <a:solidFill>
                            <a:srgbClr val="444443"/>
                          </a:solidFill>
                          <a:latin typeface="+mn-lt"/>
                          <a:ea typeface="Open Sans" panose="020B0606030504020204" pitchFamily="34" charset="0"/>
                          <a:cs typeface="Open Sans" panose="020B0606030504020204" pitchFamily="34" charset="0"/>
                        </a:rPr>
                        <a:t> trial(s)</a:t>
                      </a:r>
                      <a:endParaRPr lang="en-SG" sz="1200" b="0" baseline="0" dirty="0">
                        <a:solidFill>
                          <a:srgbClr val="444443"/>
                        </a:solidFill>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SG" sz="1200" dirty="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SG" sz="1200" dirty="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SG" sz="1200" dirty="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SG" sz="1200" dirty="0">
                        <a:latin typeface="+mn-lt"/>
                        <a:ea typeface="Open Sans" panose="020B0606030504020204" pitchFamily="34" charset="0"/>
                        <a:cs typeface="Open Sans" panose="020B0606030504020204" pitchFamily="34" charset="0"/>
                      </a:endParaRPr>
                    </a:p>
                  </a:txBody>
                  <a:tcPr marL="68580" marR="68580" marT="34290" marB="34290"/>
                </a:tc>
                <a:extLst>
                  <a:ext uri="{0D108BD9-81ED-4DB2-BD59-A6C34878D82A}">
                    <a16:rowId xmlns:a16="http://schemas.microsoft.com/office/drawing/2014/main" val="1648796766"/>
                  </a:ext>
                </a:extLst>
              </a:tr>
            </a:tbl>
          </a:graphicData>
        </a:graphic>
      </p:graphicFrame>
      <p:sp>
        <p:nvSpPr>
          <p:cNvPr id="5" name="Rectangle 4">
            <a:extLst>
              <a:ext uri="{FF2B5EF4-FFF2-40B4-BE49-F238E27FC236}">
                <a16:creationId xmlns:a16="http://schemas.microsoft.com/office/drawing/2014/main" id="{864927EB-6350-6779-BD30-772D3E49B645}"/>
              </a:ext>
            </a:extLst>
          </p:cNvPr>
          <p:cNvSpPr/>
          <p:nvPr/>
        </p:nvSpPr>
        <p:spPr>
          <a:xfrm>
            <a:off x="546496" y="535488"/>
            <a:ext cx="8411107" cy="507831"/>
          </a:xfrm>
          <a:prstGeom prst="rect">
            <a:avLst/>
          </a:prstGeom>
        </p:spPr>
        <p:txBody>
          <a:bodyPr wrap="square">
            <a:spAutoFit/>
          </a:bodyPr>
          <a:lstStyle/>
          <a:p>
            <a:pPr marL="42863"/>
            <a:r>
              <a:rPr lang="en-GB" sz="1350">
                <a:cs typeface="Times New Roman" panose="02020603050405020304" pitchFamily="18" charset="0"/>
              </a:rPr>
              <a:t>Please state the declaration of ethics approval required for the proposal (if any). Pls indicate “N” if not applicable</a:t>
            </a:r>
          </a:p>
        </p:txBody>
      </p:sp>
    </p:spTree>
    <p:extLst>
      <p:ext uri="{BB962C8B-B14F-4D97-AF65-F5344CB8AC3E}">
        <p14:creationId xmlns:p14="http://schemas.microsoft.com/office/powerpoint/2010/main" val="21003975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6497" y="143073"/>
            <a:ext cx="8305599" cy="415498"/>
          </a:xfrm>
          <a:prstGeom prst="rect">
            <a:avLst/>
          </a:prstGeom>
          <a:noFill/>
        </p:spPr>
        <p:txBody>
          <a:bodyPr wrap="square" rtlCol="0">
            <a:spAutoFit/>
          </a:bodyPr>
          <a:lstStyle/>
          <a:p>
            <a:r>
              <a:rPr lang="en-AU" sz="2100" b="1"/>
              <a:t>Exceptions / Deviations (if any - to be filled up by I&amp;E/MC OIC) </a:t>
            </a:r>
            <a:endParaRPr lang="en-SG" sz="3000" b="1"/>
          </a:p>
        </p:txBody>
      </p:sp>
      <p:sp>
        <p:nvSpPr>
          <p:cNvPr id="6" name="Rectangle 5"/>
          <p:cNvSpPr/>
          <p:nvPr/>
        </p:nvSpPr>
        <p:spPr>
          <a:xfrm>
            <a:off x="546496" y="535489"/>
            <a:ext cx="8411107" cy="923330"/>
          </a:xfrm>
          <a:prstGeom prst="rect">
            <a:avLst/>
          </a:prstGeom>
        </p:spPr>
        <p:txBody>
          <a:bodyPr wrap="square">
            <a:spAutoFit/>
          </a:bodyPr>
          <a:lstStyle/>
          <a:p>
            <a:pPr marL="42863"/>
            <a:r>
              <a:rPr lang="en-US" sz="1350" dirty="0">
                <a:cs typeface="Times New Roman" panose="02020603050405020304" pitchFamily="18" charset="0"/>
              </a:rPr>
              <a:t>Please state any exceptions / deviations to the following</a:t>
            </a:r>
          </a:p>
          <a:p>
            <a:pPr marL="257175" indent="-214313">
              <a:buFont typeface="Arial" panose="020B0604020202020204" pitchFamily="34" charset="0"/>
              <a:buChar char="•"/>
            </a:pPr>
            <a:r>
              <a:rPr lang="en-US" sz="1350" dirty="0">
                <a:cs typeface="Times New Roman" panose="02020603050405020304" pitchFamily="18" charset="0"/>
              </a:rPr>
              <a:t>A*STAR Terms &amp; Conditions 2020 (effective 1 Jan 2020)</a:t>
            </a:r>
          </a:p>
          <a:p>
            <a:pPr marL="257175" indent="-214313">
              <a:buFont typeface="Arial" panose="020B0604020202020204" pitchFamily="34" charset="0"/>
              <a:buChar char="•"/>
            </a:pPr>
            <a:r>
              <a:rPr lang="en-US" sz="1350" dirty="0">
                <a:cs typeface="Times New Roman" panose="02020603050405020304" pitchFamily="18" charset="0"/>
              </a:rPr>
              <a:t>Guidelines for Management of A*STAR Grants 2020 (effective 1 Jan 2020)</a:t>
            </a:r>
          </a:p>
          <a:p>
            <a:pPr marL="257175" indent="-214313">
              <a:buFont typeface="Arial" panose="020B0604020202020204" pitchFamily="34" charset="0"/>
              <a:buChar char="•"/>
            </a:pPr>
            <a:r>
              <a:rPr lang="en-US" sz="1350" dirty="0">
                <a:cs typeface="Times New Roman" panose="02020603050405020304" pitchFamily="18" charset="0"/>
              </a:rPr>
              <a:t>MedTech Catapult’s Operational Framework for MTI WS-Funded Projects</a:t>
            </a:r>
          </a:p>
        </p:txBody>
      </p:sp>
      <p:graphicFrame>
        <p:nvGraphicFramePr>
          <p:cNvPr id="10" name="Table 9"/>
          <p:cNvGraphicFramePr>
            <a:graphicFrameLocks noGrp="1"/>
          </p:cNvGraphicFramePr>
          <p:nvPr/>
        </p:nvGraphicFramePr>
        <p:xfrm>
          <a:off x="666607" y="1746282"/>
          <a:ext cx="7586501" cy="1112520"/>
        </p:xfrm>
        <a:graphic>
          <a:graphicData uri="http://schemas.openxmlformats.org/drawingml/2006/table">
            <a:tbl>
              <a:tblPr firstRow="1" bandRow="1">
                <a:tableStyleId>{5C22544A-7EE6-4342-B048-85BDC9FD1C3A}</a:tableStyleId>
              </a:tblPr>
              <a:tblGrid>
                <a:gridCol w="511007">
                  <a:extLst>
                    <a:ext uri="{9D8B030D-6E8A-4147-A177-3AD203B41FA5}">
                      <a16:colId xmlns:a16="http://schemas.microsoft.com/office/drawing/2014/main" val="1174216569"/>
                    </a:ext>
                  </a:extLst>
                </a:gridCol>
                <a:gridCol w="1867928">
                  <a:extLst>
                    <a:ext uri="{9D8B030D-6E8A-4147-A177-3AD203B41FA5}">
                      <a16:colId xmlns:a16="http://schemas.microsoft.com/office/drawing/2014/main" val="986795703"/>
                    </a:ext>
                  </a:extLst>
                </a:gridCol>
                <a:gridCol w="2603783">
                  <a:extLst>
                    <a:ext uri="{9D8B030D-6E8A-4147-A177-3AD203B41FA5}">
                      <a16:colId xmlns:a16="http://schemas.microsoft.com/office/drawing/2014/main" val="345827464"/>
                    </a:ext>
                  </a:extLst>
                </a:gridCol>
                <a:gridCol w="2603783">
                  <a:extLst>
                    <a:ext uri="{9D8B030D-6E8A-4147-A177-3AD203B41FA5}">
                      <a16:colId xmlns:a16="http://schemas.microsoft.com/office/drawing/2014/main" val="2565656735"/>
                    </a:ext>
                  </a:extLst>
                </a:gridCol>
              </a:tblGrid>
              <a:tr h="278130">
                <a:tc>
                  <a:txBody>
                    <a:bodyPr/>
                    <a:lstStyle/>
                    <a:p>
                      <a:r>
                        <a:rPr lang="en-US" sz="1000"/>
                        <a:t>No</a:t>
                      </a:r>
                      <a:endParaRPr lang="en-SG" sz="1000"/>
                    </a:p>
                  </a:txBody>
                  <a:tcPr marL="68580" marR="68580" marT="34290" marB="34290"/>
                </a:tc>
                <a:tc>
                  <a:txBody>
                    <a:bodyPr/>
                    <a:lstStyle/>
                    <a:p>
                      <a:r>
                        <a:rPr lang="en-US" sz="1000"/>
                        <a:t>Description</a:t>
                      </a:r>
                      <a:endParaRPr lang="en-SG" sz="1000"/>
                    </a:p>
                  </a:txBody>
                  <a:tcPr marL="68580" marR="68580" marT="34290" marB="34290"/>
                </a:tc>
                <a:tc>
                  <a:txBody>
                    <a:bodyPr/>
                    <a:lstStyle/>
                    <a:p>
                      <a:r>
                        <a:rPr lang="en-US" sz="1000"/>
                        <a:t>Justifications</a:t>
                      </a:r>
                      <a:endParaRPr lang="en-SG" sz="1000"/>
                    </a:p>
                  </a:txBody>
                  <a:tcPr marL="68580" marR="68580" marT="34290" marB="34290"/>
                </a:tc>
                <a:tc>
                  <a:txBody>
                    <a:bodyPr/>
                    <a:lstStyle/>
                    <a:p>
                      <a:r>
                        <a:rPr lang="en-US" sz="1000"/>
                        <a:t>Any other remarks</a:t>
                      </a:r>
                      <a:endParaRPr lang="en-SG" sz="1000"/>
                    </a:p>
                  </a:txBody>
                  <a:tcPr marL="68580" marR="68580" marT="34290" marB="34290"/>
                </a:tc>
                <a:extLst>
                  <a:ext uri="{0D108BD9-81ED-4DB2-BD59-A6C34878D82A}">
                    <a16:rowId xmlns:a16="http://schemas.microsoft.com/office/drawing/2014/main" val="1770525416"/>
                  </a:ext>
                </a:extLst>
              </a:tr>
              <a:tr h="278130">
                <a:tc>
                  <a:txBody>
                    <a:bodyPr/>
                    <a:lstStyle/>
                    <a:p>
                      <a:r>
                        <a:rPr lang="en-US" sz="1000"/>
                        <a:t>1</a:t>
                      </a:r>
                      <a:endParaRPr lang="en-SG" sz="1000"/>
                    </a:p>
                  </a:txBody>
                  <a:tcPr marL="68580" marR="68580" marT="34290" marB="34290"/>
                </a:tc>
                <a:tc>
                  <a:txBody>
                    <a:bodyPr/>
                    <a:lstStyle/>
                    <a:p>
                      <a:r>
                        <a:rPr lang="en-US" sz="1000"/>
                        <a:t> </a:t>
                      </a:r>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extLst>
                  <a:ext uri="{0D108BD9-81ED-4DB2-BD59-A6C34878D82A}">
                    <a16:rowId xmlns:a16="http://schemas.microsoft.com/office/drawing/2014/main" val="368840697"/>
                  </a:ext>
                </a:extLst>
              </a:tr>
              <a:tr h="278130">
                <a:tc>
                  <a:txBody>
                    <a:bodyPr/>
                    <a:lstStyle/>
                    <a:p>
                      <a:r>
                        <a:rPr lang="en-US" sz="1000"/>
                        <a:t>2</a:t>
                      </a:r>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extLst>
                  <a:ext uri="{0D108BD9-81ED-4DB2-BD59-A6C34878D82A}">
                    <a16:rowId xmlns:a16="http://schemas.microsoft.com/office/drawing/2014/main" val="952156183"/>
                  </a:ext>
                </a:extLst>
              </a:tr>
              <a:tr h="278130">
                <a:tc>
                  <a:txBody>
                    <a:bodyPr/>
                    <a:lstStyle/>
                    <a:p>
                      <a:r>
                        <a:rPr lang="en-US" sz="1000"/>
                        <a:t>3</a:t>
                      </a:r>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extLst>
                  <a:ext uri="{0D108BD9-81ED-4DB2-BD59-A6C34878D82A}">
                    <a16:rowId xmlns:a16="http://schemas.microsoft.com/office/drawing/2014/main" val="944885172"/>
                  </a:ext>
                </a:extLst>
              </a:tr>
            </a:tbl>
          </a:graphicData>
        </a:graphic>
      </p:graphicFrame>
    </p:spTree>
    <p:extLst>
      <p:ext uri="{BB962C8B-B14F-4D97-AF65-F5344CB8AC3E}">
        <p14:creationId xmlns:p14="http://schemas.microsoft.com/office/powerpoint/2010/main" val="1544470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676405621"/>
              </p:ext>
            </p:extLst>
          </p:nvPr>
        </p:nvGraphicFramePr>
        <p:xfrm>
          <a:off x="212502" y="607765"/>
          <a:ext cx="8702899" cy="4175760"/>
        </p:xfrm>
        <a:graphic>
          <a:graphicData uri="http://schemas.openxmlformats.org/drawingml/2006/table">
            <a:tbl>
              <a:tblPr firstRow="1" firstCol="1" bandRow="1">
                <a:tableStyleId>{5C22544A-7EE6-4342-B048-85BDC9FD1C3A}</a:tableStyleId>
              </a:tblPr>
              <a:tblGrid>
                <a:gridCol w="8702899">
                  <a:extLst>
                    <a:ext uri="{9D8B030D-6E8A-4147-A177-3AD203B41FA5}">
                      <a16:colId xmlns:a16="http://schemas.microsoft.com/office/drawing/2014/main" val="1920094747"/>
                    </a:ext>
                  </a:extLst>
                </a:gridCol>
              </a:tblGrid>
              <a:tr h="411480">
                <a:tc>
                  <a:txBody>
                    <a:bodyPr/>
                    <a:lstStyle/>
                    <a:p>
                      <a:pPr marL="0" marR="0" algn="just">
                        <a:spcBef>
                          <a:spcPts val="0"/>
                        </a:spcBef>
                        <a:spcAft>
                          <a:spcPts val="0"/>
                        </a:spcAft>
                      </a:pPr>
                      <a:r>
                        <a:rPr lang="en-GB" sz="1400" dirty="0">
                          <a:solidFill>
                            <a:schemeClr val="tx1"/>
                          </a:solidFill>
                          <a:effectLst/>
                        </a:rPr>
                        <a:t>Please give a </a:t>
                      </a:r>
                      <a:r>
                        <a:rPr lang="en-GB" sz="1400" u="sng" dirty="0">
                          <a:solidFill>
                            <a:schemeClr val="tx1"/>
                          </a:solidFill>
                          <a:effectLst/>
                        </a:rPr>
                        <a:t>brief</a:t>
                      </a:r>
                      <a:r>
                        <a:rPr lang="en-GB" sz="1400" dirty="0">
                          <a:solidFill>
                            <a:schemeClr val="tx1"/>
                          </a:solidFill>
                          <a:effectLst/>
                        </a:rPr>
                        <a:t> summary</a:t>
                      </a:r>
                      <a:r>
                        <a:rPr lang="en-GB" sz="1400" baseline="0" dirty="0">
                          <a:solidFill>
                            <a:schemeClr val="tx1"/>
                          </a:solidFill>
                          <a:effectLst/>
                        </a:rPr>
                        <a:t> of t</a:t>
                      </a:r>
                      <a:r>
                        <a:rPr lang="en-GB" sz="1400" dirty="0">
                          <a:solidFill>
                            <a:schemeClr val="tx1"/>
                          </a:solidFill>
                          <a:effectLst/>
                        </a:rPr>
                        <a:t>he problem statement, objectives, development plan and deliverables, value proposition and commercialisation strategy. </a:t>
                      </a:r>
                      <a:endParaRPr lang="en-SG" sz="1200" dirty="0">
                        <a:solidFill>
                          <a:schemeClr val="tx1"/>
                        </a:solidFill>
                        <a:effectLst/>
                        <a:latin typeface="Arial" panose="020B0604020202020204" pitchFamily="34" charset="0"/>
                        <a:ea typeface="Batang"/>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675882640"/>
                  </a:ext>
                </a:extLst>
              </a:tr>
              <a:tr h="3634740">
                <a:tc>
                  <a:txBody>
                    <a:bodyPr/>
                    <a:lstStyle/>
                    <a:p>
                      <a:pPr marL="0" marR="0" algn="just">
                        <a:spcBef>
                          <a:spcPts val="0"/>
                        </a:spcBef>
                        <a:spcAft>
                          <a:spcPts val="0"/>
                        </a:spcAft>
                      </a:pPr>
                      <a:r>
                        <a:rPr lang="en-US" sz="1400" dirty="0">
                          <a:solidFill>
                            <a:schemeClr val="tx1"/>
                          </a:solidFill>
                          <a:effectLst/>
                        </a:rPr>
                        <a:t>2.1 Market Needs/Problem Statement: </a:t>
                      </a:r>
                      <a:endParaRPr lang="en-SG" sz="1200" dirty="0">
                        <a:solidFill>
                          <a:schemeClr val="tx1"/>
                        </a:solidFill>
                        <a:effectLst/>
                      </a:endParaRPr>
                    </a:p>
                    <a:p>
                      <a:pPr marL="0" marR="0" algn="just">
                        <a:spcBef>
                          <a:spcPts val="0"/>
                        </a:spcBef>
                        <a:spcAft>
                          <a:spcPts val="0"/>
                        </a:spcAft>
                      </a:pPr>
                      <a:r>
                        <a:rPr lang="en-US" sz="1400" dirty="0">
                          <a:solidFill>
                            <a:schemeClr val="tx1"/>
                          </a:solidFill>
                          <a:effectLst/>
                        </a:rPr>
                        <a:t> </a:t>
                      </a:r>
                      <a:endParaRPr lang="en-SG" sz="1200" dirty="0">
                        <a:solidFill>
                          <a:schemeClr val="tx1"/>
                        </a:solidFill>
                        <a:effectLst/>
                      </a:endParaRPr>
                    </a:p>
                    <a:p>
                      <a:pPr marL="0" marR="0" algn="just">
                        <a:spcBef>
                          <a:spcPts val="0"/>
                        </a:spcBef>
                        <a:spcAft>
                          <a:spcPts val="0"/>
                        </a:spcAft>
                      </a:pPr>
                      <a:r>
                        <a:rPr lang="en-US" sz="1400" dirty="0">
                          <a:solidFill>
                            <a:schemeClr val="tx1"/>
                          </a:solidFill>
                          <a:effectLst/>
                        </a:rPr>
                        <a:t>2.2 Objectives of Project: </a:t>
                      </a:r>
                      <a:endParaRPr lang="en-SG" sz="1200" dirty="0">
                        <a:solidFill>
                          <a:schemeClr val="tx1"/>
                        </a:solidFill>
                        <a:effectLst/>
                      </a:endParaRPr>
                    </a:p>
                    <a:p>
                      <a:pPr marL="0" marR="0" algn="just">
                        <a:spcBef>
                          <a:spcPts val="0"/>
                        </a:spcBef>
                        <a:spcAft>
                          <a:spcPts val="0"/>
                        </a:spcAft>
                      </a:pPr>
                      <a:r>
                        <a:rPr lang="en-US" sz="1400" dirty="0">
                          <a:solidFill>
                            <a:schemeClr val="tx1"/>
                          </a:solidFill>
                          <a:effectLst/>
                        </a:rPr>
                        <a:t> </a:t>
                      </a:r>
                      <a:endParaRPr lang="en-SG" sz="1200" dirty="0">
                        <a:solidFill>
                          <a:schemeClr val="tx1"/>
                        </a:solidFill>
                        <a:effectLst/>
                      </a:endParaRPr>
                    </a:p>
                    <a:p>
                      <a:pPr marL="0" marR="0" algn="just">
                        <a:spcBef>
                          <a:spcPts val="0"/>
                        </a:spcBef>
                        <a:spcAft>
                          <a:spcPts val="0"/>
                        </a:spcAft>
                      </a:pPr>
                      <a:r>
                        <a:rPr lang="en-US" sz="1400" dirty="0">
                          <a:solidFill>
                            <a:schemeClr val="tx1"/>
                          </a:solidFill>
                          <a:effectLst/>
                        </a:rPr>
                        <a:t>2.3 Proposed Development Plan and  Deliverables: </a:t>
                      </a:r>
                    </a:p>
                    <a:p>
                      <a:pPr marL="0" marR="0" algn="just">
                        <a:spcBef>
                          <a:spcPts val="0"/>
                        </a:spcBef>
                        <a:spcAft>
                          <a:spcPts val="0"/>
                        </a:spcAft>
                      </a:pPr>
                      <a:endParaRPr lang="en-US" sz="1400" dirty="0">
                        <a:solidFill>
                          <a:schemeClr val="tx1"/>
                        </a:solidFill>
                        <a:effectLst/>
                      </a:endParaRPr>
                    </a:p>
                    <a:p>
                      <a:pPr marL="0" marR="0" algn="just">
                        <a:spcBef>
                          <a:spcPts val="0"/>
                        </a:spcBef>
                        <a:spcAft>
                          <a:spcPts val="0"/>
                        </a:spcAft>
                      </a:pPr>
                      <a:endParaRPr lang="en-US" sz="1400" dirty="0">
                        <a:solidFill>
                          <a:schemeClr val="tx1"/>
                        </a:solidFill>
                        <a:effectLst/>
                      </a:endParaRPr>
                    </a:p>
                    <a:p>
                      <a:pPr marL="0" marR="0" algn="just">
                        <a:spcBef>
                          <a:spcPts val="0"/>
                        </a:spcBef>
                        <a:spcAft>
                          <a:spcPts val="0"/>
                        </a:spcAft>
                      </a:pPr>
                      <a:endParaRPr lang="en-SG" sz="1200" dirty="0">
                        <a:solidFill>
                          <a:schemeClr val="tx1"/>
                        </a:solidFill>
                        <a:effectLst/>
                      </a:endParaRPr>
                    </a:p>
                    <a:p>
                      <a:pPr marL="0" marR="0" algn="just">
                        <a:spcBef>
                          <a:spcPts val="0"/>
                        </a:spcBef>
                        <a:spcAft>
                          <a:spcPts val="0"/>
                        </a:spcAft>
                      </a:pPr>
                      <a:r>
                        <a:rPr lang="en-US" sz="1400" dirty="0">
                          <a:solidFill>
                            <a:schemeClr val="tx1"/>
                          </a:solidFill>
                          <a:effectLst/>
                        </a:rPr>
                        <a:t> </a:t>
                      </a:r>
                    </a:p>
                    <a:p>
                      <a:pPr marL="0" marR="0" algn="just">
                        <a:spcBef>
                          <a:spcPts val="0"/>
                        </a:spcBef>
                        <a:spcAft>
                          <a:spcPts val="0"/>
                        </a:spcAft>
                      </a:pPr>
                      <a:endParaRPr lang="en-US" sz="1400" dirty="0">
                        <a:solidFill>
                          <a:schemeClr val="tx1"/>
                        </a:solidFill>
                        <a:effectLst/>
                      </a:endParaRPr>
                    </a:p>
                    <a:p>
                      <a:pPr marL="0" marR="0" algn="just">
                        <a:spcBef>
                          <a:spcPts val="0"/>
                        </a:spcBef>
                        <a:spcAft>
                          <a:spcPts val="0"/>
                        </a:spcAft>
                      </a:pPr>
                      <a:endParaRPr lang="en-SG" sz="1200" dirty="0">
                        <a:solidFill>
                          <a:schemeClr val="tx1"/>
                        </a:solidFill>
                        <a:effectLst/>
                      </a:endParaRPr>
                    </a:p>
                    <a:p>
                      <a:pPr marL="0" marR="0" algn="just">
                        <a:spcBef>
                          <a:spcPts val="0"/>
                        </a:spcBef>
                        <a:spcAft>
                          <a:spcPts val="0"/>
                        </a:spcAft>
                      </a:pPr>
                      <a:r>
                        <a:rPr lang="en-US" sz="1400" dirty="0">
                          <a:solidFill>
                            <a:schemeClr val="tx1"/>
                          </a:solidFill>
                          <a:effectLst/>
                        </a:rPr>
                        <a:t>2.4 Value proposition, commercialization strategy and expected commercial returns</a:t>
                      </a:r>
                      <a:r>
                        <a:rPr lang="en-US" sz="1400" strike="noStrike" dirty="0">
                          <a:solidFill>
                            <a:schemeClr val="tx1"/>
                          </a:solidFill>
                          <a:effectLst/>
                        </a:rPr>
                        <a:t> </a:t>
                      </a:r>
                    </a:p>
                    <a:p>
                      <a:pPr marL="0" marR="0" algn="just">
                        <a:spcBef>
                          <a:spcPts val="0"/>
                        </a:spcBef>
                        <a:spcAft>
                          <a:spcPts val="0"/>
                        </a:spcAft>
                      </a:pPr>
                      <a:endParaRPr lang="en-US" sz="1400" strike="noStrike" dirty="0">
                        <a:solidFill>
                          <a:schemeClr val="tx1"/>
                        </a:solidFill>
                        <a:effectLst/>
                      </a:endParaRPr>
                    </a:p>
                    <a:p>
                      <a:pPr marL="0" marR="0" algn="just">
                        <a:spcBef>
                          <a:spcPts val="0"/>
                        </a:spcBef>
                        <a:spcAft>
                          <a:spcPts val="0"/>
                        </a:spcAft>
                      </a:pPr>
                      <a:endParaRPr lang="en-US" sz="1400" strike="noStrike" dirty="0">
                        <a:solidFill>
                          <a:schemeClr val="tx1"/>
                        </a:solidFill>
                        <a:effectLst/>
                      </a:endParaRPr>
                    </a:p>
                    <a:p>
                      <a:pPr>
                        <a:spcBef>
                          <a:spcPts val="0"/>
                        </a:spcBef>
                      </a:pPr>
                      <a:r>
                        <a:rPr lang="en-US" sz="1400" dirty="0">
                          <a:solidFill>
                            <a:schemeClr val="tx1"/>
                          </a:solidFill>
                          <a:cs typeface="Arial" panose="020B0604020202020204" pitchFamily="34" charset="0"/>
                        </a:rPr>
                        <a:t>2.5 Proposed Budget for Funding and Company(s) Cash &amp; In-Kind Contributions:</a:t>
                      </a:r>
                    </a:p>
                    <a:p>
                      <a:pPr>
                        <a:spcBef>
                          <a:spcPts val="0"/>
                        </a:spcBef>
                      </a:pPr>
                      <a:endParaRPr lang="en-US" sz="1400" dirty="0">
                        <a:solidFill>
                          <a:schemeClr val="tx1"/>
                        </a:solidFill>
                        <a:cs typeface="Arial" panose="020B0604020202020204" pitchFamily="34" charset="0"/>
                      </a:endParaRPr>
                    </a:p>
                    <a:p>
                      <a:pPr>
                        <a:spcBef>
                          <a:spcPts val="0"/>
                        </a:spcBef>
                      </a:pPr>
                      <a:r>
                        <a:rPr lang="en-US" sz="1400" dirty="0">
                          <a:solidFill>
                            <a:schemeClr val="tx1"/>
                          </a:solidFill>
                          <a:cs typeface="Arial" panose="020B0604020202020204" pitchFamily="34" charset="0"/>
                        </a:rPr>
                        <a:t>2.6 Team Composition</a:t>
                      </a:r>
                      <a:r>
                        <a:rPr lang="en-US" sz="1200" dirty="0">
                          <a:solidFill>
                            <a:srgbClr val="000F9F"/>
                          </a:solidFill>
                          <a:cs typeface="Arial" panose="020B0604020202020204" pitchFamily="34" charset="0"/>
                        </a:rPr>
                        <a:t>:</a:t>
                      </a:r>
                    </a:p>
                    <a:p>
                      <a:pPr>
                        <a:spcBef>
                          <a:spcPts val="0"/>
                        </a:spcBef>
                      </a:pPr>
                      <a:endParaRPr lang="en-US" sz="1200" dirty="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9182701"/>
                  </a:ext>
                </a:extLst>
              </a:tr>
            </a:tbl>
          </a:graphicData>
        </a:graphic>
      </p:graphicFrame>
      <p:sp>
        <p:nvSpPr>
          <p:cNvPr id="6" name="TextBox 5"/>
          <p:cNvSpPr txBox="1"/>
          <p:nvPr/>
        </p:nvSpPr>
        <p:spPr>
          <a:xfrm>
            <a:off x="212502" y="86499"/>
            <a:ext cx="4729655" cy="415498"/>
          </a:xfrm>
          <a:prstGeom prst="rect">
            <a:avLst/>
          </a:prstGeom>
          <a:noFill/>
        </p:spPr>
        <p:txBody>
          <a:bodyPr wrap="square" rtlCol="0">
            <a:spAutoFit/>
          </a:bodyPr>
          <a:lstStyle/>
          <a:p>
            <a:r>
              <a:rPr lang="en-US" sz="2100" b="1"/>
              <a:t>2) Executive Summary</a:t>
            </a:r>
            <a:endParaRPr lang="en-SG" sz="2100" b="1"/>
          </a:p>
        </p:txBody>
      </p:sp>
      <p:sp>
        <p:nvSpPr>
          <p:cNvPr id="2" name="Content Placeholder 2">
            <a:extLst>
              <a:ext uri="{FF2B5EF4-FFF2-40B4-BE49-F238E27FC236}">
                <a16:creationId xmlns:a16="http://schemas.microsoft.com/office/drawing/2014/main" id="{6F5158A5-1234-31EC-2497-DAC333A1947A}"/>
              </a:ext>
            </a:extLst>
          </p:cNvPr>
          <p:cNvSpPr>
            <a:spLocks noGrp="1"/>
          </p:cNvSpPr>
          <p:nvPr>
            <p:ph sz="quarter" idx="11"/>
          </p:nvPr>
        </p:nvSpPr>
        <p:spPr>
          <a:xfrm>
            <a:off x="228600" y="2870905"/>
            <a:ext cx="8061476" cy="1469225"/>
          </a:xfrm>
        </p:spPr>
        <p:txBody>
          <a:bodyPr>
            <a:noAutofit/>
          </a:bodyPr>
          <a:lstStyle/>
          <a:p>
            <a:pPr>
              <a:spcBef>
                <a:spcPts val="0"/>
              </a:spcBef>
            </a:pPr>
            <a:endParaRPr lang="en-US">
              <a:cs typeface="Arial" panose="020B0604020202020204" pitchFamily="34" charset="0"/>
            </a:endParaRPr>
          </a:p>
          <a:p>
            <a:pPr>
              <a:spcBef>
                <a:spcPts val="0"/>
              </a:spcBef>
            </a:pPr>
            <a:endParaRPr lang="en-US">
              <a:cs typeface="Arial" panose="020B0604020202020204" pitchFamily="34" charset="0"/>
            </a:endParaRPr>
          </a:p>
        </p:txBody>
      </p:sp>
      <p:graphicFrame>
        <p:nvGraphicFramePr>
          <p:cNvPr id="4" name="Table 3">
            <a:extLst>
              <a:ext uri="{FF2B5EF4-FFF2-40B4-BE49-F238E27FC236}">
                <a16:creationId xmlns:a16="http://schemas.microsoft.com/office/drawing/2014/main" id="{75D101E7-251E-CDB1-7EA9-1508F1DEE535}"/>
              </a:ext>
            </a:extLst>
          </p:cNvPr>
          <p:cNvGraphicFramePr>
            <a:graphicFrameLocks noGrp="1"/>
          </p:cNvGraphicFramePr>
          <p:nvPr>
            <p:extLst>
              <p:ext uri="{D42A27DB-BD31-4B8C-83A1-F6EECF244321}">
                <p14:modId xmlns:p14="http://schemas.microsoft.com/office/powerpoint/2010/main" val="4219027046"/>
              </p:ext>
            </p:extLst>
          </p:nvPr>
        </p:nvGraphicFramePr>
        <p:xfrm>
          <a:off x="287661" y="2174443"/>
          <a:ext cx="7459394" cy="1074420"/>
        </p:xfrm>
        <a:graphic>
          <a:graphicData uri="http://schemas.openxmlformats.org/drawingml/2006/table">
            <a:tbl>
              <a:tblPr firstRow="1" bandRow="1">
                <a:tableStyleId>{5C22544A-7EE6-4342-B048-85BDC9FD1C3A}</a:tableStyleId>
              </a:tblPr>
              <a:tblGrid>
                <a:gridCol w="1431601">
                  <a:extLst>
                    <a:ext uri="{9D8B030D-6E8A-4147-A177-3AD203B41FA5}">
                      <a16:colId xmlns:a16="http://schemas.microsoft.com/office/drawing/2014/main" val="143645023"/>
                    </a:ext>
                  </a:extLst>
                </a:gridCol>
                <a:gridCol w="3246493">
                  <a:extLst>
                    <a:ext uri="{9D8B030D-6E8A-4147-A177-3AD203B41FA5}">
                      <a16:colId xmlns:a16="http://schemas.microsoft.com/office/drawing/2014/main" val="2503568099"/>
                    </a:ext>
                  </a:extLst>
                </a:gridCol>
                <a:gridCol w="2781300">
                  <a:extLst>
                    <a:ext uri="{9D8B030D-6E8A-4147-A177-3AD203B41FA5}">
                      <a16:colId xmlns:a16="http://schemas.microsoft.com/office/drawing/2014/main" val="3225117238"/>
                    </a:ext>
                  </a:extLst>
                </a:gridCol>
              </a:tblGrid>
              <a:tr h="230659">
                <a:tc>
                  <a:txBody>
                    <a:bodyPr/>
                    <a:lstStyle/>
                    <a:p>
                      <a:r>
                        <a:rPr lang="en-US" sz="1200">
                          <a:latin typeface="+mn-lt"/>
                          <a:ea typeface="Open Sans" panose="020B0606030504020204" pitchFamily="34" charset="0"/>
                          <a:cs typeface="Open Sans" panose="020B0606030504020204" pitchFamily="34" charset="0"/>
                        </a:rPr>
                        <a:t>Start/End Month</a:t>
                      </a:r>
                    </a:p>
                  </a:txBody>
                  <a:tcPr marL="68580" marR="68580" marT="34290" marB="34290"/>
                </a:tc>
                <a:tc>
                  <a:txBody>
                    <a:bodyPr/>
                    <a:lstStyle/>
                    <a:p>
                      <a:r>
                        <a:rPr lang="en-US" sz="1200">
                          <a:latin typeface="+mn-lt"/>
                          <a:ea typeface="Open Sans" panose="020B0606030504020204" pitchFamily="34" charset="0"/>
                          <a:cs typeface="Open Sans" panose="020B0606030504020204" pitchFamily="34" charset="0"/>
                        </a:rPr>
                        <a:t>Deliverable</a:t>
                      </a:r>
                    </a:p>
                  </a:txBody>
                  <a:tcPr marL="68580" marR="68580" marT="34290" marB="34290"/>
                </a:tc>
                <a:tc>
                  <a:txBody>
                    <a:bodyPr/>
                    <a:lstStyle/>
                    <a:p>
                      <a:r>
                        <a:rPr lang="en-US" sz="1200">
                          <a:latin typeface="+mn-lt"/>
                          <a:ea typeface="Open Sans" panose="020B0606030504020204" pitchFamily="34" charset="0"/>
                          <a:cs typeface="Open Sans" panose="020B0606030504020204" pitchFamily="34" charset="0"/>
                        </a:rPr>
                        <a:t>Description with Acceptance Criteria</a:t>
                      </a:r>
                    </a:p>
                  </a:txBody>
                  <a:tcPr marL="68580" marR="68580" marT="34290" marB="34290"/>
                </a:tc>
                <a:extLst>
                  <a:ext uri="{0D108BD9-81ED-4DB2-BD59-A6C34878D82A}">
                    <a16:rowId xmlns:a16="http://schemas.microsoft.com/office/drawing/2014/main" val="339058794"/>
                  </a:ext>
                </a:extLst>
              </a:tr>
              <a:tr h="274320">
                <a:tc>
                  <a:txBody>
                    <a:bodyPr/>
                    <a:lstStyle/>
                    <a:p>
                      <a:endParaRPr lang="en-US" sz="120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US" sz="1200">
                        <a:latin typeface="+mn-lt"/>
                        <a:ea typeface="Open Sans" panose="020B0606030504020204" pitchFamily="34" charset="0"/>
                        <a:cs typeface="Open Sans" panose="020B0606030504020204" pitchFamily="34" charset="0"/>
                      </a:endParaRPr>
                    </a:p>
                  </a:txBody>
                  <a:tcPr marL="68580" marR="68580" marT="34290" marB="34290"/>
                </a:tc>
                <a:tc>
                  <a:txBody>
                    <a:bodyPr/>
                    <a:lstStyle/>
                    <a:p>
                      <a:pPr marL="285750" indent="-285750">
                        <a:buFont typeface="Arial" panose="020B0604020202020204" pitchFamily="34" charset="0"/>
                        <a:buChar char="•"/>
                      </a:pPr>
                      <a:endParaRPr lang="en-US" sz="1200">
                        <a:latin typeface="+mn-lt"/>
                        <a:ea typeface="Open Sans" panose="020B0606030504020204" pitchFamily="34" charset="0"/>
                        <a:cs typeface="Open Sans" panose="020B0606030504020204" pitchFamily="34" charset="0"/>
                      </a:endParaRPr>
                    </a:p>
                  </a:txBody>
                  <a:tcPr marL="68580" marR="68580" marT="34290" marB="34290"/>
                </a:tc>
                <a:extLst>
                  <a:ext uri="{0D108BD9-81ED-4DB2-BD59-A6C34878D82A}">
                    <a16:rowId xmlns:a16="http://schemas.microsoft.com/office/drawing/2014/main" val="825364468"/>
                  </a:ext>
                </a:extLst>
              </a:tr>
              <a:tr h="274320">
                <a:tc>
                  <a:txBody>
                    <a:bodyPr/>
                    <a:lstStyle/>
                    <a:p>
                      <a:endParaRPr lang="en-US" sz="120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US" sz="1200">
                        <a:latin typeface="+mn-lt"/>
                        <a:ea typeface="Open Sans" panose="020B0606030504020204" pitchFamily="34" charset="0"/>
                        <a:cs typeface="Open Sans" panose="020B0606030504020204" pitchFamily="34" charset="0"/>
                      </a:endParaRPr>
                    </a:p>
                  </a:txBody>
                  <a:tcPr marL="68580" marR="68580" marT="34290" marB="34290"/>
                </a:tc>
                <a:tc>
                  <a:txBody>
                    <a:bodyPr/>
                    <a:lstStyle/>
                    <a:p>
                      <a:pPr marL="285750" indent="-285750">
                        <a:buFont typeface="Arial" panose="020B0604020202020204" pitchFamily="34" charset="0"/>
                        <a:buChar char="•"/>
                      </a:pPr>
                      <a:endParaRPr lang="en-US" sz="1200">
                        <a:latin typeface="+mn-lt"/>
                        <a:ea typeface="Open Sans" panose="020B0606030504020204" pitchFamily="34" charset="0"/>
                        <a:cs typeface="Open Sans" panose="020B0606030504020204" pitchFamily="34" charset="0"/>
                      </a:endParaRPr>
                    </a:p>
                  </a:txBody>
                  <a:tcPr marL="68580" marR="68580" marT="34290" marB="34290"/>
                </a:tc>
                <a:extLst>
                  <a:ext uri="{0D108BD9-81ED-4DB2-BD59-A6C34878D82A}">
                    <a16:rowId xmlns:a16="http://schemas.microsoft.com/office/drawing/2014/main" val="2478051439"/>
                  </a:ext>
                </a:extLst>
              </a:tr>
              <a:tr h="274320">
                <a:tc>
                  <a:txBody>
                    <a:bodyPr/>
                    <a:lstStyle/>
                    <a:p>
                      <a:endParaRPr lang="en-US" sz="1200">
                        <a:latin typeface="+mn-lt"/>
                        <a:ea typeface="Open Sans" panose="020B0606030504020204" pitchFamily="34" charset="0"/>
                        <a:cs typeface="Open Sans" panose="020B0606030504020204" pitchFamily="34" charset="0"/>
                      </a:endParaRPr>
                    </a:p>
                  </a:txBody>
                  <a:tcPr marL="68580" marR="68580" marT="34290" marB="34290"/>
                </a:tc>
                <a:tc>
                  <a:txBody>
                    <a:bodyPr/>
                    <a:lstStyle/>
                    <a:p>
                      <a:endParaRPr lang="en-US" sz="1200">
                        <a:latin typeface="+mn-lt"/>
                        <a:ea typeface="Open Sans" panose="020B0606030504020204" pitchFamily="34" charset="0"/>
                        <a:cs typeface="Open Sans" panose="020B0606030504020204" pitchFamily="34" charset="0"/>
                      </a:endParaRPr>
                    </a:p>
                  </a:txBody>
                  <a:tcPr marL="68580" marR="68580" marT="34290" marB="34290"/>
                </a:tc>
                <a:tc>
                  <a:txBody>
                    <a:bodyPr/>
                    <a:lstStyle/>
                    <a:p>
                      <a:pPr marL="285750" indent="-285750">
                        <a:buFont typeface="Arial" panose="020B0604020202020204" pitchFamily="34" charset="0"/>
                        <a:buChar char="•"/>
                      </a:pPr>
                      <a:endParaRPr lang="en-US" sz="1200">
                        <a:latin typeface="+mn-lt"/>
                        <a:ea typeface="Open Sans" panose="020B0606030504020204" pitchFamily="34" charset="0"/>
                        <a:cs typeface="Open Sans" panose="020B0606030504020204" pitchFamily="34" charset="0"/>
                      </a:endParaRPr>
                    </a:p>
                  </a:txBody>
                  <a:tcPr marL="68580" marR="68580" marT="34290" marB="34290"/>
                </a:tc>
                <a:extLst>
                  <a:ext uri="{0D108BD9-81ED-4DB2-BD59-A6C34878D82A}">
                    <a16:rowId xmlns:a16="http://schemas.microsoft.com/office/drawing/2014/main" val="2930934740"/>
                  </a:ext>
                </a:extLst>
              </a:tr>
            </a:tbl>
          </a:graphicData>
        </a:graphic>
      </p:graphicFrame>
    </p:spTree>
    <p:extLst>
      <p:ext uri="{BB962C8B-B14F-4D97-AF65-F5344CB8AC3E}">
        <p14:creationId xmlns:p14="http://schemas.microsoft.com/office/powerpoint/2010/main" val="2086277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80492" y="-45473"/>
            <a:ext cx="8061476" cy="511757"/>
          </a:xfrm>
        </p:spPr>
        <p:txBody>
          <a:bodyPr vert="horz" lIns="91440" tIns="45720" rIns="91440" bIns="45720" rtlCol="0" anchor="t">
            <a:normAutofit lnSpcReduction="10000"/>
          </a:bodyPr>
          <a:lstStyle/>
          <a:p>
            <a:r>
              <a:rPr lang="en-US" sz="2100" dirty="0">
                <a:solidFill>
                  <a:schemeClr val="tx1"/>
                </a:solidFill>
                <a:latin typeface="+mn-lt"/>
                <a:ea typeface="Open Sans"/>
                <a:cs typeface="Open Sans"/>
              </a:rPr>
              <a:t>Declaration of Other (Public) Funding Support </a:t>
            </a:r>
            <a:r>
              <a:rPr lang="en-US" sz="2100" dirty="0">
                <a:solidFill>
                  <a:srgbClr val="FF0000"/>
                </a:solidFill>
                <a:latin typeface="+mn-lt"/>
                <a:ea typeface="Open Sans"/>
                <a:cs typeface="Open Sans"/>
              </a:rPr>
              <a:t> </a:t>
            </a:r>
            <a:endParaRPr lang="en-SG" sz="2100" dirty="0">
              <a:solidFill>
                <a:srgbClr val="FF0000"/>
              </a:solidFill>
              <a:latin typeface="+mn-lt"/>
              <a:ea typeface="Open Sans"/>
              <a:cs typeface="Open Sans"/>
            </a:endParaRPr>
          </a:p>
        </p:txBody>
      </p:sp>
      <p:graphicFrame>
        <p:nvGraphicFramePr>
          <p:cNvPr id="8" name="Table 7"/>
          <p:cNvGraphicFramePr>
            <a:graphicFrameLocks noGrp="1"/>
          </p:cNvGraphicFramePr>
          <p:nvPr>
            <p:extLst>
              <p:ext uri="{D42A27DB-BD31-4B8C-83A1-F6EECF244321}">
                <p14:modId xmlns:p14="http://schemas.microsoft.com/office/powerpoint/2010/main" val="2563112321"/>
              </p:ext>
            </p:extLst>
          </p:nvPr>
        </p:nvGraphicFramePr>
        <p:xfrm>
          <a:off x="480492" y="1259523"/>
          <a:ext cx="8350499" cy="1087755"/>
        </p:xfrm>
        <a:graphic>
          <a:graphicData uri="http://schemas.openxmlformats.org/drawingml/2006/table">
            <a:tbl>
              <a:tblPr firstRow="1" bandRow="1">
                <a:tableStyleId>{5C22544A-7EE6-4342-B048-85BDC9FD1C3A}</a:tableStyleId>
              </a:tblPr>
              <a:tblGrid>
                <a:gridCol w="353018">
                  <a:extLst>
                    <a:ext uri="{9D8B030D-6E8A-4147-A177-3AD203B41FA5}">
                      <a16:colId xmlns:a16="http://schemas.microsoft.com/office/drawing/2014/main" val="583037602"/>
                    </a:ext>
                  </a:extLst>
                </a:gridCol>
                <a:gridCol w="971227">
                  <a:extLst>
                    <a:ext uri="{9D8B030D-6E8A-4147-A177-3AD203B41FA5}">
                      <a16:colId xmlns:a16="http://schemas.microsoft.com/office/drawing/2014/main" val="1784497690"/>
                    </a:ext>
                  </a:extLst>
                </a:gridCol>
                <a:gridCol w="1459256">
                  <a:extLst>
                    <a:ext uri="{9D8B030D-6E8A-4147-A177-3AD203B41FA5}">
                      <a16:colId xmlns:a16="http://schemas.microsoft.com/office/drawing/2014/main" val="2007740179"/>
                    </a:ext>
                  </a:extLst>
                </a:gridCol>
                <a:gridCol w="927833">
                  <a:extLst>
                    <a:ext uri="{9D8B030D-6E8A-4147-A177-3AD203B41FA5}">
                      <a16:colId xmlns:a16="http://schemas.microsoft.com/office/drawing/2014/main" val="1800843073"/>
                    </a:ext>
                  </a:extLst>
                </a:gridCol>
                <a:gridCol w="927833">
                  <a:extLst>
                    <a:ext uri="{9D8B030D-6E8A-4147-A177-3AD203B41FA5}">
                      <a16:colId xmlns:a16="http://schemas.microsoft.com/office/drawing/2014/main" val="2095018781"/>
                    </a:ext>
                  </a:extLst>
                </a:gridCol>
                <a:gridCol w="927833">
                  <a:extLst>
                    <a:ext uri="{9D8B030D-6E8A-4147-A177-3AD203B41FA5}">
                      <a16:colId xmlns:a16="http://schemas.microsoft.com/office/drawing/2014/main" val="1088279104"/>
                    </a:ext>
                  </a:extLst>
                </a:gridCol>
                <a:gridCol w="927833">
                  <a:extLst>
                    <a:ext uri="{9D8B030D-6E8A-4147-A177-3AD203B41FA5}">
                      <a16:colId xmlns:a16="http://schemas.microsoft.com/office/drawing/2014/main" val="3344240622"/>
                    </a:ext>
                  </a:extLst>
                </a:gridCol>
                <a:gridCol w="927833">
                  <a:extLst>
                    <a:ext uri="{9D8B030D-6E8A-4147-A177-3AD203B41FA5}">
                      <a16:colId xmlns:a16="http://schemas.microsoft.com/office/drawing/2014/main" val="3941950341"/>
                    </a:ext>
                  </a:extLst>
                </a:gridCol>
                <a:gridCol w="927833">
                  <a:extLst>
                    <a:ext uri="{9D8B030D-6E8A-4147-A177-3AD203B41FA5}">
                      <a16:colId xmlns:a16="http://schemas.microsoft.com/office/drawing/2014/main" val="1034692387"/>
                    </a:ext>
                  </a:extLst>
                </a:gridCol>
              </a:tblGrid>
              <a:tr h="531495">
                <a:tc>
                  <a:txBody>
                    <a:bodyPr/>
                    <a:lstStyle/>
                    <a:p>
                      <a:r>
                        <a:rPr lang="en-US" sz="1000"/>
                        <a:t>No</a:t>
                      </a:r>
                      <a:endParaRPr lang="en-SG" sz="1000"/>
                    </a:p>
                  </a:txBody>
                  <a:tcPr marL="68580" marR="68580" marT="34290" marB="34290"/>
                </a:tc>
                <a:tc>
                  <a:txBody>
                    <a:bodyPr/>
                    <a:lstStyle/>
                    <a:p>
                      <a:r>
                        <a:rPr lang="en-US" sz="1000" dirty="0"/>
                        <a:t>Title of Research</a:t>
                      </a:r>
                      <a:endParaRPr lang="en-SG" sz="1000" dirty="0"/>
                    </a:p>
                  </a:txBody>
                  <a:tcPr marL="68580" marR="68580" marT="34290" marB="34290"/>
                </a:tc>
                <a:tc>
                  <a:txBody>
                    <a:bodyPr/>
                    <a:lstStyle/>
                    <a:p>
                      <a:r>
                        <a:rPr lang="en-US" sz="1000" dirty="0"/>
                        <a:t>PI’s role in project</a:t>
                      </a:r>
                      <a:endParaRPr lang="en-SG" sz="1000" dirty="0"/>
                    </a:p>
                  </a:txBody>
                  <a:tcPr marL="68580" marR="68580" marT="34290" marB="34290"/>
                </a:tc>
                <a:tc>
                  <a:txBody>
                    <a:bodyPr/>
                    <a:lstStyle/>
                    <a:p>
                      <a:r>
                        <a:rPr lang="en-US" sz="1000"/>
                        <a:t>Funding Agency</a:t>
                      </a:r>
                      <a:endParaRPr lang="en-SG" sz="1000"/>
                    </a:p>
                  </a:txBody>
                  <a:tcPr marL="68580" marR="68580" marT="34290" marB="34290"/>
                </a:tc>
                <a:tc>
                  <a:txBody>
                    <a:bodyPr/>
                    <a:lstStyle/>
                    <a:p>
                      <a:r>
                        <a:rPr lang="en-US" sz="1000"/>
                        <a:t>Status</a:t>
                      </a:r>
                      <a:endParaRPr lang="en-SG" sz="1000"/>
                    </a:p>
                  </a:txBody>
                  <a:tcPr marL="68580" marR="68580" marT="34290" marB="34290"/>
                </a:tc>
                <a:tc>
                  <a:txBody>
                    <a:bodyPr/>
                    <a:lstStyle/>
                    <a:p>
                      <a:r>
                        <a:rPr lang="en-US" sz="1000"/>
                        <a:t>Amount awarded/ applied for</a:t>
                      </a:r>
                      <a:endParaRPr lang="en-SG" sz="1000"/>
                    </a:p>
                  </a:txBody>
                  <a:tcPr marL="68580" marR="68580" marT="34290" marB="34290"/>
                </a:tc>
                <a:tc>
                  <a:txBody>
                    <a:bodyPr/>
                    <a:lstStyle/>
                    <a:p>
                      <a:r>
                        <a:rPr lang="en-US" sz="1000"/>
                        <a:t>Fund</a:t>
                      </a:r>
                      <a:r>
                        <a:rPr lang="en-US" sz="1000" baseline="0"/>
                        <a:t> Awarded to</a:t>
                      </a:r>
                      <a:endParaRPr lang="en-SG" sz="1000"/>
                    </a:p>
                  </a:txBody>
                  <a:tcPr marL="68580" marR="68580" marT="34290" marB="34290"/>
                </a:tc>
                <a:tc>
                  <a:txBody>
                    <a:bodyPr/>
                    <a:lstStyle/>
                    <a:p>
                      <a:r>
                        <a:rPr lang="en-US" sz="1000" dirty="0"/>
                        <a:t>Support Period</a:t>
                      </a:r>
                    </a:p>
                    <a:p>
                      <a:r>
                        <a:rPr lang="en-US" sz="1000" dirty="0"/>
                        <a:t>(Year)</a:t>
                      </a:r>
                      <a:endParaRPr lang="en-SG" sz="1000" dirty="0"/>
                    </a:p>
                  </a:txBody>
                  <a:tcPr marL="68580" marR="68580" marT="34290" marB="34290"/>
                </a:tc>
                <a:tc>
                  <a:txBody>
                    <a:bodyPr/>
                    <a:lstStyle/>
                    <a:p>
                      <a:r>
                        <a:rPr lang="en-US" sz="1000" dirty="0"/>
                        <a:t>Expiry</a:t>
                      </a:r>
                      <a:r>
                        <a:rPr lang="en-US" sz="1000" baseline="0" dirty="0"/>
                        <a:t> of Grant</a:t>
                      </a:r>
                      <a:endParaRPr lang="en-SG" sz="1000" dirty="0"/>
                    </a:p>
                  </a:txBody>
                  <a:tcPr marL="68580" marR="68580" marT="34290" marB="34290"/>
                </a:tc>
                <a:extLst>
                  <a:ext uri="{0D108BD9-81ED-4DB2-BD59-A6C34878D82A}">
                    <a16:rowId xmlns:a16="http://schemas.microsoft.com/office/drawing/2014/main" val="3668358436"/>
                  </a:ext>
                </a:extLst>
              </a:tr>
              <a:tr h="278130">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extLst>
                  <a:ext uri="{0D108BD9-81ED-4DB2-BD59-A6C34878D82A}">
                    <a16:rowId xmlns:a16="http://schemas.microsoft.com/office/drawing/2014/main" val="3189602800"/>
                  </a:ext>
                </a:extLst>
              </a:tr>
              <a:tr h="278130">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dirty="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a:p>
                  </a:txBody>
                  <a:tcPr marL="68580" marR="68580" marT="34290" marB="34290"/>
                </a:tc>
                <a:tc>
                  <a:txBody>
                    <a:bodyPr/>
                    <a:lstStyle/>
                    <a:p>
                      <a:endParaRPr lang="en-SG" sz="1000" dirty="0"/>
                    </a:p>
                  </a:txBody>
                  <a:tcPr marL="68580" marR="68580" marT="34290" marB="34290"/>
                </a:tc>
                <a:extLst>
                  <a:ext uri="{0D108BD9-81ED-4DB2-BD59-A6C34878D82A}">
                    <a16:rowId xmlns:a16="http://schemas.microsoft.com/office/drawing/2014/main" val="877616601"/>
                  </a:ext>
                </a:extLst>
              </a:tr>
            </a:tbl>
          </a:graphicData>
        </a:graphic>
      </p:graphicFrame>
      <p:sp>
        <p:nvSpPr>
          <p:cNvPr id="10" name="TextBox 9"/>
          <p:cNvSpPr txBox="1"/>
          <p:nvPr/>
        </p:nvSpPr>
        <p:spPr>
          <a:xfrm>
            <a:off x="480495" y="2889629"/>
            <a:ext cx="8350496" cy="715581"/>
          </a:xfrm>
          <a:prstGeom prst="rect">
            <a:avLst/>
          </a:prstGeom>
          <a:noFill/>
        </p:spPr>
        <p:txBody>
          <a:bodyPr wrap="square" rtlCol="0">
            <a:spAutoFit/>
          </a:bodyPr>
          <a:lstStyle/>
          <a:p>
            <a:r>
              <a:rPr lang="en-US" sz="1350" b="1" u="sng" dirty="0">
                <a:solidFill>
                  <a:srgbClr val="444443"/>
                </a:solidFill>
              </a:rPr>
              <a:t>Prior funding for technology’s development</a:t>
            </a:r>
          </a:p>
          <a:p>
            <a:pPr marL="285750" indent="-285750">
              <a:buFont typeface="Arial" panose="020B0604020202020204" pitchFamily="34" charset="0"/>
              <a:buChar char="•"/>
            </a:pPr>
            <a:r>
              <a:rPr lang="en-US" sz="1350" b="1" dirty="0">
                <a:solidFill>
                  <a:srgbClr val="444443"/>
                </a:solidFill>
              </a:rPr>
              <a:t>Provide details for funding from all sources that has contributed to the development of the Technology. List the funding source, the PI, and the outcome of the grant(s).  </a:t>
            </a:r>
            <a:endParaRPr lang="en-SG" sz="1350" b="1" dirty="0">
              <a:solidFill>
                <a:srgbClr val="444443"/>
              </a:solidFill>
            </a:endParaRPr>
          </a:p>
        </p:txBody>
      </p:sp>
      <p:sp>
        <p:nvSpPr>
          <p:cNvPr id="11" name="TextBox 10"/>
          <p:cNvSpPr txBox="1"/>
          <p:nvPr/>
        </p:nvSpPr>
        <p:spPr>
          <a:xfrm>
            <a:off x="385537" y="2352856"/>
            <a:ext cx="6755880" cy="300082"/>
          </a:xfrm>
          <a:prstGeom prst="rect">
            <a:avLst/>
          </a:prstGeom>
          <a:noFill/>
        </p:spPr>
        <p:txBody>
          <a:bodyPr wrap="square" rtlCol="0">
            <a:spAutoFit/>
          </a:bodyPr>
          <a:lstStyle/>
          <a:p>
            <a:r>
              <a:rPr lang="en-US" sz="1350" b="1"/>
              <a:t>Total amount of overhead funding received or will be receiving ($): </a:t>
            </a:r>
            <a:endParaRPr lang="en-SG" sz="1350" b="1"/>
          </a:p>
        </p:txBody>
      </p:sp>
      <p:sp>
        <p:nvSpPr>
          <p:cNvPr id="4" name="Rectangle 3"/>
          <p:cNvSpPr/>
          <p:nvPr/>
        </p:nvSpPr>
        <p:spPr>
          <a:xfrm>
            <a:off x="480492" y="552829"/>
            <a:ext cx="7833329" cy="507831"/>
          </a:xfrm>
          <a:prstGeom prst="rect">
            <a:avLst/>
          </a:prstGeom>
        </p:spPr>
        <p:txBody>
          <a:bodyPr wrap="square">
            <a:spAutoFit/>
          </a:bodyPr>
          <a:lstStyle/>
          <a:p>
            <a:r>
              <a:rPr lang="en-SG" sz="1350" b="1" dirty="0">
                <a:solidFill>
                  <a:srgbClr val="444443"/>
                </a:solidFill>
              </a:rPr>
              <a:t>Indicate all grants applied of similar proposal where the applicant is involved as PI, Co-PI, Co-I or collaborator and provide any overlapping sections in the proposals as an Annex.   </a:t>
            </a:r>
          </a:p>
        </p:txBody>
      </p:sp>
      <p:sp>
        <p:nvSpPr>
          <p:cNvPr id="12" name="Rectangle 11"/>
          <p:cNvSpPr/>
          <p:nvPr/>
        </p:nvSpPr>
        <p:spPr>
          <a:xfrm>
            <a:off x="426834" y="4337505"/>
            <a:ext cx="8050040" cy="600164"/>
          </a:xfrm>
          <a:prstGeom prst="rect">
            <a:avLst/>
          </a:prstGeom>
        </p:spPr>
        <p:txBody>
          <a:bodyPr wrap="square" lIns="91440" tIns="45720" rIns="91440" bIns="45720" anchor="t">
            <a:spAutoFit/>
          </a:bodyPr>
          <a:lstStyle/>
          <a:p>
            <a:pPr algn="just"/>
            <a:r>
              <a:rPr lang="en-US" sz="1100" dirty="0">
                <a:solidFill>
                  <a:srgbClr val="000000"/>
                </a:solidFill>
                <a:latin typeface="Calibri"/>
                <a:ea typeface="Batang"/>
                <a:cs typeface="Calibri"/>
              </a:rPr>
              <a:t>Note: Please follow this format for </a:t>
            </a:r>
            <a:r>
              <a:rPr lang="en-US" sz="1100" err="1">
                <a:solidFill>
                  <a:srgbClr val="000000"/>
                </a:solidFill>
                <a:latin typeface="Calibri"/>
                <a:ea typeface="Batang"/>
                <a:cs typeface="Calibri"/>
              </a:rPr>
              <a:t>iGrants</a:t>
            </a:r>
            <a:r>
              <a:rPr lang="en-US" sz="1100" dirty="0">
                <a:solidFill>
                  <a:srgbClr val="000000"/>
                </a:solidFill>
                <a:latin typeface="Calibri"/>
                <a:ea typeface="Batang"/>
                <a:cs typeface="Calibri"/>
              </a:rPr>
              <a:t> project creation. </a:t>
            </a:r>
            <a:endParaRPr lang="en-US" sz="1100">
              <a:solidFill>
                <a:srgbClr val="424242"/>
              </a:solidFill>
              <a:latin typeface="Segoe UI "/>
              <a:ea typeface="Batang"/>
              <a:cs typeface="Times New Roman" panose="02020603050405020304" pitchFamily="18" charset="0"/>
            </a:endParaRPr>
          </a:p>
          <a:p>
            <a:pPr algn="just"/>
            <a:r>
              <a:rPr lang="en-SG" sz="1100" dirty="0">
                <a:solidFill>
                  <a:srgbClr val="000000"/>
                </a:solidFill>
                <a:latin typeface="Calibri"/>
                <a:ea typeface="Batang"/>
                <a:cs typeface="Calibri"/>
              </a:rPr>
              <a:t>Highlight if there is any potential overlap of the above funding with this application to MedTech Catapult. Note that double-dipping is strictly prohibited. For any overlap, please explain how it would be handled. </a:t>
            </a:r>
            <a:r>
              <a:rPr lang="en-US" sz="1100" dirty="0">
                <a:ea typeface="Batang"/>
                <a:cs typeface="Times New Roman"/>
              </a:rPr>
              <a:t> </a:t>
            </a:r>
            <a:endParaRPr lang="en-SG" sz="1100">
              <a:ea typeface="Batang"/>
              <a:cs typeface="Times New Roman"/>
            </a:endParaRPr>
          </a:p>
        </p:txBody>
      </p:sp>
    </p:spTree>
    <p:extLst>
      <p:ext uri="{BB962C8B-B14F-4D97-AF65-F5344CB8AC3E}">
        <p14:creationId xmlns:p14="http://schemas.microsoft.com/office/powerpoint/2010/main" val="4269656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CFF6C-BFD0-9733-395C-BA7C0211274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54FB493-7EDC-8AC8-ECAF-92F7AD25E97E}"/>
              </a:ext>
            </a:extLst>
          </p:cNvPr>
          <p:cNvSpPr>
            <a:spLocks noGrp="1"/>
          </p:cNvSpPr>
          <p:nvPr>
            <p:ph type="body" sz="quarter" idx="12"/>
          </p:nvPr>
        </p:nvSpPr>
        <p:spPr>
          <a:xfrm>
            <a:off x="95480" y="0"/>
            <a:ext cx="8548005" cy="511757"/>
          </a:xfrm>
        </p:spPr>
        <p:txBody>
          <a:bodyPr vert="horz" lIns="91440" tIns="45720" rIns="91440" bIns="45720" rtlCol="0" anchor="t">
            <a:noAutofit/>
          </a:bodyPr>
          <a:lstStyle/>
          <a:p>
            <a:r>
              <a:rPr lang="en-US" dirty="0">
                <a:solidFill>
                  <a:srgbClr val="444443"/>
                </a:solidFill>
                <a:latin typeface="+mn-lt"/>
                <a:ea typeface="Open Sans"/>
                <a:cs typeface="Open Sans"/>
              </a:rPr>
              <a:t>Undertaking by the Principal Investigators, Co-Investigators &amp; Collaborators</a:t>
            </a:r>
            <a:endParaRPr lang="en-SG" dirty="0">
              <a:solidFill>
                <a:srgbClr val="444443"/>
              </a:solidFill>
              <a:latin typeface="+mn-lt"/>
              <a:ea typeface="Open Sans"/>
              <a:cs typeface="Open Sans"/>
            </a:endParaRPr>
          </a:p>
        </p:txBody>
      </p:sp>
      <p:pic>
        <p:nvPicPr>
          <p:cNvPr id="7" name="Picture 6">
            <a:extLst>
              <a:ext uri="{FF2B5EF4-FFF2-40B4-BE49-F238E27FC236}">
                <a16:creationId xmlns:a16="http://schemas.microsoft.com/office/drawing/2014/main" id="{826822BA-6682-3E6B-0474-63981277AF89}"/>
              </a:ext>
            </a:extLst>
          </p:cNvPr>
          <p:cNvPicPr>
            <a:picLocks noChangeAspect="1"/>
          </p:cNvPicPr>
          <p:nvPr/>
        </p:nvPicPr>
        <p:blipFill>
          <a:blip r:embed="rId3"/>
          <a:stretch>
            <a:fillRect/>
          </a:stretch>
        </p:blipFill>
        <p:spPr>
          <a:xfrm>
            <a:off x="0" y="822419"/>
            <a:ext cx="5983881" cy="3662954"/>
          </a:xfrm>
          <a:prstGeom prst="rect">
            <a:avLst/>
          </a:prstGeom>
        </p:spPr>
      </p:pic>
      <p:sp>
        <p:nvSpPr>
          <p:cNvPr id="14" name="TextBox 13">
            <a:extLst>
              <a:ext uri="{FF2B5EF4-FFF2-40B4-BE49-F238E27FC236}">
                <a16:creationId xmlns:a16="http://schemas.microsoft.com/office/drawing/2014/main" id="{50A28B7D-283C-63B8-0BAD-F1AAD49C1622}"/>
              </a:ext>
            </a:extLst>
          </p:cNvPr>
          <p:cNvSpPr txBox="1"/>
          <p:nvPr/>
        </p:nvSpPr>
        <p:spPr>
          <a:xfrm>
            <a:off x="6068728" y="1122500"/>
            <a:ext cx="4172552" cy="600164"/>
          </a:xfrm>
          <a:prstGeom prst="rect">
            <a:avLst/>
          </a:prstGeom>
          <a:noFill/>
        </p:spPr>
        <p:txBody>
          <a:bodyPr wrap="square">
            <a:spAutoFit/>
          </a:bodyPr>
          <a:lstStyle/>
          <a:p>
            <a:pPr marL="0" marR="0"/>
            <a:r>
              <a:rPr lang="en-GB" sz="1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SG" sz="1100" dirty="0">
              <a:effectLst/>
              <a:latin typeface="Times New Roman" panose="02020603050405020304" pitchFamily="18" charset="0"/>
              <a:ea typeface="Times New Roman" panose="02020603050405020304" pitchFamily="18" charset="0"/>
            </a:endParaRPr>
          </a:p>
          <a:p>
            <a:pPr marL="0" marR="0"/>
            <a:r>
              <a:rPr lang="en-GB" sz="1100" dirty="0">
                <a:effectLst/>
                <a:latin typeface="Arial" panose="020B0604020202020204" pitchFamily="34" charset="0"/>
                <a:ea typeface="Times New Roman" panose="02020603050405020304" pitchFamily="18" charset="0"/>
                <a:cs typeface="Times New Roman" panose="02020603050405020304" pitchFamily="18" charset="0"/>
              </a:rPr>
              <a:t>Name and Signature of Lead PI </a:t>
            </a:r>
            <a:endParaRPr lang="en-SG" sz="1100" dirty="0">
              <a:effectLst/>
              <a:latin typeface="Times New Roman" panose="02020603050405020304" pitchFamily="18" charset="0"/>
              <a:ea typeface="Times New Roman" panose="02020603050405020304" pitchFamily="18" charset="0"/>
            </a:endParaRPr>
          </a:p>
          <a:p>
            <a:pPr marL="0" marR="0"/>
            <a:r>
              <a:rPr lang="en-GB" sz="1100" dirty="0">
                <a:effectLst/>
                <a:latin typeface="Arial" panose="020B0604020202020204" pitchFamily="34" charset="0"/>
                <a:ea typeface="Times New Roman" panose="02020603050405020304" pitchFamily="18" charset="0"/>
                <a:cs typeface="Times New Roman" panose="02020603050405020304" pitchFamily="18" charset="0"/>
              </a:rPr>
              <a:t>Date:</a:t>
            </a:r>
            <a:endParaRPr lang="en-SG" sz="1100" dirty="0">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0C23800F-022C-72E7-0BE4-888B091B0729}"/>
              </a:ext>
            </a:extLst>
          </p:cNvPr>
          <p:cNvSpPr txBox="1"/>
          <p:nvPr/>
        </p:nvSpPr>
        <p:spPr>
          <a:xfrm>
            <a:off x="6068728" y="2187029"/>
            <a:ext cx="3190775" cy="769441"/>
          </a:xfrm>
          <a:prstGeom prst="rect">
            <a:avLst/>
          </a:prstGeom>
          <a:noFill/>
        </p:spPr>
        <p:txBody>
          <a:bodyPr wrap="square">
            <a:spAutoFit/>
          </a:bodyPr>
          <a:lstStyle/>
          <a:p>
            <a:pPr marL="0" marR="0"/>
            <a:r>
              <a:rPr lang="en-GB" sz="1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SG" sz="1100" dirty="0">
              <a:effectLst/>
              <a:latin typeface="Times New Roman" panose="02020603050405020304" pitchFamily="18" charset="0"/>
              <a:ea typeface="Times New Roman" panose="02020603050405020304" pitchFamily="18" charset="0"/>
            </a:endParaRPr>
          </a:p>
          <a:p>
            <a:pPr marL="0" marR="0"/>
            <a:r>
              <a:rPr lang="en-GB" sz="1100" dirty="0">
                <a:effectLst/>
                <a:latin typeface="Arial" panose="020B0604020202020204" pitchFamily="34" charset="0"/>
                <a:ea typeface="Times New Roman" panose="02020603050405020304" pitchFamily="18" charset="0"/>
                <a:cs typeface="Times New Roman" panose="02020603050405020304" pitchFamily="18" charset="0"/>
              </a:rPr>
              <a:t>Name and Signature of </a:t>
            </a:r>
            <a:r>
              <a:rPr lang="en-GB" sz="1100" dirty="0">
                <a:latin typeface="Arial" panose="020B0604020202020204" pitchFamily="34" charset="0"/>
                <a:ea typeface="Times New Roman" panose="02020603050405020304" pitchFamily="18" charset="0"/>
                <a:cs typeface="Times New Roman" panose="02020603050405020304" pitchFamily="18" charset="0"/>
              </a:rPr>
              <a:t>Industry Partner (Lead sponsor)</a:t>
            </a:r>
            <a:endParaRPr lang="en-SG" sz="1100" dirty="0">
              <a:effectLst/>
              <a:latin typeface="Times New Roman" panose="02020603050405020304" pitchFamily="18" charset="0"/>
              <a:ea typeface="Times New Roman" panose="02020603050405020304" pitchFamily="18" charset="0"/>
            </a:endParaRPr>
          </a:p>
          <a:p>
            <a:pPr marL="0" marR="0"/>
            <a:r>
              <a:rPr lang="en-GB" sz="1100" dirty="0">
                <a:effectLst/>
                <a:latin typeface="Arial" panose="020B0604020202020204" pitchFamily="34" charset="0"/>
                <a:ea typeface="Times New Roman" panose="02020603050405020304" pitchFamily="18" charset="0"/>
                <a:cs typeface="Times New Roman" panose="02020603050405020304" pitchFamily="18" charset="0"/>
              </a:rPr>
              <a:t>Date:</a:t>
            </a:r>
            <a:endParaRPr lang="en-SG" sz="1100" dirty="0">
              <a:effectLst/>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id="{077BB948-AB9A-741A-D60E-D79936AA0195}"/>
              </a:ext>
            </a:extLst>
          </p:cNvPr>
          <p:cNvSpPr txBox="1"/>
          <p:nvPr/>
        </p:nvSpPr>
        <p:spPr>
          <a:xfrm>
            <a:off x="6068728" y="3420836"/>
            <a:ext cx="4572000" cy="600164"/>
          </a:xfrm>
          <a:prstGeom prst="rect">
            <a:avLst/>
          </a:prstGeom>
          <a:noFill/>
        </p:spPr>
        <p:txBody>
          <a:bodyPr wrap="square">
            <a:spAutoFit/>
          </a:bodyPr>
          <a:lstStyle/>
          <a:p>
            <a:pPr marL="0" marR="0"/>
            <a:r>
              <a:rPr lang="en-GB" sz="1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SG" sz="1100" dirty="0">
              <a:effectLst/>
              <a:latin typeface="Times New Roman" panose="02020603050405020304" pitchFamily="18" charset="0"/>
              <a:ea typeface="Times New Roman" panose="02020603050405020304" pitchFamily="18" charset="0"/>
            </a:endParaRPr>
          </a:p>
          <a:p>
            <a:pPr marL="0" marR="0"/>
            <a:r>
              <a:rPr lang="en-GB" sz="1100" dirty="0">
                <a:effectLst/>
                <a:latin typeface="Arial" panose="020B0604020202020204" pitchFamily="34" charset="0"/>
                <a:ea typeface="Times New Roman" panose="02020603050405020304" pitchFamily="18" charset="0"/>
                <a:cs typeface="Times New Roman" panose="02020603050405020304" pitchFamily="18" charset="0"/>
              </a:rPr>
              <a:t>Name and Signature of </a:t>
            </a:r>
            <a:r>
              <a:rPr lang="en-GB" sz="1100" dirty="0">
                <a:latin typeface="Arial" panose="020B0604020202020204" pitchFamily="34" charset="0"/>
                <a:ea typeface="Times New Roman" panose="02020603050405020304" pitchFamily="18" charset="0"/>
                <a:cs typeface="Times New Roman" panose="02020603050405020304" pitchFamily="18" charset="0"/>
              </a:rPr>
              <a:t>Co-I*</a:t>
            </a:r>
            <a:r>
              <a:rPr lang="en-GB"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SG" sz="1100" dirty="0">
              <a:effectLst/>
              <a:latin typeface="Times New Roman" panose="02020603050405020304" pitchFamily="18" charset="0"/>
              <a:ea typeface="Times New Roman" panose="02020603050405020304" pitchFamily="18" charset="0"/>
            </a:endParaRPr>
          </a:p>
          <a:p>
            <a:pPr marL="0" marR="0"/>
            <a:r>
              <a:rPr lang="en-GB" sz="1100" dirty="0">
                <a:effectLst/>
                <a:latin typeface="Arial" panose="020B0604020202020204" pitchFamily="34" charset="0"/>
                <a:ea typeface="Times New Roman" panose="02020603050405020304" pitchFamily="18" charset="0"/>
                <a:cs typeface="Times New Roman" panose="02020603050405020304" pitchFamily="18" charset="0"/>
              </a:rPr>
              <a:t>Date:</a:t>
            </a:r>
            <a:endParaRPr lang="en-SG" sz="1100" dirty="0">
              <a:effectLst/>
              <a:latin typeface="Times New Roman" panose="02020603050405020304" pitchFamily="18" charset="0"/>
              <a:ea typeface="Times New Roman" panose="02020603050405020304" pitchFamily="18" charset="0"/>
            </a:endParaRPr>
          </a:p>
        </p:txBody>
      </p:sp>
      <p:sp>
        <p:nvSpPr>
          <p:cNvPr id="18" name="TextBox 17">
            <a:extLst>
              <a:ext uri="{FF2B5EF4-FFF2-40B4-BE49-F238E27FC236}">
                <a16:creationId xmlns:a16="http://schemas.microsoft.com/office/drawing/2014/main" id="{540569B8-E5C1-FDF2-0E2B-E0EEC60D1B57}"/>
              </a:ext>
            </a:extLst>
          </p:cNvPr>
          <p:cNvSpPr txBox="1"/>
          <p:nvPr/>
        </p:nvSpPr>
        <p:spPr>
          <a:xfrm>
            <a:off x="95480" y="4866501"/>
            <a:ext cx="2065630" cy="276999"/>
          </a:xfrm>
          <a:prstGeom prst="rect">
            <a:avLst/>
          </a:prstGeom>
          <a:noFill/>
        </p:spPr>
        <p:txBody>
          <a:bodyPr wrap="none" rtlCol="0">
            <a:spAutoFit/>
          </a:bodyPr>
          <a:lstStyle/>
          <a:p>
            <a:r>
              <a:rPr lang="en-US" sz="1200" i="1" dirty="0"/>
              <a:t>*Delete/add where required</a:t>
            </a:r>
            <a:endParaRPr lang="en-SG" sz="1200" i="1" dirty="0"/>
          </a:p>
        </p:txBody>
      </p:sp>
    </p:spTree>
    <p:extLst>
      <p:ext uri="{BB962C8B-B14F-4D97-AF65-F5344CB8AC3E}">
        <p14:creationId xmlns:p14="http://schemas.microsoft.com/office/powerpoint/2010/main" val="26987139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AD40A-AA2D-E019-04D1-0FD16586BDC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58C9405-719F-15C6-EDAA-9DC3655A8531}"/>
              </a:ext>
            </a:extLst>
          </p:cNvPr>
          <p:cNvSpPr>
            <a:spLocks noGrp="1"/>
          </p:cNvSpPr>
          <p:nvPr>
            <p:ph type="body" sz="quarter" idx="12"/>
          </p:nvPr>
        </p:nvSpPr>
        <p:spPr>
          <a:xfrm>
            <a:off x="95480" y="0"/>
            <a:ext cx="8548005" cy="511757"/>
          </a:xfrm>
        </p:spPr>
        <p:txBody>
          <a:bodyPr vert="horz" lIns="91440" tIns="45720" rIns="91440" bIns="45720" rtlCol="0" anchor="t">
            <a:noAutofit/>
          </a:bodyPr>
          <a:lstStyle/>
          <a:p>
            <a:r>
              <a:rPr lang="en-US" dirty="0">
                <a:solidFill>
                  <a:srgbClr val="444443"/>
                </a:solidFill>
                <a:latin typeface="+mn-lt"/>
                <a:ea typeface="Open Sans"/>
                <a:cs typeface="Open Sans"/>
              </a:rPr>
              <a:t>Undertaking by Head of Department (</a:t>
            </a:r>
            <a:r>
              <a:rPr lang="en-US" dirty="0" err="1">
                <a:solidFill>
                  <a:srgbClr val="444443"/>
                </a:solidFill>
                <a:latin typeface="+mn-lt"/>
                <a:ea typeface="Open Sans"/>
                <a:cs typeface="Open Sans"/>
              </a:rPr>
              <a:t>HoD</a:t>
            </a:r>
            <a:r>
              <a:rPr lang="en-US" dirty="0">
                <a:solidFill>
                  <a:srgbClr val="444443"/>
                </a:solidFill>
                <a:latin typeface="+mn-lt"/>
                <a:ea typeface="Open Sans"/>
                <a:cs typeface="Open Sans"/>
              </a:rPr>
              <a:t>) or Director of Research (</a:t>
            </a:r>
            <a:r>
              <a:rPr lang="en-US" dirty="0" err="1">
                <a:solidFill>
                  <a:srgbClr val="444443"/>
                </a:solidFill>
                <a:latin typeface="+mn-lt"/>
                <a:ea typeface="Open Sans"/>
                <a:cs typeface="Open Sans"/>
              </a:rPr>
              <a:t>DoR</a:t>
            </a:r>
            <a:r>
              <a:rPr lang="en-US" dirty="0">
                <a:solidFill>
                  <a:srgbClr val="444443"/>
                </a:solidFill>
                <a:latin typeface="+mn-lt"/>
                <a:ea typeface="Open Sans"/>
                <a:cs typeface="Open Sans"/>
              </a:rPr>
              <a:t>) &amp; Host Institution of the Principal Investigators &amp; Co-Investigators</a:t>
            </a:r>
            <a:endParaRPr lang="en-SG" dirty="0">
              <a:solidFill>
                <a:srgbClr val="444443"/>
              </a:solidFill>
              <a:latin typeface="+mn-lt"/>
              <a:ea typeface="Open Sans"/>
              <a:cs typeface="Open Sans"/>
            </a:endParaRPr>
          </a:p>
        </p:txBody>
      </p:sp>
      <p:sp>
        <p:nvSpPr>
          <p:cNvPr id="14" name="TextBox 13">
            <a:extLst>
              <a:ext uri="{FF2B5EF4-FFF2-40B4-BE49-F238E27FC236}">
                <a16:creationId xmlns:a16="http://schemas.microsoft.com/office/drawing/2014/main" id="{6D68C56C-F780-224E-44CD-7C63E0E65E74}"/>
              </a:ext>
            </a:extLst>
          </p:cNvPr>
          <p:cNvSpPr txBox="1"/>
          <p:nvPr/>
        </p:nvSpPr>
        <p:spPr>
          <a:xfrm>
            <a:off x="5462336" y="969400"/>
            <a:ext cx="3575785" cy="600164"/>
          </a:xfrm>
          <a:prstGeom prst="rect">
            <a:avLst/>
          </a:prstGeom>
          <a:noFill/>
        </p:spPr>
        <p:txBody>
          <a:bodyPr wrap="square">
            <a:spAutoFit/>
          </a:bodyPr>
          <a:lstStyle/>
          <a:p>
            <a:pPr marL="0" marR="0"/>
            <a:r>
              <a:rPr lang="en-GB" sz="1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SG" sz="1100" dirty="0">
              <a:effectLst/>
              <a:latin typeface="Times New Roman" panose="02020603050405020304" pitchFamily="18" charset="0"/>
              <a:ea typeface="Times New Roman" panose="02020603050405020304" pitchFamily="18" charset="0"/>
            </a:endParaRPr>
          </a:p>
          <a:p>
            <a:pPr marL="0" marR="0"/>
            <a:r>
              <a:rPr lang="en-GB" sz="1100" dirty="0">
                <a:effectLst/>
                <a:latin typeface="Arial" panose="020B0604020202020204" pitchFamily="34" charset="0"/>
                <a:ea typeface="Times New Roman" panose="02020603050405020304" pitchFamily="18" charset="0"/>
                <a:cs typeface="Times New Roman" panose="02020603050405020304" pitchFamily="18" charset="0"/>
              </a:rPr>
              <a:t>Name and Signature of Lead PI’s Head of Department</a:t>
            </a:r>
            <a:endParaRPr lang="en-SG" sz="1100" dirty="0">
              <a:effectLst/>
              <a:latin typeface="Times New Roman" panose="02020603050405020304" pitchFamily="18" charset="0"/>
              <a:ea typeface="Times New Roman" panose="02020603050405020304" pitchFamily="18" charset="0"/>
            </a:endParaRPr>
          </a:p>
          <a:p>
            <a:pPr marL="0" marR="0"/>
            <a:r>
              <a:rPr lang="en-GB" sz="1100" dirty="0">
                <a:effectLst/>
                <a:latin typeface="Arial" panose="020B0604020202020204" pitchFamily="34" charset="0"/>
                <a:ea typeface="Times New Roman" panose="02020603050405020304" pitchFamily="18" charset="0"/>
                <a:cs typeface="Times New Roman" panose="02020603050405020304" pitchFamily="18" charset="0"/>
              </a:rPr>
              <a:t>Date:</a:t>
            </a:r>
            <a:endParaRPr lang="en-SG" sz="1100" dirty="0">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277431A6-1C5B-D1A2-EEEB-4E5A3C6DCD35}"/>
              </a:ext>
            </a:extLst>
          </p:cNvPr>
          <p:cNvSpPr txBox="1"/>
          <p:nvPr/>
        </p:nvSpPr>
        <p:spPr>
          <a:xfrm>
            <a:off x="5462336" y="1787444"/>
            <a:ext cx="3190775" cy="769441"/>
          </a:xfrm>
          <a:prstGeom prst="rect">
            <a:avLst/>
          </a:prstGeom>
          <a:noFill/>
        </p:spPr>
        <p:txBody>
          <a:bodyPr wrap="square">
            <a:spAutoFit/>
          </a:bodyPr>
          <a:lstStyle/>
          <a:p>
            <a:pPr marL="0" marR="0"/>
            <a:r>
              <a:rPr lang="en-GB" sz="1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SG" sz="1100" dirty="0">
              <a:effectLst/>
              <a:latin typeface="Times New Roman" panose="02020603050405020304" pitchFamily="18" charset="0"/>
              <a:ea typeface="Times New Roman" panose="02020603050405020304" pitchFamily="18" charset="0"/>
            </a:endParaRPr>
          </a:p>
          <a:p>
            <a:pPr marL="0" marR="0"/>
            <a:r>
              <a:rPr lang="en-GB" sz="1100" dirty="0">
                <a:effectLst/>
                <a:latin typeface="Arial" panose="020B0604020202020204" pitchFamily="34" charset="0"/>
                <a:ea typeface="Times New Roman" panose="02020603050405020304" pitchFamily="18" charset="0"/>
                <a:cs typeface="Times New Roman" panose="02020603050405020304" pitchFamily="18" charset="0"/>
              </a:rPr>
              <a:t>Name and Signature of </a:t>
            </a:r>
            <a:r>
              <a:rPr lang="en-GB" sz="1100" dirty="0">
                <a:latin typeface="Arial" panose="020B0604020202020204" pitchFamily="34" charset="0"/>
                <a:ea typeface="Times New Roman" panose="02020603050405020304" pitchFamily="18" charset="0"/>
                <a:cs typeface="Times New Roman" panose="02020603050405020304" pitchFamily="18" charset="0"/>
              </a:rPr>
              <a:t>Lead PI’s Central Grants Office (Director of Research)</a:t>
            </a:r>
          </a:p>
          <a:p>
            <a:pPr marL="0" marR="0"/>
            <a:r>
              <a:rPr lang="en-GB" sz="1100" dirty="0">
                <a:effectLst/>
                <a:latin typeface="Arial" panose="020B0604020202020204" pitchFamily="34" charset="0"/>
                <a:ea typeface="Times New Roman" panose="02020603050405020304" pitchFamily="18" charset="0"/>
                <a:cs typeface="Times New Roman" panose="02020603050405020304" pitchFamily="18" charset="0"/>
              </a:rPr>
              <a:t>Date:</a:t>
            </a:r>
            <a:endParaRPr lang="en-SG" sz="1100" dirty="0">
              <a:effectLst/>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id="{8580AC77-1E0B-2FDB-275C-A4A499CC9DE1}"/>
              </a:ext>
            </a:extLst>
          </p:cNvPr>
          <p:cNvSpPr txBox="1"/>
          <p:nvPr/>
        </p:nvSpPr>
        <p:spPr>
          <a:xfrm>
            <a:off x="5421934" y="2774765"/>
            <a:ext cx="4572000" cy="600164"/>
          </a:xfrm>
          <a:prstGeom prst="rect">
            <a:avLst/>
          </a:prstGeom>
          <a:noFill/>
        </p:spPr>
        <p:txBody>
          <a:bodyPr wrap="square">
            <a:spAutoFit/>
          </a:bodyPr>
          <a:lstStyle/>
          <a:p>
            <a:pPr marL="0" marR="0"/>
            <a:r>
              <a:rPr lang="en-GB" sz="1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SG" sz="1100" dirty="0">
              <a:effectLst/>
              <a:latin typeface="Times New Roman" panose="02020603050405020304" pitchFamily="18" charset="0"/>
              <a:ea typeface="Times New Roman" panose="02020603050405020304" pitchFamily="18" charset="0"/>
            </a:endParaRPr>
          </a:p>
          <a:p>
            <a:pPr marL="0" marR="0"/>
            <a:r>
              <a:rPr lang="en-GB" sz="1100" dirty="0">
                <a:effectLst/>
                <a:latin typeface="Arial" panose="020B0604020202020204" pitchFamily="34" charset="0"/>
                <a:ea typeface="Times New Roman" panose="02020603050405020304" pitchFamily="18" charset="0"/>
                <a:cs typeface="Times New Roman" panose="02020603050405020304" pitchFamily="18" charset="0"/>
              </a:rPr>
              <a:t>Name and Signature of </a:t>
            </a:r>
            <a:r>
              <a:rPr lang="en-GB" sz="1100" dirty="0">
                <a:latin typeface="Arial" panose="020B0604020202020204" pitchFamily="34" charset="0"/>
                <a:ea typeface="Times New Roman" panose="02020603050405020304" pitchFamily="18" charset="0"/>
                <a:cs typeface="Times New Roman" panose="02020603050405020304" pitchFamily="18" charset="0"/>
              </a:rPr>
              <a:t>Co-I’s Head of Department*</a:t>
            </a:r>
            <a:endParaRPr lang="en-SG" sz="1100" dirty="0">
              <a:effectLst/>
              <a:latin typeface="Times New Roman" panose="02020603050405020304" pitchFamily="18" charset="0"/>
              <a:ea typeface="Times New Roman" panose="02020603050405020304" pitchFamily="18" charset="0"/>
            </a:endParaRPr>
          </a:p>
          <a:p>
            <a:pPr marL="0" marR="0"/>
            <a:r>
              <a:rPr lang="en-GB" sz="1100" dirty="0">
                <a:effectLst/>
                <a:latin typeface="Arial" panose="020B0604020202020204" pitchFamily="34" charset="0"/>
                <a:ea typeface="Times New Roman" panose="02020603050405020304" pitchFamily="18" charset="0"/>
                <a:cs typeface="Times New Roman" panose="02020603050405020304" pitchFamily="18" charset="0"/>
              </a:rPr>
              <a:t>Date:</a:t>
            </a:r>
            <a:endParaRPr lang="en-SG" sz="1100" dirty="0">
              <a:effectLst/>
              <a:latin typeface="Times New Roman" panose="02020603050405020304" pitchFamily="18" charset="0"/>
              <a:ea typeface="Times New Roman" panose="02020603050405020304" pitchFamily="18" charset="0"/>
            </a:endParaRPr>
          </a:p>
        </p:txBody>
      </p:sp>
      <p:sp>
        <p:nvSpPr>
          <p:cNvPr id="18" name="TextBox 17">
            <a:extLst>
              <a:ext uri="{FF2B5EF4-FFF2-40B4-BE49-F238E27FC236}">
                <a16:creationId xmlns:a16="http://schemas.microsoft.com/office/drawing/2014/main" id="{E3743312-A23D-7C8A-E293-29EF011843C3}"/>
              </a:ext>
            </a:extLst>
          </p:cNvPr>
          <p:cNvSpPr txBox="1"/>
          <p:nvPr/>
        </p:nvSpPr>
        <p:spPr>
          <a:xfrm>
            <a:off x="187692" y="4859841"/>
            <a:ext cx="2065630" cy="276999"/>
          </a:xfrm>
          <a:prstGeom prst="rect">
            <a:avLst/>
          </a:prstGeom>
          <a:noFill/>
        </p:spPr>
        <p:txBody>
          <a:bodyPr wrap="none" rtlCol="0">
            <a:spAutoFit/>
          </a:bodyPr>
          <a:lstStyle/>
          <a:p>
            <a:r>
              <a:rPr lang="en-US" sz="1200" i="1" dirty="0"/>
              <a:t>*Delete/add where required</a:t>
            </a:r>
            <a:endParaRPr lang="en-SG" sz="1200" i="1" dirty="0"/>
          </a:p>
        </p:txBody>
      </p:sp>
      <p:sp>
        <p:nvSpPr>
          <p:cNvPr id="5" name="TextBox 4">
            <a:extLst>
              <a:ext uri="{FF2B5EF4-FFF2-40B4-BE49-F238E27FC236}">
                <a16:creationId xmlns:a16="http://schemas.microsoft.com/office/drawing/2014/main" id="{F3CAC50E-68E3-980E-D27D-CC32977F5D83}"/>
              </a:ext>
            </a:extLst>
          </p:cNvPr>
          <p:cNvSpPr txBox="1"/>
          <p:nvPr/>
        </p:nvSpPr>
        <p:spPr>
          <a:xfrm>
            <a:off x="5421934" y="3533368"/>
            <a:ext cx="3084898" cy="769441"/>
          </a:xfrm>
          <a:prstGeom prst="rect">
            <a:avLst/>
          </a:prstGeom>
          <a:noFill/>
        </p:spPr>
        <p:txBody>
          <a:bodyPr wrap="square">
            <a:spAutoFit/>
          </a:bodyPr>
          <a:lstStyle/>
          <a:p>
            <a:pPr marL="0" marR="0"/>
            <a:r>
              <a:rPr lang="en-GB" sz="1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SG" sz="1100" dirty="0">
              <a:effectLst/>
              <a:latin typeface="Times New Roman" panose="02020603050405020304" pitchFamily="18" charset="0"/>
              <a:ea typeface="Times New Roman" panose="02020603050405020304" pitchFamily="18" charset="0"/>
            </a:endParaRPr>
          </a:p>
          <a:p>
            <a:pPr marL="0" marR="0"/>
            <a:r>
              <a:rPr lang="en-GB" sz="1100" dirty="0">
                <a:effectLst/>
                <a:latin typeface="Arial" panose="020B0604020202020204" pitchFamily="34" charset="0"/>
                <a:ea typeface="Times New Roman" panose="02020603050405020304" pitchFamily="18" charset="0"/>
                <a:cs typeface="Times New Roman" panose="02020603050405020304" pitchFamily="18" charset="0"/>
              </a:rPr>
              <a:t>Name and Signature of Co-I’s Central Grants Office (Director of Research)* </a:t>
            </a:r>
            <a:endParaRPr lang="en-SG" sz="1100" dirty="0">
              <a:effectLst/>
              <a:latin typeface="Times New Roman" panose="02020603050405020304" pitchFamily="18" charset="0"/>
              <a:ea typeface="Times New Roman" panose="02020603050405020304" pitchFamily="18" charset="0"/>
            </a:endParaRPr>
          </a:p>
          <a:p>
            <a:pPr marL="0" marR="0"/>
            <a:r>
              <a:rPr lang="en-GB" sz="1100" dirty="0">
                <a:effectLst/>
                <a:latin typeface="Arial" panose="020B0604020202020204" pitchFamily="34" charset="0"/>
                <a:ea typeface="Times New Roman" panose="02020603050405020304" pitchFamily="18" charset="0"/>
                <a:cs typeface="Times New Roman" panose="02020603050405020304" pitchFamily="18" charset="0"/>
              </a:rPr>
              <a:t>Date:</a:t>
            </a:r>
            <a:endParaRPr lang="en-SG" sz="11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3DF724C-70AE-3B45-0C0F-EBBD0AF48410}"/>
              </a:ext>
            </a:extLst>
          </p:cNvPr>
          <p:cNvSpPr txBox="1"/>
          <p:nvPr/>
        </p:nvSpPr>
        <p:spPr>
          <a:xfrm>
            <a:off x="5421934" y="4374059"/>
            <a:ext cx="3190775" cy="769441"/>
          </a:xfrm>
          <a:prstGeom prst="rect">
            <a:avLst/>
          </a:prstGeom>
          <a:noFill/>
        </p:spPr>
        <p:txBody>
          <a:bodyPr wrap="square">
            <a:spAutoFit/>
          </a:bodyPr>
          <a:lstStyle/>
          <a:p>
            <a:pPr marL="0" marR="0"/>
            <a:r>
              <a:rPr lang="en-GB" sz="1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SG" sz="1100" dirty="0">
              <a:effectLst/>
              <a:latin typeface="Times New Roman" panose="02020603050405020304" pitchFamily="18" charset="0"/>
              <a:ea typeface="Times New Roman" panose="02020603050405020304" pitchFamily="18" charset="0"/>
            </a:endParaRPr>
          </a:p>
          <a:p>
            <a:pPr marL="0" marR="0"/>
            <a:r>
              <a:rPr lang="en-GB" sz="1100" dirty="0">
                <a:effectLst/>
                <a:latin typeface="Arial" panose="020B0604020202020204" pitchFamily="34" charset="0"/>
                <a:ea typeface="Times New Roman" panose="02020603050405020304" pitchFamily="18" charset="0"/>
                <a:cs typeface="Times New Roman" panose="02020603050405020304" pitchFamily="18" charset="0"/>
              </a:rPr>
              <a:t>Name and Signature of Industry Partner (Lead Sponsor) </a:t>
            </a:r>
            <a:endParaRPr lang="en-SG" sz="1100" dirty="0">
              <a:effectLst/>
              <a:latin typeface="Times New Roman" panose="02020603050405020304" pitchFamily="18" charset="0"/>
              <a:ea typeface="Times New Roman" panose="02020603050405020304" pitchFamily="18" charset="0"/>
            </a:endParaRPr>
          </a:p>
          <a:p>
            <a:pPr marL="0" marR="0"/>
            <a:r>
              <a:rPr lang="en-GB" sz="1100" dirty="0">
                <a:effectLst/>
                <a:latin typeface="Arial" panose="020B0604020202020204" pitchFamily="34" charset="0"/>
                <a:ea typeface="Times New Roman" panose="02020603050405020304" pitchFamily="18" charset="0"/>
                <a:cs typeface="Times New Roman" panose="02020603050405020304" pitchFamily="18" charset="0"/>
              </a:rPr>
              <a:t>Date:</a:t>
            </a:r>
            <a:endParaRPr lang="en-SG" sz="1100" dirty="0">
              <a:effectLst/>
              <a:latin typeface="Times New Roman" panose="02020603050405020304" pitchFamily="18" charset="0"/>
              <a:ea typeface="Times New Roman" panose="02020603050405020304" pitchFamily="18" charset="0"/>
            </a:endParaRPr>
          </a:p>
        </p:txBody>
      </p:sp>
      <p:pic>
        <p:nvPicPr>
          <p:cNvPr id="9" name="Picture 8">
            <a:extLst>
              <a:ext uri="{FF2B5EF4-FFF2-40B4-BE49-F238E27FC236}">
                <a16:creationId xmlns:a16="http://schemas.microsoft.com/office/drawing/2014/main" id="{248B2C60-59EB-A689-9862-A1C27C236268}"/>
              </a:ext>
            </a:extLst>
          </p:cNvPr>
          <p:cNvPicPr>
            <a:picLocks noChangeAspect="1"/>
          </p:cNvPicPr>
          <p:nvPr/>
        </p:nvPicPr>
        <p:blipFill>
          <a:blip r:embed="rId3"/>
          <a:stretch>
            <a:fillRect/>
          </a:stretch>
        </p:blipFill>
        <p:spPr>
          <a:xfrm>
            <a:off x="0" y="1445317"/>
            <a:ext cx="5320517" cy="1995181"/>
          </a:xfrm>
          <a:prstGeom prst="rect">
            <a:avLst/>
          </a:prstGeom>
        </p:spPr>
      </p:pic>
    </p:spTree>
    <p:extLst>
      <p:ext uri="{BB962C8B-B14F-4D97-AF65-F5344CB8AC3E}">
        <p14:creationId xmlns:p14="http://schemas.microsoft.com/office/powerpoint/2010/main" val="2552075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C26B92-85EA-2ADE-2D71-67B4C4BCF883}"/>
              </a:ext>
            </a:extLst>
          </p:cNvPr>
          <p:cNvPicPr>
            <a:picLocks noChangeAspect="1"/>
          </p:cNvPicPr>
          <p:nvPr/>
        </p:nvPicPr>
        <p:blipFill>
          <a:blip r:embed="rId2"/>
          <a:stretch>
            <a:fillRect/>
          </a:stretch>
        </p:blipFill>
        <p:spPr>
          <a:xfrm>
            <a:off x="4914154" y="2826171"/>
            <a:ext cx="2047875" cy="857250"/>
          </a:xfrm>
          <a:prstGeom prst="rect">
            <a:avLst/>
          </a:prstGeom>
        </p:spPr>
      </p:pic>
    </p:spTree>
    <p:extLst>
      <p:ext uri="{BB962C8B-B14F-4D97-AF65-F5344CB8AC3E}">
        <p14:creationId xmlns:p14="http://schemas.microsoft.com/office/powerpoint/2010/main" val="6519302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5" name="TextBox 4">
            <a:extLst>
              <a:ext uri="{FF2B5EF4-FFF2-40B4-BE49-F238E27FC236}">
                <a16:creationId xmlns:a16="http://schemas.microsoft.com/office/drawing/2014/main" id="{8407DE46-3363-9D2F-FE1E-1E25DDA8F414}"/>
              </a:ext>
            </a:extLst>
          </p:cNvPr>
          <p:cNvSpPr txBox="1"/>
          <p:nvPr/>
        </p:nvSpPr>
        <p:spPr>
          <a:xfrm>
            <a:off x="437160" y="121972"/>
            <a:ext cx="6574554" cy="415498"/>
          </a:xfrm>
          <a:prstGeom prst="rect">
            <a:avLst/>
          </a:prstGeom>
          <a:noFill/>
        </p:spPr>
        <p:txBody>
          <a:bodyPr wrap="square" rtlCol="0">
            <a:spAutoFit/>
          </a:bodyPr>
          <a:lstStyle/>
          <a:p>
            <a:r>
              <a:rPr lang="en-US" sz="2100" b="1"/>
              <a:t>Self-Assessment</a:t>
            </a:r>
            <a:endParaRPr lang="en-SG" sz="2100" b="1"/>
          </a:p>
        </p:txBody>
      </p:sp>
      <p:graphicFrame>
        <p:nvGraphicFramePr>
          <p:cNvPr id="7" name="Table 6">
            <a:extLst>
              <a:ext uri="{FF2B5EF4-FFF2-40B4-BE49-F238E27FC236}">
                <a16:creationId xmlns:a16="http://schemas.microsoft.com/office/drawing/2014/main" id="{88EB9025-575C-68FC-0F0B-FA3E9A5DD960}"/>
              </a:ext>
            </a:extLst>
          </p:cNvPr>
          <p:cNvGraphicFramePr>
            <a:graphicFrameLocks noGrp="1"/>
          </p:cNvGraphicFramePr>
          <p:nvPr>
            <p:extLst>
              <p:ext uri="{D42A27DB-BD31-4B8C-83A1-F6EECF244321}">
                <p14:modId xmlns:p14="http://schemas.microsoft.com/office/powerpoint/2010/main" val="3870397696"/>
              </p:ext>
            </p:extLst>
          </p:nvPr>
        </p:nvGraphicFramePr>
        <p:xfrm>
          <a:off x="388427" y="908494"/>
          <a:ext cx="8363515" cy="1676400"/>
        </p:xfrm>
        <a:graphic>
          <a:graphicData uri="http://schemas.openxmlformats.org/drawingml/2006/table">
            <a:tbl>
              <a:tblPr firstRow="1" firstCol="1" bandRow="1">
                <a:tableStyleId>{5940675A-B579-460E-94D1-54222C63F5DA}</a:tableStyleId>
              </a:tblPr>
              <a:tblGrid>
                <a:gridCol w="3545151">
                  <a:extLst>
                    <a:ext uri="{9D8B030D-6E8A-4147-A177-3AD203B41FA5}">
                      <a16:colId xmlns:a16="http://schemas.microsoft.com/office/drawing/2014/main" val="967325246"/>
                    </a:ext>
                  </a:extLst>
                </a:gridCol>
                <a:gridCol w="1445695">
                  <a:extLst>
                    <a:ext uri="{9D8B030D-6E8A-4147-A177-3AD203B41FA5}">
                      <a16:colId xmlns:a16="http://schemas.microsoft.com/office/drawing/2014/main" val="3471593995"/>
                    </a:ext>
                  </a:extLst>
                </a:gridCol>
                <a:gridCol w="3372669">
                  <a:extLst>
                    <a:ext uri="{9D8B030D-6E8A-4147-A177-3AD203B41FA5}">
                      <a16:colId xmlns:a16="http://schemas.microsoft.com/office/drawing/2014/main" val="336053454"/>
                    </a:ext>
                  </a:extLst>
                </a:gridCol>
              </a:tblGrid>
              <a:tr h="320040">
                <a:tc>
                  <a:txBody>
                    <a:bodyPr/>
                    <a:lstStyle/>
                    <a:p>
                      <a:pPr marL="228600" indent="-228600">
                        <a:buAutoNum type="arabicPeriod"/>
                      </a:pPr>
                      <a:r>
                        <a:rPr lang="en-US" sz="1100" b="1" dirty="0">
                          <a:effectLst/>
                        </a:rPr>
                        <a:t>Strategic Fit</a:t>
                      </a:r>
                      <a:endParaRPr lang="en-SG"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solidFill>
                      <a:schemeClr val="bg2"/>
                    </a:solidFill>
                  </a:tcPr>
                </a:tc>
                <a:tc>
                  <a:txBody>
                    <a:bodyPr/>
                    <a:lstStyle/>
                    <a:p>
                      <a:r>
                        <a:rPr lang="en-US" sz="1100" b="1" dirty="0">
                          <a:effectLst/>
                        </a:rPr>
                        <a:t>YES/NO</a:t>
                      </a:r>
                      <a:endParaRPr lang="en-SG"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solidFill>
                      <a:schemeClr val="bg2"/>
                    </a:solidFill>
                  </a:tcPr>
                </a:tc>
                <a:tc>
                  <a:txBody>
                    <a:bodyPr/>
                    <a:lstStyle/>
                    <a:p>
                      <a:r>
                        <a:rPr lang="en-US" sz="1100" b="1" dirty="0">
                          <a:effectLst/>
                        </a:rPr>
                        <a:t>Provide justifications/references to support your assessment</a:t>
                      </a:r>
                      <a:endParaRPr lang="en-SG"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solidFill>
                      <a:schemeClr val="bg2"/>
                    </a:solidFill>
                  </a:tcPr>
                </a:tc>
                <a:extLst>
                  <a:ext uri="{0D108BD9-81ED-4DB2-BD59-A6C34878D82A}">
                    <a16:rowId xmlns:a16="http://schemas.microsoft.com/office/drawing/2014/main" val="1169897631"/>
                  </a:ext>
                </a:extLst>
              </a:tr>
              <a:tr h="640080">
                <a:tc>
                  <a:txBody>
                    <a:bodyPr/>
                    <a:lstStyle/>
                    <a:p>
                      <a:r>
                        <a:rPr lang="en-US" sz="1100" dirty="0">
                          <a:effectLst/>
                          <a:latin typeface="+mn-lt"/>
                          <a:ea typeface="Times New Roman" panose="02020603050405020304" pitchFamily="18" charset="0"/>
                          <a:cs typeface="Arial"/>
                        </a:rPr>
                        <a:t>Proposal is in line with focus on life science instruments and/or FDA Class I/II medical device i.e., optoelectronic modules/sensors. Class III devices considered only on case-by-case basis (depending on the technology)</a:t>
                      </a:r>
                      <a:endParaRPr lang="en-SG" sz="1100" dirty="0">
                        <a:effectLst/>
                        <a:latin typeface="+mn-lt"/>
                        <a:ea typeface="Times New Roman" panose="02020603050405020304" pitchFamily="18" charset="0"/>
                        <a:cs typeface="Arial"/>
                      </a:endParaRPr>
                    </a:p>
                  </a:txBody>
                  <a:tcPr marL="51435" marR="51435" marT="0" marB="0"/>
                </a:tc>
                <a:tc>
                  <a:txBody>
                    <a:bodyPr/>
                    <a:lstStyle/>
                    <a:p>
                      <a:endParaRPr lang="en-SG"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endParaRPr lang="en-SG"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531039403"/>
                  </a:ext>
                </a:extLst>
              </a:tr>
              <a:tr h="320040">
                <a:tc>
                  <a:txBody>
                    <a:bodyPr/>
                    <a:lstStyle/>
                    <a:p>
                      <a:r>
                        <a:rPr lang="en-US" sz="1100" dirty="0">
                          <a:effectLst/>
                          <a:latin typeface="+mn-lt"/>
                          <a:ea typeface="Times New Roman" panose="02020603050405020304" pitchFamily="18" charset="0"/>
                          <a:cs typeface="Arial"/>
                        </a:rPr>
                        <a:t>Product development plan includes involvement from MC’s engineering and development team</a:t>
                      </a:r>
                      <a:endParaRPr lang="en-SG" sz="1100" dirty="0">
                        <a:effectLst/>
                        <a:latin typeface="+mn-lt"/>
                        <a:ea typeface="Times New Roman" panose="02020603050405020304" pitchFamily="18" charset="0"/>
                        <a:cs typeface="Arial"/>
                      </a:endParaRPr>
                    </a:p>
                  </a:txBody>
                  <a:tcPr marL="51435" marR="51435" marT="0" marB="0"/>
                </a:tc>
                <a:tc>
                  <a:txBody>
                    <a:bodyPr/>
                    <a:lstStyle/>
                    <a:p>
                      <a:endParaRPr lang="en-SG" sz="18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endParaRPr lang="en-SG" sz="18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4061206873"/>
                  </a:ext>
                </a:extLst>
              </a:tr>
              <a:tr h="320040">
                <a:tc>
                  <a:txBody>
                    <a:bodyPr/>
                    <a:lstStyle/>
                    <a:p>
                      <a:r>
                        <a:rPr lang="en-US" sz="1100" dirty="0">
                          <a:effectLst/>
                          <a:latin typeface="+mn-lt"/>
                          <a:ea typeface="Times New Roman" panose="02020603050405020304" pitchFamily="18" charset="0"/>
                          <a:cs typeface="Arial"/>
                        </a:rPr>
                        <a:t>Proposed project has high potential to be linked to local CMOs (at least 2)</a:t>
                      </a:r>
                      <a:endParaRPr lang="en-SG" sz="1100" dirty="0">
                        <a:effectLst/>
                        <a:latin typeface="+mn-lt"/>
                        <a:ea typeface="Times New Roman" panose="02020603050405020304" pitchFamily="18" charset="0"/>
                        <a:cs typeface="Arial"/>
                      </a:endParaRPr>
                    </a:p>
                  </a:txBody>
                  <a:tcPr marL="51435" marR="51435" marT="0" marB="0"/>
                </a:tc>
                <a:tc>
                  <a:txBody>
                    <a:bodyPr/>
                    <a:lstStyle/>
                    <a:p>
                      <a:endParaRPr lang="en-SG"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endParaRPr lang="en-SG"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704358438"/>
                  </a:ext>
                </a:extLst>
              </a:tr>
            </a:tbl>
          </a:graphicData>
        </a:graphic>
      </p:graphicFrame>
    </p:spTree>
    <p:extLst>
      <p:ext uri="{BB962C8B-B14F-4D97-AF65-F5344CB8AC3E}">
        <p14:creationId xmlns:p14="http://schemas.microsoft.com/office/powerpoint/2010/main" val="3756621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5" name="TextBox 4">
            <a:extLst>
              <a:ext uri="{FF2B5EF4-FFF2-40B4-BE49-F238E27FC236}">
                <a16:creationId xmlns:a16="http://schemas.microsoft.com/office/drawing/2014/main" id="{8407DE46-3363-9D2F-FE1E-1E25DDA8F414}"/>
              </a:ext>
            </a:extLst>
          </p:cNvPr>
          <p:cNvSpPr txBox="1"/>
          <p:nvPr/>
        </p:nvSpPr>
        <p:spPr>
          <a:xfrm>
            <a:off x="437160" y="121972"/>
            <a:ext cx="6574554" cy="415498"/>
          </a:xfrm>
          <a:prstGeom prst="rect">
            <a:avLst/>
          </a:prstGeom>
          <a:noFill/>
        </p:spPr>
        <p:txBody>
          <a:bodyPr wrap="square" rtlCol="0">
            <a:spAutoFit/>
          </a:bodyPr>
          <a:lstStyle/>
          <a:p>
            <a:r>
              <a:rPr lang="en-US" sz="2100" b="1"/>
              <a:t>Self-Assessment</a:t>
            </a:r>
            <a:endParaRPr lang="en-SG" sz="2100" b="1"/>
          </a:p>
        </p:txBody>
      </p:sp>
      <p:graphicFrame>
        <p:nvGraphicFramePr>
          <p:cNvPr id="2" name="Table 1">
            <a:extLst>
              <a:ext uri="{FF2B5EF4-FFF2-40B4-BE49-F238E27FC236}">
                <a16:creationId xmlns:a16="http://schemas.microsoft.com/office/drawing/2014/main" id="{BCFF789F-F8CC-0C04-42DD-D581351C6C7D}"/>
              </a:ext>
            </a:extLst>
          </p:cNvPr>
          <p:cNvGraphicFramePr>
            <a:graphicFrameLocks noGrp="1"/>
          </p:cNvGraphicFramePr>
          <p:nvPr>
            <p:extLst>
              <p:ext uri="{D42A27DB-BD31-4B8C-83A1-F6EECF244321}">
                <p14:modId xmlns:p14="http://schemas.microsoft.com/office/powerpoint/2010/main" val="3406098017"/>
              </p:ext>
            </p:extLst>
          </p:nvPr>
        </p:nvGraphicFramePr>
        <p:xfrm>
          <a:off x="437160" y="537470"/>
          <a:ext cx="8168973" cy="4737462"/>
        </p:xfrm>
        <a:graphic>
          <a:graphicData uri="http://schemas.openxmlformats.org/drawingml/2006/table">
            <a:tbl>
              <a:tblPr firstRow="1" firstCol="1" bandRow="1">
                <a:tableStyleId>{5940675A-B579-460E-94D1-54222C63F5DA}</a:tableStyleId>
              </a:tblPr>
              <a:tblGrid>
                <a:gridCol w="4388413">
                  <a:extLst>
                    <a:ext uri="{9D8B030D-6E8A-4147-A177-3AD203B41FA5}">
                      <a16:colId xmlns:a16="http://schemas.microsoft.com/office/drawing/2014/main" val="747315326"/>
                    </a:ext>
                  </a:extLst>
                </a:gridCol>
                <a:gridCol w="1260182">
                  <a:extLst>
                    <a:ext uri="{9D8B030D-6E8A-4147-A177-3AD203B41FA5}">
                      <a16:colId xmlns:a16="http://schemas.microsoft.com/office/drawing/2014/main" val="2204757381"/>
                    </a:ext>
                  </a:extLst>
                </a:gridCol>
                <a:gridCol w="2520378">
                  <a:extLst>
                    <a:ext uri="{9D8B030D-6E8A-4147-A177-3AD203B41FA5}">
                      <a16:colId xmlns:a16="http://schemas.microsoft.com/office/drawing/2014/main" val="4174592891"/>
                    </a:ext>
                  </a:extLst>
                </a:gridCol>
              </a:tblGrid>
              <a:tr h="280929">
                <a:tc gridSpan="3">
                  <a:txBody>
                    <a:bodyPr/>
                    <a:lstStyle/>
                    <a:p>
                      <a:pPr lvl="0">
                        <a:lnSpc>
                          <a:spcPct val="114999"/>
                        </a:lnSpc>
                        <a:spcAft>
                          <a:spcPts val="1000"/>
                        </a:spcAft>
                        <a:buNone/>
                      </a:pPr>
                      <a:r>
                        <a:rPr lang="en-GB" sz="800" b="1" dirty="0">
                          <a:effectLst/>
                        </a:rPr>
                        <a:t>2. Unmet Need – Market Opportunity</a:t>
                      </a:r>
                    </a:p>
                  </a:txBody>
                  <a:tcPr marL="40502" marR="40502" marT="0" marB="0" anchor="b">
                    <a:solidFill>
                      <a:schemeClr val="bg2"/>
                    </a:solidFill>
                  </a:tcPr>
                </a:tc>
                <a:tc hMerge="1">
                  <a:txBody>
                    <a:bodyPr/>
                    <a:lstStyle/>
                    <a:p>
                      <a:endParaRPr lang="en-US"/>
                    </a:p>
                  </a:txBody>
                  <a:tcPr marL="40502" marR="40502" marT="0" marB="0">
                    <a:solidFill>
                      <a:schemeClr val="bg2"/>
                    </a:solidFill>
                  </a:tcPr>
                </a:tc>
                <a:tc hMerge="1">
                  <a:txBody>
                    <a:bodyPr/>
                    <a:lstStyle/>
                    <a:p>
                      <a:endParaRPr lang="en-US"/>
                    </a:p>
                  </a:txBody>
                  <a:tcPr marL="40502" marR="40502" marT="0" marB="0">
                    <a:solidFill>
                      <a:schemeClr val="bg2"/>
                    </a:solidFill>
                  </a:tcPr>
                </a:tc>
                <a:extLst>
                  <a:ext uri="{0D108BD9-81ED-4DB2-BD59-A6C34878D82A}">
                    <a16:rowId xmlns:a16="http://schemas.microsoft.com/office/drawing/2014/main" val="230777942"/>
                  </a:ext>
                </a:extLst>
              </a:tr>
              <a:tr h="280930">
                <a:tc>
                  <a:txBody>
                    <a:bodyPr/>
                    <a:lstStyle/>
                    <a:p>
                      <a:pPr>
                        <a:lnSpc>
                          <a:spcPct val="115000"/>
                        </a:lnSpc>
                        <a:spcAft>
                          <a:spcPts val="1000"/>
                        </a:spcAft>
                      </a:pPr>
                      <a:r>
                        <a:rPr lang="en-GB" sz="800" b="1" dirty="0">
                          <a:effectLst/>
                        </a:rPr>
                        <a:t>Quality</a:t>
                      </a:r>
                      <a:endParaRPr lang="en-SG" sz="800" b="1">
                        <a:effectLst/>
                        <a:latin typeface="Calibri"/>
                        <a:ea typeface="Calibri"/>
                        <a:cs typeface="Times New Roman"/>
                      </a:endParaRPr>
                    </a:p>
                  </a:txBody>
                  <a:tcPr marL="40502" marR="40502" marT="0" marB="0" anchor="b">
                    <a:solidFill>
                      <a:schemeClr val="bg2"/>
                    </a:solidFill>
                  </a:tcPr>
                </a:tc>
                <a:tc>
                  <a:txBody>
                    <a:bodyPr/>
                    <a:lstStyle/>
                    <a:p>
                      <a:pPr>
                        <a:lnSpc>
                          <a:spcPct val="115000"/>
                        </a:lnSpc>
                        <a:spcAft>
                          <a:spcPts val="1000"/>
                        </a:spcAft>
                      </a:pPr>
                      <a:r>
                        <a:rPr lang="en-US" sz="800" b="1" dirty="0">
                          <a:effectLst/>
                        </a:rPr>
                        <a:t>Select 1 option</a:t>
                      </a:r>
                      <a:endParaRPr lang="en-SG" sz="800" b="1">
                        <a:effectLst/>
                        <a:latin typeface="Calibri"/>
                        <a:ea typeface="Calibri"/>
                        <a:cs typeface="Times New Roman"/>
                      </a:endParaRPr>
                    </a:p>
                  </a:txBody>
                  <a:tcPr marL="40502" marR="40502" marT="0" marB="0">
                    <a:solidFill>
                      <a:schemeClr val="bg2"/>
                    </a:solidFill>
                  </a:tcPr>
                </a:tc>
                <a:tc>
                  <a:txBody>
                    <a:bodyPr/>
                    <a:lstStyle/>
                    <a:p>
                      <a:pPr>
                        <a:lnSpc>
                          <a:spcPct val="115000"/>
                        </a:lnSpc>
                        <a:spcAft>
                          <a:spcPts val="1000"/>
                        </a:spcAft>
                      </a:pPr>
                      <a:r>
                        <a:rPr lang="en-US" sz="800" b="1" dirty="0">
                          <a:effectLst/>
                        </a:rPr>
                        <a:t>Provide justifications/references to support your assessment</a:t>
                      </a:r>
                      <a:endParaRPr lang="en-SG" sz="800" b="1">
                        <a:effectLst/>
                        <a:latin typeface="Calibri"/>
                        <a:ea typeface="Calibri"/>
                        <a:cs typeface="Times New Roman"/>
                      </a:endParaRPr>
                    </a:p>
                  </a:txBody>
                  <a:tcPr marL="40502" marR="40502" marT="0" marB="0">
                    <a:solidFill>
                      <a:schemeClr val="bg2"/>
                    </a:solidFill>
                  </a:tcPr>
                </a:tc>
                <a:extLst>
                  <a:ext uri="{0D108BD9-81ED-4DB2-BD59-A6C34878D82A}">
                    <a16:rowId xmlns:a16="http://schemas.microsoft.com/office/drawing/2014/main" val="856064543"/>
                  </a:ext>
                </a:extLst>
              </a:tr>
              <a:tr h="172165">
                <a:tc>
                  <a:txBody>
                    <a:bodyPr/>
                    <a:lstStyle/>
                    <a:p>
                      <a:pPr>
                        <a:lnSpc>
                          <a:spcPct val="115000"/>
                        </a:lnSpc>
                        <a:spcAft>
                          <a:spcPts val="1000"/>
                        </a:spcAft>
                      </a:pPr>
                      <a:r>
                        <a:rPr lang="en-GB" sz="800" dirty="0">
                          <a:effectLst/>
                        </a:rPr>
                        <a:t>Proposal is not addressing quality</a:t>
                      </a:r>
                      <a:endParaRPr lang="en-SG" sz="800" dirty="0">
                        <a:effectLst/>
                        <a:latin typeface="Calibri"/>
                        <a:ea typeface="Calibri"/>
                        <a:cs typeface="Times New Roman"/>
                      </a:endParaRPr>
                    </a:p>
                  </a:txBody>
                  <a:tcPr marL="40502" marR="40502" marT="0" marB="0" anchor="b"/>
                </a:tc>
                <a:tc>
                  <a:txBody>
                    <a:bodyPr/>
                    <a:lstStyle/>
                    <a:p>
                      <a:pPr>
                        <a:lnSpc>
                          <a:spcPct val="115000"/>
                        </a:lnSpc>
                        <a:spcAft>
                          <a:spcPts val="1000"/>
                        </a:spcAft>
                      </a:pPr>
                      <a:endParaRPr lang="en-SG" sz="800" dirty="0">
                        <a:effectLst/>
                        <a:latin typeface="Calibri"/>
                        <a:ea typeface="Calibri"/>
                        <a:cs typeface="Times New Roman"/>
                      </a:endParaRPr>
                    </a:p>
                  </a:txBody>
                  <a:tcPr marL="40502" marR="40502" marT="0" marB="0"/>
                </a:tc>
                <a:tc>
                  <a:txBody>
                    <a:bodyPr/>
                    <a:lstStyle/>
                    <a:p>
                      <a:pPr>
                        <a:lnSpc>
                          <a:spcPct val="115000"/>
                        </a:lnSpc>
                        <a:spcAft>
                          <a:spcPts val="1000"/>
                        </a:spcAft>
                      </a:pPr>
                      <a:endParaRPr lang="en-SG" sz="800" dirty="0">
                        <a:effectLst/>
                        <a:latin typeface="Calibri"/>
                        <a:ea typeface="Calibri"/>
                        <a:cs typeface="Times New Roman"/>
                      </a:endParaRPr>
                    </a:p>
                  </a:txBody>
                  <a:tcPr marL="40502" marR="40502" marT="0" marB="0"/>
                </a:tc>
                <a:extLst>
                  <a:ext uri="{0D108BD9-81ED-4DB2-BD59-A6C34878D82A}">
                    <a16:rowId xmlns:a16="http://schemas.microsoft.com/office/drawing/2014/main" val="2053043914"/>
                  </a:ext>
                </a:extLst>
              </a:tr>
              <a:tr h="320040">
                <a:tc>
                  <a:txBody>
                    <a:bodyPr/>
                    <a:lstStyle/>
                    <a:p>
                      <a:pPr algn="l" fontAlgn="b"/>
                      <a:r>
                        <a:rPr lang="en-SG" sz="800" b="0" i="0" u="none" strike="noStrike" dirty="0">
                          <a:solidFill>
                            <a:srgbClr val="000000"/>
                          </a:solidFill>
                          <a:effectLst/>
                          <a:latin typeface="+mn-lt"/>
                          <a:cs typeface="Arial"/>
                        </a:rPr>
                        <a:t>Minimal or no (&lt;20%) improvement compared to existing method; i.e. sensitivity/specificity/reproducibility</a:t>
                      </a:r>
                    </a:p>
                  </a:txBody>
                  <a:tcPr marL="0" marR="0" marT="0" marB="0" anchor="b"/>
                </a:tc>
                <a:tc>
                  <a:txBody>
                    <a:bodyPr/>
                    <a:lstStyle/>
                    <a:p>
                      <a:pPr>
                        <a:lnSpc>
                          <a:spcPct val="115000"/>
                        </a:lnSpc>
                        <a:spcAft>
                          <a:spcPts val="1000"/>
                        </a:spcAft>
                      </a:pPr>
                      <a:endParaRPr lang="en-SG" sz="800" dirty="0">
                        <a:effectLst/>
                        <a:latin typeface="Calibri"/>
                        <a:ea typeface="Calibri"/>
                        <a:cs typeface="Times New Roman"/>
                      </a:endParaRPr>
                    </a:p>
                  </a:txBody>
                  <a:tcPr marL="40502" marR="40502" marT="0" marB="0"/>
                </a:tc>
                <a:tc>
                  <a:txBody>
                    <a:bodyPr/>
                    <a:lstStyle/>
                    <a:p>
                      <a:pPr>
                        <a:lnSpc>
                          <a:spcPct val="115000"/>
                        </a:lnSpc>
                        <a:spcAft>
                          <a:spcPts val="1000"/>
                        </a:spcAft>
                      </a:pPr>
                      <a:endParaRPr lang="en-SG" sz="800" dirty="0">
                        <a:effectLst/>
                        <a:latin typeface="Calibri"/>
                        <a:ea typeface="Calibri"/>
                        <a:cs typeface="Times New Roman"/>
                      </a:endParaRPr>
                    </a:p>
                  </a:txBody>
                  <a:tcPr marL="40502" marR="40502" marT="0" marB="0"/>
                </a:tc>
                <a:extLst>
                  <a:ext uri="{0D108BD9-81ED-4DB2-BD59-A6C34878D82A}">
                    <a16:rowId xmlns:a16="http://schemas.microsoft.com/office/drawing/2014/main" val="910924363"/>
                  </a:ext>
                </a:extLst>
              </a:tr>
              <a:tr h="320040">
                <a:tc>
                  <a:txBody>
                    <a:bodyPr/>
                    <a:lstStyle/>
                    <a:p>
                      <a:pPr algn="l" fontAlgn="b"/>
                      <a:r>
                        <a:rPr lang="en-SG" sz="800" b="0" i="0" u="none" strike="noStrike" dirty="0">
                          <a:solidFill>
                            <a:srgbClr val="000000"/>
                          </a:solidFill>
                          <a:effectLst/>
                          <a:latin typeface="+mn-lt"/>
                          <a:cs typeface="Arial"/>
                        </a:rPr>
                        <a:t>Moderate (20 - 50%) improvement compared to existing method; i.e. sensitivity/specificity/reproducibility</a:t>
                      </a:r>
                    </a:p>
                  </a:txBody>
                  <a:tcPr marL="0" marR="0" marT="0" marB="0" anchor="b"/>
                </a:tc>
                <a:tc>
                  <a:txBody>
                    <a:bodyPr/>
                    <a:lstStyle/>
                    <a:p>
                      <a:pPr>
                        <a:lnSpc>
                          <a:spcPct val="115000"/>
                        </a:lnSpc>
                        <a:spcAft>
                          <a:spcPts val="1000"/>
                        </a:spcAft>
                      </a:pPr>
                      <a:endParaRPr lang="en-SG" sz="800" dirty="0">
                        <a:effectLst/>
                        <a:latin typeface="Calibri"/>
                        <a:ea typeface="Calibri"/>
                        <a:cs typeface="Times New Roman"/>
                      </a:endParaRPr>
                    </a:p>
                  </a:txBody>
                  <a:tcPr marL="40502" marR="40502" marT="0" marB="0"/>
                </a:tc>
                <a:tc>
                  <a:txBody>
                    <a:bodyPr/>
                    <a:lstStyle/>
                    <a:p>
                      <a:pPr>
                        <a:lnSpc>
                          <a:spcPct val="115000"/>
                        </a:lnSpc>
                        <a:spcAft>
                          <a:spcPts val="1000"/>
                        </a:spcAft>
                      </a:pPr>
                      <a:endParaRPr lang="en-SG" sz="800" dirty="0">
                        <a:effectLst/>
                        <a:latin typeface="Calibri"/>
                        <a:ea typeface="Calibri"/>
                        <a:cs typeface="Times New Roman"/>
                      </a:endParaRPr>
                    </a:p>
                  </a:txBody>
                  <a:tcPr marL="40502" marR="40502" marT="0" marB="0"/>
                </a:tc>
                <a:extLst>
                  <a:ext uri="{0D108BD9-81ED-4DB2-BD59-A6C34878D82A}">
                    <a16:rowId xmlns:a16="http://schemas.microsoft.com/office/drawing/2014/main" val="3998592673"/>
                  </a:ext>
                </a:extLst>
              </a:tr>
              <a:tr h="320040">
                <a:tc>
                  <a:txBody>
                    <a:bodyPr/>
                    <a:lstStyle/>
                    <a:p>
                      <a:pPr algn="l" fontAlgn="t"/>
                      <a:r>
                        <a:rPr lang="en-SG" sz="800" b="0" i="0" u="none" strike="noStrike" dirty="0">
                          <a:solidFill>
                            <a:srgbClr val="000000"/>
                          </a:solidFill>
                          <a:effectLst/>
                          <a:latin typeface="+mn-lt"/>
                          <a:cs typeface="Arial"/>
                        </a:rPr>
                        <a:t>Significant improvement (&gt;50%) compared to existing gold standard or standard of care  (with no current solution); i.e. sensitivity/specificity/reproducibility </a:t>
                      </a:r>
                    </a:p>
                  </a:txBody>
                  <a:tcPr marL="0" marR="0" marT="0" marB="0"/>
                </a:tc>
                <a:tc>
                  <a:txBody>
                    <a:bodyPr/>
                    <a:lstStyle/>
                    <a:p>
                      <a:pPr>
                        <a:lnSpc>
                          <a:spcPct val="115000"/>
                        </a:lnSpc>
                        <a:spcAft>
                          <a:spcPts val="1000"/>
                        </a:spcAft>
                      </a:pPr>
                      <a:endParaRPr lang="en-SG" sz="800" dirty="0">
                        <a:effectLst/>
                        <a:latin typeface="Calibri"/>
                        <a:ea typeface="Calibri"/>
                        <a:cs typeface="Times New Roman"/>
                      </a:endParaRPr>
                    </a:p>
                  </a:txBody>
                  <a:tcPr marL="40502" marR="40502" marT="0" marB="0"/>
                </a:tc>
                <a:tc>
                  <a:txBody>
                    <a:bodyPr/>
                    <a:lstStyle/>
                    <a:p>
                      <a:pPr>
                        <a:lnSpc>
                          <a:spcPct val="115000"/>
                        </a:lnSpc>
                        <a:spcAft>
                          <a:spcPts val="1000"/>
                        </a:spcAft>
                      </a:pPr>
                      <a:endParaRPr lang="en-SG" sz="800" dirty="0">
                        <a:effectLst/>
                        <a:latin typeface="Calibri"/>
                        <a:ea typeface="Calibri"/>
                        <a:cs typeface="Times New Roman"/>
                      </a:endParaRPr>
                    </a:p>
                  </a:txBody>
                  <a:tcPr marL="40502" marR="40502" marT="0" marB="0"/>
                </a:tc>
                <a:extLst>
                  <a:ext uri="{0D108BD9-81ED-4DB2-BD59-A6C34878D82A}">
                    <a16:rowId xmlns:a16="http://schemas.microsoft.com/office/drawing/2014/main" val="1819103175"/>
                  </a:ext>
                </a:extLst>
              </a:tr>
              <a:tr h="280930">
                <a:tc>
                  <a:txBody>
                    <a:bodyPr/>
                    <a:lstStyle/>
                    <a:p>
                      <a:pPr>
                        <a:lnSpc>
                          <a:spcPct val="115000"/>
                        </a:lnSpc>
                        <a:spcAft>
                          <a:spcPts val="1000"/>
                        </a:spcAft>
                      </a:pPr>
                      <a:r>
                        <a:rPr lang="en-GB" sz="800" b="1" dirty="0">
                          <a:effectLst/>
                        </a:rPr>
                        <a:t>Access</a:t>
                      </a:r>
                      <a:endParaRPr lang="en-SG" sz="800" b="1">
                        <a:effectLst/>
                        <a:latin typeface="Calibri"/>
                        <a:ea typeface="Calibri"/>
                        <a:cs typeface="Times New Roman"/>
                      </a:endParaRPr>
                    </a:p>
                  </a:txBody>
                  <a:tcPr marL="40502" marR="40502" marT="0" marB="0" anchor="b">
                    <a:solidFill>
                      <a:schemeClr val="bg2"/>
                    </a:solidFill>
                  </a:tcPr>
                </a:tc>
                <a:tc>
                  <a:txBody>
                    <a:bodyPr/>
                    <a:lstStyle/>
                    <a:p>
                      <a:pPr>
                        <a:lnSpc>
                          <a:spcPct val="115000"/>
                        </a:lnSpc>
                        <a:spcAft>
                          <a:spcPts val="1000"/>
                        </a:spcAft>
                      </a:pPr>
                      <a:r>
                        <a:rPr lang="en-US" sz="800" b="1" dirty="0">
                          <a:effectLst/>
                        </a:rPr>
                        <a:t>Select 1 option</a:t>
                      </a:r>
                      <a:endParaRPr lang="en-SG" sz="800" b="1">
                        <a:effectLst/>
                        <a:latin typeface="Calibri"/>
                        <a:ea typeface="Calibri"/>
                        <a:cs typeface="Times New Roman"/>
                      </a:endParaRPr>
                    </a:p>
                  </a:txBody>
                  <a:tcPr marL="40502" marR="40502" marT="0" marB="0">
                    <a:solidFill>
                      <a:schemeClr val="bg2"/>
                    </a:solidFill>
                  </a:tcPr>
                </a:tc>
                <a:tc>
                  <a:txBody>
                    <a:bodyPr/>
                    <a:lstStyle/>
                    <a:p>
                      <a:pPr>
                        <a:lnSpc>
                          <a:spcPct val="115000"/>
                        </a:lnSpc>
                        <a:spcAft>
                          <a:spcPts val="1000"/>
                        </a:spcAft>
                      </a:pPr>
                      <a:r>
                        <a:rPr lang="en-US" sz="800" b="1" dirty="0">
                          <a:effectLst/>
                        </a:rPr>
                        <a:t>Provide justifications/references to support your assessment</a:t>
                      </a:r>
                      <a:endParaRPr lang="en-SG" sz="800" b="1">
                        <a:effectLst/>
                        <a:latin typeface="Calibri"/>
                        <a:ea typeface="Calibri"/>
                        <a:cs typeface="Times New Roman"/>
                      </a:endParaRPr>
                    </a:p>
                  </a:txBody>
                  <a:tcPr marL="40502" marR="40502" marT="0" marB="0">
                    <a:solidFill>
                      <a:schemeClr val="bg2"/>
                    </a:solidFill>
                  </a:tcPr>
                </a:tc>
                <a:extLst>
                  <a:ext uri="{0D108BD9-81ED-4DB2-BD59-A6C34878D82A}">
                    <a16:rowId xmlns:a16="http://schemas.microsoft.com/office/drawing/2014/main" val="4245668366"/>
                  </a:ext>
                </a:extLst>
              </a:tr>
              <a:tr h="172165">
                <a:tc>
                  <a:txBody>
                    <a:bodyPr/>
                    <a:lstStyle/>
                    <a:p>
                      <a:pPr>
                        <a:lnSpc>
                          <a:spcPct val="115000"/>
                        </a:lnSpc>
                        <a:spcAft>
                          <a:spcPts val="1000"/>
                        </a:spcAft>
                      </a:pPr>
                      <a:r>
                        <a:rPr lang="en-GB" sz="800" dirty="0">
                          <a:effectLst/>
                        </a:rPr>
                        <a:t>Proposal is not addressing access</a:t>
                      </a:r>
                      <a:endParaRPr lang="en-SG" sz="800" dirty="0">
                        <a:effectLst/>
                        <a:latin typeface="Calibri"/>
                        <a:ea typeface="Calibri"/>
                        <a:cs typeface="Times New Roman"/>
                      </a:endParaRPr>
                    </a:p>
                  </a:txBody>
                  <a:tcPr marL="40502" marR="40502" marT="0" marB="0" anchor="b"/>
                </a:tc>
                <a:tc>
                  <a:txBody>
                    <a:bodyPr/>
                    <a:lstStyle/>
                    <a:p>
                      <a:pPr>
                        <a:lnSpc>
                          <a:spcPct val="115000"/>
                        </a:lnSpc>
                        <a:spcAft>
                          <a:spcPts val="1000"/>
                        </a:spcAft>
                      </a:pPr>
                      <a:endParaRPr lang="en-SG" sz="800" dirty="0">
                        <a:effectLst/>
                        <a:latin typeface="Calibri"/>
                        <a:ea typeface="Calibri"/>
                        <a:cs typeface="Times New Roman"/>
                      </a:endParaRPr>
                    </a:p>
                  </a:txBody>
                  <a:tcPr marL="40502" marR="40502" marT="0" marB="0"/>
                </a:tc>
                <a:tc>
                  <a:txBody>
                    <a:bodyPr/>
                    <a:lstStyle/>
                    <a:p>
                      <a:pPr>
                        <a:lnSpc>
                          <a:spcPct val="115000"/>
                        </a:lnSpc>
                        <a:spcAft>
                          <a:spcPts val="1000"/>
                        </a:spcAft>
                      </a:pPr>
                      <a:endParaRPr lang="en-SG" sz="800" dirty="0">
                        <a:effectLst/>
                        <a:latin typeface="Calibri"/>
                        <a:ea typeface="Calibri"/>
                        <a:cs typeface="Times New Roman"/>
                      </a:endParaRPr>
                    </a:p>
                  </a:txBody>
                  <a:tcPr marL="40502" marR="40502" marT="0" marB="0"/>
                </a:tc>
                <a:extLst>
                  <a:ext uri="{0D108BD9-81ED-4DB2-BD59-A6C34878D82A}">
                    <a16:rowId xmlns:a16="http://schemas.microsoft.com/office/drawing/2014/main" val="1103438636"/>
                  </a:ext>
                </a:extLst>
              </a:tr>
              <a:tr h="356188">
                <a:tc>
                  <a:txBody>
                    <a:bodyPr/>
                    <a:lstStyle/>
                    <a:p>
                      <a:pPr>
                        <a:lnSpc>
                          <a:spcPct val="115000"/>
                        </a:lnSpc>
                        <a:spcAft>
                          <a:spcPts val="1000"/>
                        </a:spcAft>
                      </a:pPr>
                      <a:r>
                        <a:rPr lang="en-GB" sz="800" dirty="0">
                          <a:effectLst/>
                        </a:rPr>
                        <a:t>Minimal or no improvement in workflow and/or patient/user access e.g. transferability/usability</a:t>
                      </a:r>
                      <a:endParaRPr lang="en-SG" sz="800" dirty="0">
                        <a:effectLst/>
                        <a:latin typeface="Calibri"/>
                        <a:ea typeface="Calibri"/>
                        <a:cs typeface="Times New Roman"/>
                      </a:endParaRPr>
                    </a:p>
                  </a:txBody>
                  <a:tcPr marL="40502" marR="40502" marT="0" marB="0" anchor="b"/>
                </a:tc>
                <a:tc>
                  <a:txBody>
                    <a:bodyPr/>
                    <a:lstStyle/>
                    <a:p>
                      <a:pPr>
                        <a:lnSpc>
                          <a:spcPct val="115000"/>
                        </a:lnSpc>
                        <a:spcAft>
                          <a:spcPts val="1000"/>
                        </a:spcAft>
                      </a:pPr>
                      <a:endParaRPr lang="en-SG" sz="800" dirty="0">
                        <a:effectLst/>
                        <a:latin typeface="Calibri"/>
                        <a:ea typeface="Calibri"/>
                        <a:cs typeface="Times New Roman"/>
                      </a:endParaRPr>
                    </a:p>
                  </a:txBody>
                  <a:tcPr marL="40502" marR="40502" marT="0" marB="0"/>
                </a:tc>
                <a:tc>
                  <a:txBody>
                    <a:bodyPr/>
                    <a:lstStyle/>
                    <a:p>
                      <a:pPr>
                        <a:lnSpc>
                          <a:spcPct val="115000"/>
                        </a:lnSpc>
                        <a:spcAft>
                          <a:spcPts val="1000"/>
                        </a:spcAft>
                      </a:pPr>
                      <a:endParaRPr lang="en-SG" sz="800" dirty="0">
                        <a:effectLst/>
                        <a:latin typeface="Calibri"/>
                        <a:ea typeface="Calibri"/>
                        <a:cs typeface="Times New Roman"/>
                      </a:endParaRPr>
                    </a:p>
                  </a:txBody>
                  <a:tcPr marL="40502" marR="40502" marT="0" marB="0"/>
                </a:tc>
                <a:extLst>
                  <a:ext uri="{0D108BD9-81ED-4DB2-BD59-A6C34878D82A}">
                    <a16:rowId xmlns:a16="http://schemas.microsoft.com/office/drawing/2014/main" val="200157729"/>
                  </a:ext>
                </a:extLst>
              </a:tr>
              <a:tr h="356188">
                <a:tc>
                  <a:txBody>
                    <a:bodyPr/>
                    <a:lstStyle/>
                    <a:p>
                      <a:pPr>
                        <a:lnSpc>
                          <a:spcPct val="115000"/>
                        </a:lnSpc>
                        <a:spcAft>
                          <a:spcPts val="1000"/>
                        </a:spcAft>
                      </a:pPr>
                      <a:r>
                        <a:rPr lang="en-GB" sz="800" dirty="0">
                          <a:effectLst/>
                        </a:rPr>
                        <a:t>Moderate improvement in workflow and/or patient/user access e.g. transferability/usability</a:t>
                      </a:r>
                      <a:endParaRPr lang="en-SG" sz="800" dirty="0">
                        <a:effectLst/>
                        <a:latin typeface="Calibri"/>
                        <a:ea typeface="Calibri"/>
                        <a:cs typeface="Times New Roman"/>
                      </a:endParaRPr>
                    </a:p>
                  </a:txBody>
                  <a:tcPr marL="40502" marR="40502" marT="0" marB="0" anchor="b"/>
                </a:tc>
                <a:tc>
                  <a:txBody>
                    <a:bodyPr/>
                    <a:lstStyle/>
                    <a:p>
                      <a:pPr>
                        <a:lnSpc>
                          <a:spcPct val="115000"/>
                        </a:lnSpc>
                        <a:spcAft>
                          <a:spcPts val="1000"/>
                        </a:spcAft>
                      </a:pPr>
                      <a:endParaRPr lang="en-SG" sz="800" dirty="0">
                        <a:effectLst/>
                        <a:latin typeface="Calibri"/>
                        <a:ea typeface="Calibri"/>
                        <a:cs typeface="Times New Roman"/>
                      </a:endParaRPr>
                    </a:p>
                  </a:txBody>
                  <a:tcPr marL="40502" marR="40502" marT="0" marB="0"/>
                </a:tc>
                <a:tc>
                  <a:txBody>
                    <a:bodyPr/>
                    <a:lstStyle/>
                    <a:p>
                      <a:pPr>
                        <a:lnSpc>
                          <a:spcPct val="115000"/>
                        </a:lnSpc>
                        <a:spcAft>
                          <a:spcPts val="1000"/>
                        </a:spcAft>
                      </a:pPr>
                      <a:endParaRPr lang="en-SG" sz="800" dirty="0">
                        <a:effectLst/>
                        <a:latin typeface="Calibri"/>
                        <a:ea typeface="Calibri"/>
                        <a:cs typeface="Times New Roman"/>
                      </a:endParaRPr>
                    </a:p>
                  </a:txBody>
                  <a:tcPr marL="40502" marR="40502" marT="0" marB="0"/>
                </a:tc>
                <a:extLst>
                  <a:ext uri="{0D108BD9-81ED-4DB2-BD59-A6C34878D82A}">
                    <a16:rowId xmlns:a16="http://schemas.microsoft.com/office/drawing/2014/main" val="3989755824"/>
                  </a:ext>
                </a:extLst>
              </a:tr>
              <a:tr h="356188">
                <a:tc>
                  <a:txBody>
                    <a:bodyPr/>
                    <a:lstStyle/>
                    <a:p>
                      <a:pPr>
                        <a:lnSpc>
                          <a:spcPct val="115000"/>
                        </a:lnSpc>
                        <a:spcAft>
                          <a:spcPts val="1000"/>
                        </a:spcAft>
                      </a:pPr>
                      <a:r>
                        <a:rPr lang="en-GB" sz="800" dirty="0">
                          <a:effectLst/>
                        </a:rPr>
                        <a:t>Significant improvement in workflow and/or patient/user access e.g. transferability/usability</a:t>
                      </a:r>
                      <a:endParaRPr lang="en-SG" sz="800" dirty="0">
                        <a:effectLst/>
                        <a:latin typeface="Calibri"/>
                        <a:ea typeface="Calibri"/>
                        <a:cs typeface="Times New Roman"/>
                      </a:endParaRPr>
                    </a:p>
                  </a:txBody>
                  <a:tcPr marL="40502" marR="40502" marT="0" marB="0" anchor="b"/>
                </a:tc>
                <a:tc>
                  <a:txBody>
                    <a:bodyPr/>
                    <a:lstStyle/>
                    <a:p>
                      <a:pPr>
                        <a:lnSpc>
                          <a:spcPct val="115000"/>
                        </a:lnSpc>
                        <a:spcAft>
                          <a:spcPts val="1000"/>
                        </a:spcAft>
                      </a:pPr>
                      <a:endParaRPr lang="en-SG" sz="800" dirty="0">
                        <a:effectLst/>
                        <a:latin typeface="Calibri"/>
                        <a:ea typeface="Calibri"/>
                        <a:cs typeface="Times New Roman"/>
                      </a:endParaRPr>
                    </a:p>
                  </a:txBody>
                  <a:tcPr marL="40502" marR="40502" marT="0" marB="0"/>
                </a:tc>
                <a:tc>
                  <a:txBody>
                    <a:bodyPr/>
                    <a:lstStyle/>
                    <a:p>
                      <a:pPr>
                        <a:lnSpc>
                          <a:spcPct val="115000"/>
                        </a:lnSpc>
                        <a:spcAft>
                          <a:spcPts val="1000"/>
                        </a:spcAft>
                      </a:pPr>
                      <a:endParaRPr lang="en-SG" sz="800" dirty="0">
                        <a:effectLst/>
                        <a:latin typeface="Calibri"/>
                        <a:ea typeface="Calibri"/>
                        <a:cs typeface="Times New Roman"/>
                      </a:endParaRPr>
                    </a:p>
                  </a:txBody>
                  <a:tcPr marL="40502" marR="40502" marT="0" marB="0"/>
                </a:tc>
                <a:extLst>
                  <a:ext uri="{0D108BD9-81ED-4DB2-BD59-A6C34878D82A}">
                    <a16:rowId xmlns:a16="http://schemas.microsoft.com/office/drawing/2014/main" val="3941814518"/>
                  </a:ext>
                </a:extLst>
              </a:tr>
              <a:tr h="280930">
                <a:tc>
                  <a:txBody>
                    <a:bodyPr/>
                    <a:lstStyle/>
                    <a:p>
                      <a:pPr>
                        <a:lnSpc>
                          <a:spcPct val="115000"/>
                        </a:lnSpc>
                        <a:spcAft>
                          <a:spcPts val="1000"/>
                        </a:spcAft>
                      </a:pPr>
                      <a:r>
                        <a:rPr lang="en-GB" sz="800" b="1" dirty="0">
                          <a:effectLst/>
                        </a:rPr>
                        <a:t>Cost</a:t>
                      </a:r>
                      <a:endParaRPr lang="en-SG" sz="800" b="1">
                        <a:effectLst/>
                        <a:latin typeface="Calibri"/>
                        <a:ea typeface="Calibri"/>
                        <a:cs typeface="Times New Roman"/>
                      </a:endParaRPr>
                    </a:p>
                  </a:txBody>
                  <a:tcPr marL="40502" marR="40502" marT="0" marB="0" anchor="b">
                    <a:solidFill>
                      <a:schemeClr val="bg2"/>
                    </a:solidFill>
                  </a:tcPr>
                </a:tc>
                <a:tc>
                  <a:txBody>
                    <a:bodyPr/>
                    <a:lstStyle/>
                    <a:p>
                      <a:pPr>
                        <a:lnSpc>
                          <a:spcPct val="115000"/>
                        </a:lnSpc>
                        <a:spcAft>
                          <a:spcPts val="1000"/>
                        </a:spcAft>
                      </a:pPr>
                      <a:r>
                        <a:rPr lang="en-US" sz="800" b="1" dirty="0">
                          <a:effectLst/>
                        </a:rPr>
                        <a:t>Select 1 option</a:t>
                      </a:r>
                      <a:endParaRPr lang="en-SG" sz="800" b="1">
                        <a:effectLst/>
                        <a:latin typeface="Calibri"/>
                        <a:ea typeface="Calibri"/>
                        <a:cs typeface="Times New Roman"/>
                      </a:endParaRPr>
                    </a:p>
                  </a:txBody>
                  <a:tcPr marL="40502" marR="40502" marT="0" marB="0">
                    <a:solidFill>
                      <a:schemeClr val="bg2"/>
                    </a:solidFill>
                  </a:tcPr>
                </a:tc>
                <a:tc>
                  <a:txBody>
                    <a:bodyPr/>
                    <a:lstStyle/>
                    <a:p>
                      <a:pPr>
                        <a:lnSpc>
                          <a:spcPct val="115000"/>
                        </a:lnSpc>
                        <a:spcAft>
                          <a:spcPts val="1000"/>
                        </a:spcAft>
                      </a:pPr>
                      <a:r>
                        <a:rPr lang="en-US" sz="800" b="1" dirty="0">
                          <a:effectLst/>
                        </a:rPr>
                        <a:t>Provide justifications/references to support your assessment</a:t>
                      </a:r>
                      <a:endParaRPr lang="en-SG" sz="800" b="1">
                        <a:effectLst/>
                        <a:latin typeface="Calibri"/>
                        <a:ea typeface="Calibri"/>
                        <a:cs typeface="Times New Roman"/>
                      </a:endParaRPr>
                    </a:p>
                  </a:txBody>
                  <a:tcPr marL="40502" marR="40502" marT="0" marB="0">
                    <a:solidFill>
                      <a:schemeClr val="bg2"/>
                    </a:solidFill>
                  </a:tcPr>
                </a:tc>
                <a:extLst>
                  <a:ext uri="{0D108BD9-81ED-4DB2-BD59-A6C34878D82A}">
                    <a16:rowId xmlns:a16="http://schemas.microsoft.com/office/drawing/2014/main" val="3762915444"/>
                  </a:ext>
                </a:extLst>
              </a:tr>
              <a:tr h="172165">
                <a:tc>
                  <a:txBody>
                    <a:bodyPr/>
                    <a:lstStyle/>
                    <a:p>
                      <a:pPr>
                        <a:lnSpc>
                          <a:spcPct val="115000"/>
                        </a:lnSpc>
                        <a:spcAft>
                          <a:spcPts val="1000"/>
                        </a:spcAft>
                      </a:pPr>
                      <a:r>
                        <a:rPr lang="en-GB" sz="800" dirty="0">
                          <a:effectLst/>
                        </a:rPr>
                        <a:t>Proposal is not addressing access</a:t>
                      </a:r>
                      <a:endParaRPr lang="en-SG" sz="800" dirty="0">
                        <a:effectLst/>
                        <a:latin typeface="Calibri"/>
                        <a:ea typeface="Calibri"/>
                        <a:cs typeface="Times New Roman"/>
                      </a:endParaRPr>
                    </a:p>
                  </a:txBody>
                  <a:tcPr marL="40502" marR="40502" marT="0" marB="0" anchor="b"/>
                </a:tc>
                <a:tc>
                  <a:txBody>
                    <a:bodyPr/>
                    <a:lstStyle/>
                    <a:p>
                      <a:pPr>
                        <a:lnSpc>
                          <a:spcPct val="115000"/>
                        </a:lnSpc>
                        <a:spcAft>
                          <a:spcPts val="1000"/>
                        </a:spcAft>
                      </a:pPr>
                      <a:endParaRPr lang="en-SG" sz="800" dirty="0">
                        <a:effectLst/>
                        <a:latin typeface="Calibri"/>
                        <a:ea typeface="Calibri"/>
                        <a:cs typeface="Times New Roman"/>
                      </a:endParaRPr>
                    </a:p>
                  </a:txBody>
                  <a:tcPr marL="40502" marR="40502" marT="0" marB="0"/>
                </a:tc>
                <a:tc>
                  <a:txBody>
                    <a:bodyPr/>
                    <a:lstStyle/>
                    <a:p>
                      <a:pPr>
                        <a:lnSpc>
                          <a:spcPct val="115000"/>
                        </a:lnSpc>
                        <a:spcAft>
                          <a:spcPts val="1000"/>
                        </a:spcAft>
                      </a:pPr>
                      <a:endParaRPr lang="en-SG" sz="800" dirty="0">
                        <a:effectLst/>
                        <a:latin typeface="Calibri"/>
                        <a:ea typeface="Calibri"/>
                        <a:cs typeface="Times New Roman"/>
                      </a:endParaRPr>
                    </a:p>
                  </a:txBody>
                  <a:tcPr marL="40502" marR="40502" marT="0" marB="0"/>
                </a:tc>
                <a:extLst>
                  <a:ext uri="{0D108BD9-81ED-4DB2-BD59-A6C34878D82A}">
                    <a16:rowId xmlns:a16="http://schemas.microsoft.com/office/drawing/2014/main" val="3894269049"/>
                  </a:ext>
                </a:extLst>
              </a:tr>
              <a:tr h="356188">
                <a:tc>
                  <a:txBody>
                    <a:bodyPr/>
                    <a:lstStyle/>
                    <a:p>
                      <a:pPr>
                        <a:lnSpc>
                          <a:spcPct val="115000"/>
                        </a:lnSpc>
                        <a:spcAft>
                          <a:spcPts val="1000"/>
                        </a:spcAft>
                      </a:pPr>
                      <a:r>
                        <a:rPr lang="en-GB" sz="800" dirty="0">
                          <a:effectLst/>
                        </a:rPr>
                        <a:t>Minimal or no improvement to cost i.e. cost of product/cost reduction in manufacturing and/or workflow efficiency and savings </a:t>
                      </a:r>
                      <a:endParaRPr lang="en-SG" sz="800" dirty="0">
                        <a:effectLst/>
                        <a:latin typeface="Calibri"/>
                        <a:ea typeface="Calibri"/>
                        <a:cs typeface="Times New Roman"/>
                      </a:endParaRPr>
                    </a:p>
                  </a:txBody>
                  <a:tcPr marL="40502" marR="40502" marT="0" marB="0" anchor="b"/>
                </a:tc>
                <a:tc>
                  <a:txBody>
                    <a:bodyPr/>
                    <a:lstStyle/>
                    <a:p>
                      <a:pPr>
                        <a:lnSpc>
                          <a:spcPct val="115000"/>
                        </a:lnSpc>
                        <a:spcAft>
                          <a:spcPts val="1000"/>
                        </a:spcAft>
                      </a:pPr>
                      <a:endParaRPr lang="en-SG" sz="800" dirty="0">
                        <a:effectLst/>
                        <a:latin typeface="Calibri"/>
                        <a:ea typeface="Calibri"/>
                        <a:cs typeface="Times New Roman"/>
                      </a:endParaRPr>
                    </a:p>
                  </a:txBody>
                  <a:tcPr marL="40502" marR="40502" marT="0" marB="0"/>
                </a:tc>
                <a:tc>
                  <a:txBody>
                    <a:bodyPr/>
                    <a:lstStyle/>
                    <a:p>
                      <a:pPr>
                        <a:lnSpc>
                          <a:spcPct val="115000"/>
                        </a:lnSpc>
                        <a:spcAft>
                          <a:spcPts val="1000"/>
                        </a:spcAft>
                      </a:pPr>
                      <a:endParaRPr lang="en-SG" sz="800" dirty="0">
                        <a:effectLst/>
                        <a:latin typeface="Calibri"/>
                        <a:ea typeface="Calibri"/>
                        <a:cs typeface="Times New Roman"/>
                      </a:endParaRPr>
                    </a:p>
                  </a:txBody>
                  <a:tcPr marL="40502" marR="40502" marT="0" marB="0"/>
                </a:tc>
                <a:extLst>
                  <a:ext uri="{0D108BD9-81ED-4DB2-BD59-A6C34878D82A}">
                    <a16:rowId xmlns:a16="http://schemas.microsoft.com/office/drawing/2014/main" val="861448536"/>
                  </a:ext>
                </a:extLst>
              </a:tr>
              <a:tr h="356188">
                <a:tc>
                  <a:txBody>
                    <a:bodyPr/>
                    <a:lstStyle/>
                    <a:p>
                      <a:pPr>
                        <a:lnSpc>
                          <a:spcPct val="115000"/>
                        </a:lnSpc>
                        <a:spcAft>
                          <a:spcPts val="1000"/>
                        </a:spcAft>
                      </a:pPr>
                      <a:r>
                        <a:rPr lang="en-GB" sz="800" dirty="0">
                          <a:effectLst/>
                        </a:rPr>
                        <a:t>Moderate improvement to cost i.e. cost of product/cost reduction in manufacturing and/or workflow efficiency and savings </a:t>
                      </a:r>
                      <a:endParaRPr lang="en-SG" sz="800" dirty="0">
                        <a:effectLst/>
                        <a:latin typeface="Calibri"/>
                        <a:ea typeface="Calibri"/>
                        <a:cs typeface="Times New Roman"/>
                      </a:endParaRPr>
                    </a:p>
                  </a:txBody>
                  <a:tcPr marL="40502" marR="40502" marT="0" marB="0" anchor="b"/>
                </a:tc>
                <a:tc>
                  <a:txBody>
                    <a:bodyPr/>
                    <a:lstStyle/>
                    <a:p>
                      <a:pPr>
                        <a:lnSpc>
                          <a:spcPct val="115000"/>
                        </a:lnSpc>
                        <a:spcAft>
                          <a:spcPts val="1000"/>
                        </a:spcAft>
                      </a:pPr>
                      <a:endParaRPr lang="en-SG" sz="800" dirty="0">
                        <a:effectLst/>
                        <a:latin typeface="Calibri"/>
                        <a:ea typeface="Calibri"/>
                        <a:cs typeface="Times New Roman"/>
                      </a:endParaRPr>
                    </a:p>
                  </a:txBody>
                  <a:tcPr marL="40502" marR="40502" marT="0" marB="0"/>
                </a:tc>
                <a:tc>
                  <a:txBody>
                    <a:bodyPr/>
                    <a:lstStyle/>
                    <a:p>
                      <a:pPr>
                        <a:lnSpc>
                          <a:spcPct val="115000"/>
                        </a:lnSpc>
                        <a:spcAft>
                          <a:spcPts val="1000"/>
                        </a:spcAft>
                      </a:pPr>
                      <a:endParaRPr lang="en-SG" sz="800" dirty="0">
                        <a:effectLst/>
                        <a:latin typeface="Calibri"/>
                        <a:ea typeface="Calibri"/>
                        <a:cs typeface="Times New Roman"/>
                      </a:endParaRPr>
                    </a:p>
                  </a:txBody>
                  <a:tcPr marL="40502" marR="40502" marT="0" marB="0"/>
                </a:tc>
                <a:extLst>
                  <a:ext uri="{0D108BD9-81ED-4DB2-BD59-A6C34878D82A}">
                    <a16:rowId xmlns:a16="http://schemas.microsoft.com/office/drawing/2014/main" val="2067454082"/>
                  </a:ext>
                </a:extLst>
              </a:tr>
              <a:tr h="356188">
                <a:tc>
                  <a:txBody>
                    <a:bodyPr/>
                    <a:lstStyle/>
                    <a:p>
                      <a:pPr>
                        <a:lnSpc>
                          <a:spcPct val="115000"/>
                        </a:lnSpc>
                        <a:spcAft>
                          <a:spcPts val="1000"/>
                        </a:spcAft>
                      </a:pPr>
                      <a:r>
                        <a:rPr lang="en-GB" sz="800" dirty="0">
                          <a:effectLst/>
                        </a:rPr>
                        <a:t>Significant improvement to cost i.e. cost of product/cost reduction in manufacturing and/or workflow efficiency and savings </a:t>
                      </a:r>
                      <a:endParaRPr lang="en-SG" sz="800" dirty="0">
                        <a:effectLst/>
                        <a:latin typeface="Calibri"/>
                        <a:ea typeface="Calibri"/>
                        <a:cs typeface="Times New Roman"/>
                      </a:endParaRPr>
                    </a:p>
                  </a:txBody>
                  <a:tcPr marL="40502" marR="40502" marT="0" marB="0" anchor="b"/>
                </a:tc>
                <a:tc>
                  <a:txBody>
                    <a:bodyPr/>
                    <a:lstStyle/>
                    <a:p>
                      <a:pPr>
                        <a:lnSpc>
                          <a:spcPct val="115000"/>
                        </a:lnSpc>
                        <a:spcAft>
                          <a:spcPts val="1000"/>
                        </a:spcAft>
                      </a:pPr>
                      <a:endParaRPr lang="en-SG" sz="800" dirty="0">
                        <a:effectLst/>
                        <a:latin typeface="Calibri"/>
                        <a:ea typeface="Calibri"/>
                        <a:cs typeface="Times New Roman"/>
                      </a:endParaRPr>
                    </a:p>
                  </a:txBody>
                  <a:tcPr marL="40502" marR="40502" marT="0" marB="0"/>
                </a:tc>
                <a:tc>
                  <a:txBody>
                    <a:bodyPr/>
                    <a:lstStyle/>
                    <a:p>
                      <a:pPr>
                        <a:lnSpc>
                          <a:spcPct val="115000"/>
                        </a:lnSpc>
                        <a:spcAft>
                          <a:spcPts val="1000"/>
                        </a:spcAft>
                      </a:pPr>
                      <a:endParaRPr lang="en-SG" sz="800" dirty="0">
                        <a:effectLst/>
                        <a:latin typeface="Calibri"/>
                        <a:ea typeface="Calibri"/>
                        <a:cs typeface="Times New Roman"/>
                      </a:endParaRPr>
                    </a:p>
                  </a:txBody>
                  <a:tcPr marL="40502" marR="40502" marT="0" marB="0"/>
                </a:tc>
                <a:extLst>
                  <a:ext uri="{0D108BD9-81ED-4DB2-BD59-A6C34878D82A}">
                    <a16:rowId xmlns:a16="http://schemas.microsoft.com/office/drawing/2014/main" val="1379717576"/>
                  </a:ext>
                </a:extLst>
              </a:tr>
            </a:tbl>
          </a:graphicData>
        </a:graphic>
      </p:graphicFrame>
    </p:spTree>
    <p:extLst>
      <p:ext uri="{BB962C8B-B14F-4D97-AF65-F5344CB8AC3E}">
        <p14:creationId xmlns:p14="http://schemas.microsoft.com/office/powerpoint/2010/main" val="14273606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AAC7B7E2-8561-B5B9-9183-B481BF1D01F1}"/>
              </a:ext>
            </a:extLst>
          </p:cNvPr>
          <p:cNvGraphicFramePr>
            <a:graphicFrameLocks noGrp="1"/>
          </p:cNvGraphicFramePr>
          <p:nvPr>
            <p:ph sz="quarter" idx="11"/>
            <p:extLst>
              <p:ext uri="{D42A27DB-BD31-4B8C-83A1-F6EECF244321}">
                <p14:modId xmlns:p14="http://schemas.microsoft.com/office/powerpoint/2010/main" val="427048664"/>
              </p:ext>
            </p:extLst>
          </p:nvPr>
        </p:nvGraphicFramePr>
        <p:xfrm>
          <a:off x="546100" y="835025"/>
          <a:ext cx="8061324" cy="3377539"/>
        </p:xfrm>
        <a:graphic>
          <a:graphicData uri="http://schemas.openxmlformats.org/drawingml/2006/table">
            <a:tbl>
              <a:tblPr bandRow="1">
                <a:tableStyleId>{5C22544A-7EE6-4342-B048-85BDC9FD1C3A}</a:tableStyleId>
              </a:tblPr>
              <a:tblGrid>
                <a:gridCol w="3417056">
                  <a:extLst>
                    <a:ext uri="{9D8B030D-6E8A-4147-A177-3AD203B41FA5}">
                      <a16:colId xmlns:a16="http://schemas.microsoft.com/office/drawing/2014/main" val="2200078336"/>
                    </a:ext>
                  </a:extLst>
                </a:gridCol>
                <a:gridCol w="1393459">
                  <a:extLst>
                    <a:ext uri="{9D8B030D-6E8A-4147-A177-3AD203B41FA5}">
                      <a16:colId xmlns:a16="http://schemas.microsoft.com/office/drawing/2014/main" val="207424904"/>
                    </a:ext>
                  </a:extLst>
                </a:gridCol>
                <a:gridCol w="3250809">
                  <a:extLst>
                    <a:ext uri="{9D8B030D-6E8A-4147-A177-3AD203B41FA5}">
                      <a16:colId xmlns:a16="http://schemas.microsoft.com/office/drawing/2014/main" val="4258939494"/>
                    </a:ext>
                  </a:extLst>
                </a:gridCol>
              </a:tblGrid>
              <a:tr h="333603">
                <a:tc gridSpan="3">
                  <a:txBody>
                    <a:bodyPr/>
                    <a:lstStyle/>
                    <a:p>
                      <a:pPr lvl="0">
                        <a:lnSpc>
                          <a:spcPts val="1425"/>
                        </a:lnSpc>
                        <a:buNone/>
                      </a:pPr>
                      <a:r>
                        <a:rPr lang="en-US" sz="1100" b="1" dirty="0">
                          <a:effectLst/>
                          <a:latin typeface="Segoe UI"/>
                        </a:rPr>
                        <a:t>3. Technology/Engineering Risk</a:t>
                      </a:r>
                    </a:p>
                  </a:txBody>
                  <a:tcPr marL="55796" marR="55796">
                    <a:lnL w="13773">
                      <a:solidFill>
                        <a:srgbClr val="424242"/>
                      </a:solidFill>
                    </a:lnL>
                    <a:lnR w="13773">
                      <a:solidFill>
                        <a:srgbClr val="424242"/>
                      </a:solidFill>
                    </a:lnR>
                    <a:lnT w="13773">
                      <a:solidFill>
                        <a:srgbClr val="424242"/>
                      </a:solidFill>
                    </a:lnT>
                    <a:lnB w="13773">
                      <a:solidFill>
                        <a:srgbClr val="424242"/>
                      </a:solidFill>
                    </a:lnB>
                    <a:solidFill>
                      <a:srgbClr val="F3F3F3"/>
                    </a:solidFill>
                  </a:tcPr>
                </a:tc>
                <a:tc hMerge="1">
                  <a:txBody>
                    <a:bodyPr/>
                    <a:lstStyle/>
                    <a:p>
                      <a:endParaRPr lang="en-US"/>
                    </a:p>
                  </a:txBody>
                  <a:tcPr marL="55796" marR="55796">
                    <a:lnL w="13773">
                      <a:solidFill>
                        <a:srgbClr val="424242"/>
                      </a:solidFill>
                    </a:lnL>
                    <a:lnR w="13773">
                      <a:solidFill>
                        <a:srgbClr val="424242"/>
                      </a:solidFill>
                    </a:lnR>
                    <a:lnT w="13773">
                      <a:solidFill>
                        <a:srgbClr val="424242"/>
                      </a:solidFill>
                    </a:lnT>
                    <a:lnB w="13773">
                      <a:solidFill>
                        <a:srgbClr val="424242"/>
                      </a:solidFill>
                    </a:lnB>
                    <a:solidFill>
                      <a:srgbClr val="F3F3F3"/>
                    </a:solidFill>
                  </a:tcPr>
                </a:tc>
                <a:tc hMerge="1">
                  <a:txBody>
                    <a:bodyPr/>
                    <a:lstStyle/>
                    <a:p>
                      <a:endParaRPr lang="en-US"/>
                    </a:p>
                  </a:txBody>
                  <a:tcPr marL="55796" marR="55796">
                    <a:lnL w="13773">
                      <a:solidFill>
                        <a:srgbClr val="424242"/>
                      </a:solidFill>
                    </a:lnL>
                    <a:lnR w="13773">
                      <a:solidFill>
                        <a:srgbClr val="424242"/>
                      </a:solidFill>
                    </a:lnR>
                    <a:lnT w="13773">
                      <a:solidFill>
                        <a:srgbClr val="424242"/>
                      </a:solidFill>
                    </a:lnT>
                    <a:lnB w="13773">
                      <a:solidFill>
                        <a:srgbClr val="424242"/>
                      </a:solidFill>
                    </a:lnB>
                    <a:solidFill>
                      <a:srgbClr val="F3F3F3"/>
                    </a:solidFill>
                  </a:tcPr>
                </a:tc>
                <a:extLst>
                  <a:ext uri="{0D108BD9-81ED-4DB2-BD59-A6C34878D82A}">
                    <a16:rowId xmlns:a16="http://schemas.microsoft.com/office/drawing/2014/main" val="1449344547"/>
                  </a:ext>
                </a:extLst>
              </a:tr>
              <a:tr h="333604">
                <a:tc>
                  <a:txBody>
                    <a:bodyPr/>
                    <a:lstStyle/>
                    <a:p>
                      <a:pPr rtl="0" fontAlgn="base">
                        <a:lnSpc>
                          <a:spcPts val="1425"/>
                        </a:lnSpc>
                      </a:pPr>
                      <a:r>
                        <a:rPr lang="en-US" sz="1100" b="1" dirty="0">
                          <a:effectLst/>
                          <a:latin typeface="Segoe UI"/>
                        </a:rPr>
                        <a:t>Technology Development Phase</a:t>
                      </a:r>
                      <a:endParaRPr lang="en-US" dirty="0">
                        <a:effectLst/>
                        <a:latin typeface="Segoe UI"/>
                      </a:endParaRPr>
                    </a:p>
                  </a:txBody>
                  <a:tcPr marL="55797" marR="55797">
                    <a:lnL w="13773" cap="flat" cmpd="sng" algn="ctr">
                      <a:solidFill>
                        <a:srgbClr val="424242"/>
                      </a:solidFill>
                      <a:prstDash val="solid"/>
                      <a:round/>
                      <a:headEnd type="none" w="med" len="med"/>
                      <a:tailEnd type="none" w="med" len="med"/>
                    </a:lnL>
                    <a:lnR w="13773" cap="flat" cmpd="sng" algn="ctr">
                      <a:solidFill>
                        <a:srgbClr val="424242"/>
                      </a:solidFill>
                      <a:prstDash val="solid"/>
                      <a:round/>
                      <a:headEnd type="none" w="med" len="med"/>
                      <a:tailEnd type="none" w="med" len="med"/>
                    </a:lnR>
                    <a:lnT w="13773" cap="flat" cmpd="sng" algn="ctr">
                      <a:solidFill>
                        <a:srgbClr val="424242"/>
                      </a:solidFill>
                      <a:prstDash val="solid"/>
                      <a:round/>
                      <a:headEnd type="none" w="med" len="med"/>
                      <a:tailEnd type="none" w="med" len="med"/>
                    </a:lnT>
                    <a:lnB w="13773" cap="flat" cmpd="sng" algn="ctr">
                      <a:solidFill>
                        <a:srgbClr val="424242"/>
                      </a:solidFill>
                      <a:prstDash val="solid"/>
                      <a:round/>
                      <a:headEnd type="none" w="med" len="med"/>
                      <a:tailEnd type="none" w="med" len="med"/>
                    </a:lnB>
                    <a:solidFill>
                      <a:srgbClr val="F3F3F3"/>
                    </a:solidFill>
                  </a:tcPr>
                </a:tc>
                <a:tc>
                  <a:txBody>
                    <a:bodyPr/>
                    <a:lstStyle/>
                    <a:p>
                      <a:pPr rtl="0" fontAlgn="base">
                        <a:lnSpc>
                          <a:spcPts val="1425"/>
                        </a:lnSpc>
                      </a:pPr>
                      <a:r>
                        <a:rPr lang="en-US" sz="1100" b="1" dirty="0">
                          <a:effectLst/>
                          <a:latin typeface="Segoe UI"/>
                        </a:rPr>
                        <a:t>Select 1 Option</a:t>
                      </a:r>
                      <a:endParaRPr lang="en-US" dirty="0">
                        <a:effectLst/>
                        <a:latin typeface="Segoe UI"/>
                      </a:endParaRPr>
                    </a:p>
                  </a:txBody>
                  <a:tcPr marL="55797" marR="55797">
                    <a:lnL w="13773" cap="flat" cmpd="sng" algn="ctr">
                      <a:solidFill>
                        <a:srgbClr val="424242"/>
                      </a:solidFill>
                      <a:prstDash val="solid"/>
                      <a:round/>
                      <a:headEnd type="none" w="med" len="med"/>
                      <a:tailEnd type="none" w="med" len="med"/>
                    </a:lnL>
                    <a:lnR w="13773" cap="flat" cmpd="sng" algn="ctr">
                      <a:solidFill>
                        <a:srgbClr val="424242"/>
                      </a:solidFill>
                      <a:prstDash val="solid"/>
                      <a:round/>
                      <a:headEnd type="none" w="med" len="med"/>
                      <a:tailEnd type="none" w="med" len="med"/>
                    </a:lnR>
                    <a:lnT w="13773" cap="flat" cmpd="sng" algn="ctr">
                      <a:solidFill>
                        <a:srgbClr val="424242"/>
                      </a:solidFill>
                      <a:prstDash val="solid"/>
                      <a:round/>
                      <a:headEnd type="none" w="med" len="med"/>
                      <a:tailEnd type="none" w="med" len="med"/>
                    </a:lnT>
                    <a:lnB w="13773" cap="flat" cmpd="sng" algn="ctr">
                      <a:solidFill>
                        <a:srgbClr val="424242"/>
                      </a:solidFill>
                      <a:prstDash val="solid"/>
                      <a:round/>
                      <a:headEnd type="none" w="med" len="med"/>
                      <a:tailEnd type="none" w="med" len="med"/>
                    </a:lnB>
                    <a:solidFill>
                      <a:srgbClr val="F3F3F3"/>
                    </a:solidFill>
                  </a:tcPr>
                </a:tc>
                <a:tc>
                  <a:txBody>
                    <a:bodyPr/>
                    <a:lstStyle/>
                    <a:p>
                      <a:pPr rtl="0" fontAlgn="base">
                        <a:lnSpc>
                          <a:spcPts val="1425"/>
                        </a:lnSpc>
                      </a:pPr>
                      <a:r>
                        <a:rPr lang="en-US" sz="1100" b="1" dirty="0">
                          <a:effectLst/>
                          <a:latin typeface="Segoe UI"/>
                        </a:rPr>
                        <a:t>Provide justifications/references to support your assessment</a:t>
                      </a:r>
                      <a:endParaRPr lang="en-US" dirty="0">
                        <a:effectLst/>
                        <a:latin typeface="Segoe UI"/>
                      </a:endParaRPr>
                    </a:p>
                  </a:txBody>
                  <a:tcPr marL="55797" marR="55797">
                    <a:lnL w="13773" cap="flat" cmpd="sng" algn="ctr">
                      <a:solidFill>
                        <a:srgbClr val="424242"/>
                      </a:solidFill>
                      <a:prstDash val="solid"/>
                      <a:round/>
                      <a:headEnd type="none" w="med" len="med"/>
                      <a:tailEnd type="none" w="med" len="med"/>
                    </a:lnL>
                    <a:lnR w="13773" cap="flat" cmpd="sng" algn="ctr">
                      <a:solidFill>
                        <a:srgbClr val="424242"/>
                      </a:solidFill>
                      <a:prstDash val="solid"/>
                      <a:round/>
                      <a:headEnd type="none" w="med" len="med"/>
                      <a:tailEnd type="none" w="med" len="med"/>
                    </a:lnR>
                    <a:lnT w="13773" cap="flat" cmpd="sng" algn="ctr">
                      <a:solidFill>
                        <a:srgbClr val="424242"/>
                      </a:solidFill>
                      <a:prstDash val="solid"/>
                      <a:round/>
                      <a:headEnd type="none" w="med" len="med"/>
                      <a:tailEnd type="none" w="med" len="med"/>
                    </a:lnT>
                    <a:lnB w="13773" cap="flat" cmpd="sng" algn="ctr">
                      <a:solidFill>
                        <a:srgbClr val="424242"/>
                      </a:solidFill>
                      <a:prstDash val="solid"/>
                      <a:round/>
                      <a:headEnd type="none" w="med" len="med"/>
                      <a:tailEnd type="none" w="med" len="med"/>
                    </a:lnB>
                    <a:solidFill>
                      <a:srgbClr val="F3F3F3"/>
                    </a:solidFill>
                  </a:tcPr>
                </a:tc>
                <a:extLst>
                  <a:ext uri="{0D108BD9-81ED-4DB2-BD59-A6C34878D82A}">
                    <a16:rowId xmlns:a16="http://schemas.microsoft.com/office/drawing/2014/main" val="2861491054"/>
                  </a:ext>
                </a:extLst>
              </a:tr>
              <a:tr h="272148">
                <a:tc>
                  <a:txBody>
                    <a:bodyPr/>
                    <a:lstStyle/>
                    <a:p>
                      <a:pPr rtl="0" fontAlgn="base">
                        <a:lnSpc>
                          <a:spcPts val="1650"/>
                        </a:lnSpc>
                      </a:pPr>
                      <a:r>
                        <a:rPr lang="en-GB" sz="1100" dirty="0">
                          <a:effectLst/>
                          <a:latin typeface="Segoe UI"/>
                        </a:rPr>
                        <a:t>T0: Still in early stage, high risk</a:t>
                      </a:r>
                      <a:endParaRPr lang="en-GB" dirty="0">
                        <a:effectLst/>
                        <a:latin typeface="Segoe UI"/>
                      </a:endParaRPr>
                    </a:p>
                  </a:txBody>
                  <a:tcPr marL="55797" marR="55797">
                    <a:lnL w="13773" cap="flat" cmpd="sng" algn="ctr">
                      <a:solidFill>
                        <a:srgbClr val="424242"/>
                      </a:solidFill>
                      <a:prstDash val="solid"/>
                      <a:round/>
                      <a:headEnd type="none" w="med" len="med"/>
                      <a:tailEnd type="none" w="med" len="med"/>
                    </a:lnL>
                    <a:lnR w="13773" cap="flat" cmpd="sng" algn="ctr">
                      <a:solidFill>
                        <a:srgbClr val="424242"/>
                      </a:solidFill>
                      <a:prstDash val="solid"/>
                      <a:round/>
                      <a:headEnd type="none" w="med" len="med"/>
                      <a:tailEnd type="none" w="med" len="med"/>
                    </a:lnR>
                    <a:lnT w="13773" cap="flat" cmpd="sng" algn="ctr">
                      <a:solidFill>
                        <a:srgbClr val="424242"/>
                      </a:solidFill>
                      <a:prstDash val="solid"/>
                      <a:round/>
                      <a:headEnd type="none" w="med" len="med"/>
                      <a:tailEnd type="none" w="med" len="med"/>
                    </a:lnT>
                    <a:lnB w="13773" cap="flat" cmpd="sng" algn="ctr">
                      <a:solidFill>
                        <a:srgbClr val="424242"/>
                      </a:solidFill>
                      <a:prstDash val="solid"/>
                      <a:round/>
                      <a:headEnd type="none" w="med" len="med"/>
                      <a:tailEnd type="none" w="med" len="med"/>
                    </a:lnB>
                    <a:noFill/>
                  </a:tcPr>
                </a:tc>
                <a:tc>
                  <a:txBody>
                    <a:bodyPr/>
                    <a:lstStyle/>
                    <a:p>
                      <a:pPr rtl="0" fontAlgn="auto">
                        <a:lnSpc>
                          <a:spcPts val="2325"/>
                        </a:lnSpc>
                      </a:pPr>
                      <a:endParaRPr lang="en-SG" sz="1800">
                        <a:effectLst/>
                        <a:latin typeface="Arial" panose="020B0604020202020204" pitchFamily="34" charset="0"/>
                      </a:endParaRPr>
                    </a:p>
                  </a:txBody>
                  <a:tcPr marL="55797" marR="55797">
                    <a:lnL w="13773" cap="flat" cmpd="sng" algn="ctr">
                      <a:solidFill>
                        <a:srgbClr val="424242"/>
                      </a:solidFill>
                      <a:prstDash val="solid"/>
                      <a:round/>
                      <a:headEnd type="none" w="med" len="med"/>
                      <a:tailEnd type="none" w="med" len="med"/>
                    </a:lnL>
                    <a:lnR w="13773" cap="flat" cmpd="sng" algn="ctr">
                      <a:solidFill>
                        <a:srgbClr val="424242"/>
                      </a:solidFill>
                      <a:prstDash val="solid"/>
                      <a:round/>
                      <a:headEnd type="none" w="med" len="med"/>
                      <a:tailEnd type="none" w="med" len="med"/>
                    </a:lnR>
                    <a:lnT w="13773" cap="flat" cmpd="sng" algn="ctr">
                      <a:solidFill>
                        <a:srgbClr val="424242"/>
                      </a:solidFill>
                      <a:prstDash val="solid"/>
                      <a:round/>
                      <a:headEnd type="none" w="med" len="med"/>
                      <a:tailEnd type="none" w="med" len="med"/>
                    </a:lnT>
                    <a:lnB w="13773" cap="flat" cmpd="sng" algn="ctr">
                      <a:solidFill>
                        <a:srgbClr val="424242"/>
                      </a:solidFill>
                      <a:prstDash val="solid"/>
                      <a:round/>
                      <a:headEnd type="none" w="med" len="med"/>
                      <a:tailEnd type="none" w="med" len="med"/>
                    </a:lnB>
                    <a:noFill/>
                  </a:tcPr>
                </a:tc>
                <a:tc>
                  <a:txBody>
                    <a:bodyPr/>
                    <a:lstStyle/>
                    <a:p>
                      <a:pPr rtl="0" fontAlgn="auto">
                        <a:lnSpc>
                          <a:spcPts val="2325"/>
                        </a:lnSpc>
                      </a:pPr>
                      <a:endParaRPr lang="en-SG" sz="1800">
                        <a:effectLst/>
                        <a:latin typeface="Arial" panose="020B0604020202020204" pitchFamily="34" charset="0"/>
                      </a:endParaRPr>
                    </a:p>
                  </a:txBody>
                  <a:tcPr marL="55797" marR="55797">
                    <a:lnL w="13773" cap="flat" cmpd="sng" algn="ctr">
                      <a:solidFill>
                        <a:srgbClr val="424242"/>
                      </a:solidFill>
                      <a:prstDash val="solid"/>
                      <a:round/>
                      <a:headEnd type="none" w="med" len="med"/>
                      <a:tailEnd type="none" w="med" len="med"/>
                    </a:lnL>
                    <a:lnR w="13773" cap="flat" cmpd="sng" algn="ctr">
                      <a:solidFill>
                        <a:srgbClr val="424242"/>
                      </a:solidFill>
                      <a:prstDash val="solid"/>
                      <a:round/>
                      <a:headEnd type="none" w="med" len="med"/>
                      <a:tailEnd type="none" w="med" len="med"/>
                    </a:lnR>
                    <a:lnT w="13773" cap="flat" cmpd="sng" algn="ctr">
                      <a:solidFill>
                        <a:srgbClr val="424242"/>
                      </a:solidFill>
                      <a:prstDash val="solid"/>
                      <a:round/>
                      <a:headEnd type="none" w="med" len="med"/>
                      <a:tailEnd type="none" w="med" len="med"/>
                    </a:lnT>
                    <a:lnB w="13773" cap="flat" cmpd="sng" algn="ctr">
                      <a:solidFill>
                        <a:srgbClr val="424242"/>
                      </a:solidFill>
                      <a:prstDash val="solid"/>
                      <a:round/>
                      <a:headEnd type="none" w="med" len="med"/>
                      <a:tailEnd type="none" w="med" len="med"/>
                    </a:lnB>
                    <a:noFill/>
                  </a:tcPr>
                </a:tc>
                <a:extLst>
                  <a:ext uri="{0D108BD9-81ED-4DB2-BD59-A6C34878D82A}">
                    <a16:rowId xmlns:a16="http://schemas.microsoft.com/office/drawing/2014/main" val="21275943"/>
                  </a:ext>
                </a:extLst>
              </a:tr>
              <a:tr h="272148">
                <a:tc>
                  <a:txBody>
                    <a:bodyPr/>
                    <a:lstStyle/>
                    <a:p>
                      <a:pPr rtl="0" fontAlgn="base">
                        <a:lnSpc>
                          <a:spcPts val="1650"/>
                        </a:lnSpc>
                      </a:pPr>
                      <a:r>
                        <a:rPr lang="en-GB" sz="1100" dirty="0">
                          <a:effectLst/>
                          <a:latin typeface="Segoe UI"/>
                        </a:rPr>
                        <a:t>T1: Partially de-risked</a:t>
                      </a:r>
                      <a:endParaRPr lang="en-GB" dirty="0">
                        <a:effectLst/>
                        <a:latin typeface="Segoe UI"/>
                      </a:endParaRPr>
                    </a:p>
                  </a:txBody>
                  <a:tcPr marL="55797" marR="55797">
                    <a:lnL w="13773" cap="flat" cmpd="sng" algn="ctr">
                      <a:solidFill>
                        <a:srgbClr val="424242"/>
                      </a:solidFill>
                      <a:prstDash val="solid"/>
                      <a:round/>
                      <a:headEnd type="none" w="med" len="med"/>
                      <a:tailEnd type="none" w="med" len="med"/>
                    </a:lnL>
                    <a:lnR w="13773" cap="flat" cmpd="sng" algn="ctr">
                      <a:solidFill>
                        <a:srgbClr val="424242"/>
                      </a:solidFill>
                      <a:prstDash val="solid"/>
                      <a:round/>
                      <a:headEnd type="none" w="med" len="med"/>
                      <a:tailEnd type="none" w="med" len="med"/>
                    </a:lnR>
                    <a:lnT w="13773" cap="flat" cmpd="sng" algn="ctr">
                      <a:solidFill>
                        <a:srgbClr val="424242"/>
                      </a:solidFill>
                      <a:prstDash val="solid"/>
                      <a:round/>
                      <a:headEnd type="none" w="med" len="med"/>
                      <a:tailEnd type="none" w="med" len="med"/>
                    </a:lnT>
                    <a:lnB w="13773" cap="flat" cmpd="sng" algn="ctr">
                      <a:solidFill>
                        <a:srgbClr val="424242"/>
                      </a:solidFill>
                      <a:prstDash val="solid"/>
                      <a:round/>
                      <a:headEnd type="none" w="med" len="med"/>
                      <a:tailEnd type="none" w="med" len="med"/>
                    </a:lnB>
                    <a:noFill/>
                  </a:tcPr>
                </a:tc>
                <a:tc>
                  <a:txBody>
                    <a:bodyPr/>
                    <a:lstStyle/>
                    <a:p>
                      <a:pPr rtl="0" fontAlgn="auto">
                        <a:lnSpc>
                          <a:spcPts val="2325"/>
                        </a:lnSpc>
                      </a:pPr>
                      <a:endParaRPr lang="en-SG" sz="1800">
                        <a:effectLst/>
                        <a:latin typeface="Arial" panose="020B0604020202020204" pitchFamily="34" charset="0"/>
                      </a:endParaRPr>
                    </a:p>
                  </a:txBody>
                  <a:tcPr marL="55797" marR="55797">
                    <a:lnL w="13773" cap="flat" cmpd="sng" algn="ctr">
                      <a:solidFill>
                        <a:srgbClr val="424242"/>
                      </a:solidFill>
                      <a:prstDash val="solid"/>
                      <a:round/>
                      <a:headEnd type="none" w="med" len="med"/>
                      <a:tailEnd type="none" w="med" len="med"/>
                    </a:lnL>
                    <a:lnR w="13773" cap="flat" cmpd="sng" algn="ctr">
                      <a:solidFill>
                        <a:srgbClr val="424242"/>
                      </a:solidFill>
                      <a:prstDash val="solid"/>
                      <a:round/>
                      <a:headEnd type="none" w="med" len="med"/>
                      <a:tailEnd type="none" w="med" len="med"/>
                    </a:lnR>
                    <a:lnT w="13773" cap="flat" cmpd="sng" algn="ctr">
                      <a:solidFill>
                        <a:srgbClr val="424242"/>
                      </a:solidFill>
                      <a:prstDash val="solid"/>
                      <a:round/>
                      <a:headEnd type="none" w="med" len="med"/>
                      <a:tailEnd type="none" w="med" len="med"/>
                    </a:lnT>
                    <a:lnB w="13773" cap="flat" cmpd="sng" algn="ctr">
                      <a:solidFill>
                        <a:srgbClr val="424242"/>
                      </a:solidFill>
                      <a:prstDash val="solid"/>
                      <a:round/>
                      <a:headEnd type="none" w="med" len="med"/>
                      <a:tailEnd type="none" w="med" len="med"/>
                    </a:lnB>
                    <a:noFill/>
                  </a:tcPr>
                </a:tc>
                <a:tc>
                  <a:txBody>
                    <a:bodyPr/>
                    <a:lstStyle/>
                    <a:p>
                      <a:pPr rtl="0" fontAlgn="auto">
                        <a:lnSpc>
                          <a:spcPts val="2325"/>
                        </a:lnSpc>
                      </a:pPr>
                      <a:endParaRPr lang="en-SG" sz="1800">
                        <a:effectLst/>
                        <a:latin typeface="Arial" panose="020B0604020202020204" pitchFamily="34" charset="0"/>
                      </a:endParaRPr>
                    </a:p>
                  </a:txBody>
                  <a:tcPr marL="55797" marR="55797">
                    <a:lnL w="13773" cap="flat" cmpd="sng" algn="ctr">
                      <a:solidFill>
                        <a:srgbClr val="424242"/>
                      </a:solidFill>
                      <a:prstDash val="solid"/>
                      <a:round/>
                      <a:headEnd type="none" w="med" len="med"/>
                      <a:tailEnd type="none" w="med" len="med"/>
                    </a:lnL>
                    <a:lnR w="13773" cap="flat" cmpd="sng" algn="ctr">
                      <a:solidFill>
                        <a:srgbClr val="424242"/>
                      </a:solidFill>
                      <a:prstDash val="solid"/>
                      <a:round/>
                      <a:headEnd type="none" w="med" len="med"/>
                      <a:tailEnd type="none" w="med" len="med"/>
                    </a:lnR>
                    <a:lnT w="13773" cap="flat" cmpd="sng" algn="ctr">
                      <a:solidFill>
                        <a:srgbClr val="424242"/>
                      </a:solidFill>
                      <a:prstDash val="solid"/>
                      <a:round/>
                      <a:headEnd type="none" w="med" len="med"/>
                      <a:tailEnd type="none" w="med" len="med"/>
                    </a:lnT>
                    <a:lnB w="13773" cap="flat" cmpd="sng" algn="ctr">
                      <a:solidFill>
                        <a:srgbClr val="424242"/>
                      </a:solidFill>
                      <a:prstDash val="solid"/>
                      <a:round/>
                      <a:headEnd type="none" w="med" len="med"/>
                      <a:tailEnd type="none" w="med" len="med"/>
                    </a:lnB>
                    <a:noFill/>
                  </a:tcPr>
                </a:tc>
                <a:extLst>
                  <a:ext uri="{0D108BD9-81ED-4DB2-BD59-A6C34878D82A}">
                    <a16:rowId xmlns:a16="http://schemas.microsoft.com/office/drawing/2014/main" val="2764241982"/>
                  </a:ext>
                </a:extLst>
              </a:tr>
              <a:tr h="272148">
                <a:tc>
                  <a:txBody>
                    <a:bodyPr/>
                    <a:lstStyle/>
                    <a:p>
                      <a:pPr rtl="0" fontAlgn="base">
                        <a:lnSpc>
                          <a:spcPts val="1650"/>
                        </a:lnSpc>
                      </a:pPr>
                      <a:r>
                        <a:rPr lang="en-GB" sz="1100" dirty="0">
                          <a:effectLst/>
                          <a:latin typeface="Segoe UI"/>
                        </a:rPr>
                        <a:t>T2: Fully de-risked</a:t>
                      </a:r>
                      <a:endParaRPr lang="en-GB" dirty="0">
                        <a:effectLst/>
                        <a:latin typeface="Segoe UI"/>
                      </a:endParaRPr>
                    </a:p>
                  </a:txBody>
                  <a:tcPr marL="55797" marR="55797">
                    <a:lnL w="13773" cap="flat" cmpd="sng" algn="ctr">
                      <a:solidFill>
                        <a:srgbClr val="424242"/>
                      </a:solidFill>
                      <a:prstDash val="solid"/>
                      <a:round/>
                      <a:headEnd type="none" w="med" len="med"/>
                      <a:tailEnd type="none" w="med" len="med"/>
                    </a:lnL>
                    <a:lnR w="13773" cap="flat" cmpd="sng" algn="ctr">
                      <a:solidFill>
                        <a:srgbClr val="424242"/>
                      </a:solidFill>
                      <a:prstDash val="solid"/>
                      <a:round/>
                      <a:headEnd type="none" w="med" len="med"/>
                      <a:tailEnd type="none" w="med" len="med"/>
                    </a:lnR>
                    <a:lnT w="13773" cap="flat" cmpd="sng" algn="ctr">
                      <a:solidFill>
                        <a:srgbClr val="424242"/>
                      </a:solidFill>
                      <a:prstDash val="solid"/>
                      <a:round/>
                      <a:headEnd type="none" w="med" len="med"/>
                      <a:tailEnd type="none" w="med" len="med"/>
                    </a:lnT>
                    <a:lnB w="13773" cap="flat" cmpd="sng" algn="ctr">
                      <a:solidFill>
                        <a:srgbClr val="424242"/>
                      </a:solidFill>
                      <a:prstDash val="solid"/>
                      <a:round/>
                      <a:headEnd type="none" w="med" len="med"/>
                      <a:tailEnd type="none" w="med" len="med"/>
                    </a:lnB>
                    <a:noFill/>
                  </a:tcPr>
                </a:tc>
                <a:tc>
                  <a:txBody>
                    <a:bodyPr/>
                    <a:lstStyle/>
                    <a:p>
                      <a:pPr rtl="0" fontAlgn="auto">
                        <a:lnSpc>
                          <a:spcPts val="2325"/>
                        </a:lnSpc>
                      </a:pPr>
                      <a:endParaRPr lang="en-SG" sz="1800">
                        <a:effectLst/>
                        <a:latin typeface="Arial" panose="020B0604020202020204" pitchFamily="34" charset="0"/>
                      </a:endParaRPr>
                    </a:p>
                  </a:txBody>
                  <a:tcPr marL="55797" marR="55797">
                    <a:lnL w="13773" cap="flat" cmpd="sng" algn="ctr">
                      <a:solidFill>
                        <a:srgbClr val="424242"/>
                      </a:solidFill>
                      <a:prstDash val="solid"/>
                      <a:round/>
                      <a:headEnd type="none" w="med" len="med"/>
                      <a:tailEnd type="none" w="med" len="med"/>
                    </a:lnL>
                    <a:lnR w="13773" cap="flat" cmpd="sng" algn="ctr">
                      <a:solidFill>
                        <a:srgbClr val="424242"/>
                      </a:solidFill>
                      <a:prstDash val="solid"/>
                      <a:round/>
                      <a:headEnd type="none" w="med" len="med"/>
                      <a:tailEnd type="none" w="med" len="med"/>
                    </a:lnR>
                    <a:lnT w="13773" cap="flat" cmpd="sng" algn="ctr">
                      <a:solidFill>
                        <a:srgbClr val="424242"/>
                      </a:solidFill>
                      <a:prstDash val="solid"/>
                      <a:round/>
                      <a:headEnd type="none" w="med" len="med"/>
                      <a:tailEnd type="none" w="med" len="med"/>
                    </a:lnT>
                    <a:lnB w="13773" cap="flat" cmpd="sng" algn="ctr">
                      <a:solidFill>
                        <a:srgbClr val="424242"/>
                      </a:solidFill>
                      <a:prstDash val="solid"/>
                      <a:round/>
                      <a:headEnd type="none" w="med" len="med"/>
                      <a:tailEnd type="none" w="med" len="med"/>
                    </a:lnB>
                    <a:noFill/>
                  </a:tcPr>
                </a:tc>
                <a:tc>
                  <a:txBody>
                    <a:bodyPr/>
                    <a:lstStyle/>
                    <a:p>
                      <a:pPr rtl="0" fontAlgn="auto">
                        <a:lnSpc>
                          <a:spcPts val="2325"/>
                        </a:lnSpc>
                      </a:pPr>
                      <a:endParaRPr lang="en-SG" sz="1800">
                        <a:effectLst/>
                        <a:latin typeface="Arial" panose="020B0604020202020204" pitchFamily="34" charset="0"/>
                      </a:endParaRPr>
                    </a:p>
                  </a:txBody>
                  <a:tcPr marL="55797" marR="55797">
                    <a:lnL w="13773" cap="flat" cmpd="sng" algn="ctr">
                      <a:solidFill>
                        <a:srgbClr val="424242"/>
                      </a:solidFill>
                      <a:prstDash val="solid"/>
                      <a:round/>
                      <a:headEnd type="none" w="med" len="med"/>
                      <a:tailEnd type="none" w="med" len="med"/>
                    </a:lnL>
                    <a:lnR w="13773" cap="flat" cmpd="sng" algn="ctr">
                      <a:solidFill>
                        <a:srgbClr val="424242"/>
                      </a:solidFill>
                      <a:prstDash val="solid"/>
                      <a:round/>
                      <a:headEnd type="none" w="med" len="med"/>
                      <a:tailEnd type="none" w="med" len="med"/>
                    </a:lnR>
                    <a:lnT w="13773" cap="flat" cmpd="sng" algn="ctr">
                      <a:solidFill>
                        <a:srgbClr val="424242"/>
                      </a:solidFill>
                      <a:prstDash val="solid"/>
                      <a:round/>
                      <a:headEnd type="none" w="med" len="med"/>
                      <a:tailEnd type="none" w="med" len="med"/>
                    </a:lnT>
                    <a:lnB w="13773" cap="flat" cmpd="sng" algn="ctr">
                      <a:solidFill>
                        <a:srgbClr val="424242"/>
                      </a:solidFill>
                      <a:prstDash val="solid"/>
                      <a:round/>
                      <a:headEnd type="none" w="med" len="med"/>
                      <a:tailEnd type="none" w="med" len="med"/>
                    </a:lnB>
                    <a:noFill/>
                  </a:tcPr>
                </a:tc>
                <a:extLst>
                  <a:ext uri="{0D108BD9-81ED-4DB2-BD59-A6C34878D82A}">
                    <a16:rowId xmlns:a16="http://schemas.microsoft.com/office/drawing/2014/main" val="1866815138"/>
                  </a:ext>
                </a:extLst>
              </a:tr>
              <a:tr h="333604">
                <a:tc>
                  <a:txBody>
                    <a:bodyPr/>
                    <a:lstStyle/>
                    <a:p>
                      <a:pPr rtl="0" fontAlgn="base">
                        <a:lnSpc>
                          <a:spcPts val="1425"/>
                        </a:lnSpc>
                      </a:pPr>
                      <a:r>
                        <a:rPr lang="en-US" sz="1100" b="1" dirty="0">
                          <a:effectLst/>
                          <a:latin typeface="Segoe UI"/>
                        </a:rPr>
                        <a:t>Product Development Phase</a:t>
                      </a:r>
                      <a:endParaRPr lang="en-US" dirty="0">
                        <a:effectLst/>
                        <a:latin typeface="Segoe UI"/>
                      </a:endParaRPr>
                    </a:p>
                  </a:txBody>
                  <a:tcPr marL="55797" marR="55797">
                    <a:lnL w="13773" cap="flat" cmpd="sng" algn="ctr">
                      <a:solidFill>
                        <a:srgbClr val="424242"/>
                      </a:solidFill>
                      <a:prstDash val="solid"/>
                      <a:round/>
                      <a:headEnd type="none" w="med" len="med"/>
                      <a:tailEnd type="none" w="med" len="med"/>
                    </a:lnL>
                    <a:lnR w="13773" cap="flat" cmpd="sng" algn="ctr">
                      <a:solidFill>
                        <a:srgbClr val="424242"/>
                      </a:solidFill>
                      <a:prstDash val="solid"/>
                      <a:round/>
                      <a:headEnd type="none" w="med" len="med"/>
                      <a:tailEnd type="none" w="med" len="med"/>
                    </a:lnR>
                    <a:lnT w="13773" cap="flat" cmpd="sng" algn="ctr">
                      <a:solidFill>
                        <a:srgbClr val="424242"/>
                      </a:solidFill>
                      <a:prstDash val="solid"/>
                      <a:round/>
                      <a:headEnd type="none" w="med" len="med"/>
                      <a:tailEnd type="none" w="med" len="med"/>
                    </a:lnT>
                    <a:lnB w="13773" cap="flat" cmpd="sng" algn="ctr">
                      <a:solidFill>
                        <a:srgbClr val="424242"/>
                      </a:solidFill>
                      <a:prstDash val="solid"/>
                      <a:round/>
                      <a:headEnd type="none" w="med" len="med"/>
                      <a:tailEnd type="none" w="med" len="med"/>
                    </a:lnB>
                    <a:solidFill>
                      <a:srgbClr val="F3F3F3"/>
                    </a:solidFill>
                  </a:tcPr>
                </a:tc>
                <a:tc>
                  <a:txBody>
                    <a:bodyPr/>
                    <a:lstStyle/>
                    <a:p>
                      <a:pPr rtl="0" fontAlgn="base">
                        <a:lnSpc>
                          <a:spcPts val="1425"/>
                        </a:lnSpc>
                      </a:pPr>
                      <a:r>
                        <a:rPr lang="en-US" sz="1100" b="1" dirty="0">
                          <a:effectLst/>
                          <a:latin typeface="Segoe UI"/>
                        </a:rPr>
                        <a:t>Select 1 Option</a:t>
                      </a:r>
                      <a:endParaRPr lang="en-US" dirty="0">
                        <a:effectLst/>
                        <a:latin typeface="Segoe UI"/>
                      </a:endParaRPr>
                    </a:p>
                  </a:txBody>
                  <a:tcPr marL="55797" marR="55797">
                    <a:lnL w="13773" cap="flat" cmpd="sng" algn="ctr">
                      <a:solidFill>
                        <a:srgbClr val="424242"/>
                      </a:solidFill>
                      <a:prstDash val="solid"/>
                      <a:round/>
                      <a:headEnd type="none" w="med" len="med"/>
                      <a:tailEnd type="none" w="med" len="med"/>
                    </a:lnL>
                    <a:lnR w="13773" cap="flat" cmpd="sng" algn="ctr">
                      <a:solidFill>
                        <a:srgbClr val="424242"/>
                      </a:solidFill>
                      <a:prstDash val="solid"/>
                      <a:round/>
                      <a:headEnd type="none" w="med" len="med"/>
                      <a:tailEnd type="none" w="med" len="med"/>
                    </a:lnR>
                    <a:lnT w="13773" cap="flat" cmpd="sng" algn="ctr">
                      <a:solidFill>
                        <a:srgbClr val="424242"/>
                      </a:solidFill>
                      <a:prstDash val="solid"/>
                      <a:round/>
                      <a:headEnd type="none" w="med" len="med"/>
                      <a:tailEnd type="none" w="med" len="med"/>
                    </a:lnT>
                    <a:lnB w="13773" cap="flat" cmpd="sng" algn="ctr">
                      <a:solidFill>
                        <a:srgbClr val="424242"/>
                      </a:solidFill>
                      <a:prstDash val="solid"/>
                      <a:round/>
                      <a:headEnd type="none" w="med" len="med"/>
                      <a:tailEnd type="none" w="med" len="med"/>
                    </a:lnB>
                    <a:solidFill>
                      <a:srgbClr val="F3F3F3"/>
                    </a:solidFill>
                  </a:tcPr>
                </a:tc>
                <a:tc>
                  <a:txBody>
                    <a:bodyPr/>
                    <a:lstStyle/>
                    <a:p>
                      <a:pPr rtl="0" fontAlgn="base">
                        <a:lnSpc>
                          <a:spcPts val="1425"/>
                        </a:lnSpc>
                      </a:pPr>
                      <a:r>
                        <a:rPr lang="en-US" sz="1100" b="1" dirty="0">
                          <a:effectLst/>
                          <a:latin typeface="Segoe UI"/>
                        </a:rPr>
                        <a:t>Provide justifications/references to support your assessment</a:t>
                      </a:r>
                      <a:endParaRPr lang="en-US" dirty="0">
                        <a:effectLst/>
                        <a:latin typeface="Segoe UI"/>
                      </a:endParaRPr>
                    </a:p>
                  </a:txBody>
                  <a:tcPr marL="55797" marR="55797">
                    <a:lnL w="13773" cap="flat" cmpd="sng" algn="ctr">
                      <a:solidFill>
                        <a:srgbClr val="424242"/>
                      </a:solidFill>
                      <a:prstDash val="solid"/>
                      <a:round/>
                      <a:headEnd type="none" w="med" len="med"/>
                      <a:tailEnd type="none" w="med" len="med"/>
                    </a:lnL>
                    <a:lnR w="13773" cap="flat" cmpd="sng" algn="ctr">
                      <a:solidFill>
                        <a:srgbClr val="424242"/>
                      </a:solidFill>
                      <a:prstDash val="solid"/>
                      <a:round/>
                      <a:headEnd type="none" w="med" len="med"/>
                      <a:tailEnd type="none" w="med" len="med"/>
                    </a:lnR>
                    <a:lnT w="13773" cap="flat" cmpd="sng" algn="ctr">
                      <a:solidFill>
                        <a:srgbClr val="424242"/>
                      </a:solidFill>
                      <a:prstDash val="solid"/>
                      <a:round/>
                      <a:headEnd type="none" w="med" len="med"/>
                      <a:tailEnd type="none" w="med" len="med"/>
                    </a:lnT>
                    <a:lnB w="13773" cap="flat" cmpd="sng" algn="ctr">
                      <a:solidFill>
                        <a:srgbClr val="424242"/>
                      </a:solidFill>
                      <a:prstDash val="solid"/>
                      <a:round/>
                      <a:headEnd type="none" w="med" len="med"/>
                      <a:tailEnd type="none" w="med" len="med"/>
                    </a:lnB>
                    <a:solidFill>
                      <a:srgbClr val="F3F3F3"/>
                    </a:solidFill>
                  </a:tcPr>
                </a:tc>
                <a:extLst>
                  <a:ext uri="{0D108BD9-81ED-4DB2-BD59-A6C34878D82A}">
                    <a16:rowId xmlns:a16="http://schemas.microsoft.com/office/drawing/2014/main" val="459794434"/>
                  </a:ext>
                </a:extLst>
              </a:tr>
              <a:tr h="272148">
                <a:tc>
                  <a:txBody>
                    <a:bodyPr/>
                    <a:lstStyle/>
                    <a:p>
                      <a:pPr rtl="0" fontAlgn="base">
                        <a:lnSpc>
                          <a:spcPts val="1425"/>
                        </a:lnSpc>
                      </a:pPr>
                      <a:r>
                        <a:rPr lang="fi-FI" sz="1100" dirty="0">
                          <a:effectLst/>
                          <a:latin typeface="Segoe UI"/>
                        </a:rPr>
                        <a:t>TRL3: </a:t>
                      </a:r>
                      <a:r>
                        <a:rPr lang="fi-FI" sz="1100" dirty="0" err="1">
                          <a:effectLst/>
                          <a:latin typeface="Segoe UI"/>
                        </a:rPr>
                        <a:t>Feasibility</a:t>
                      </a:r>
                      <a:r>
                        <a:rPr lang="fi-FI" sz="1100" dirty="0">
                          <a:effectLst/>
                          <a:latin typeface="Segoe UI"/>
                        </a:rPr>
                        <a:t> </a:t>
                      </a:r>
                      <a:r>
                        <a:rPr lang="fi-FI" sz="1100" dirty="0" err="1">
                          <a:effectLst/>
                          <a:latin typeface="Segoe UI"/>
                        </a:rPr>
                        <a:t>prototype</a:t>
                      </a:r>
                      <a:r>
                        <a:rPr lang="fi-FI" sz="1100" dirty="0">
                          <a:effectLst/>
                          <a:latin typeface="Segoe UI"/>
                        </a:rPr>
                        <a:t> (POC)</a:t>
                      </a:r>
                      <a:endParaRPr lang="fi-FI" dirty="0">
                        <a:effectLst/>
                        <a:latin typeface="Segoe UI"/>
                      </a:endParaRPr>
                    </a:p>
                  </a:txBody>
                  <a:tcPr marL="55797" marR="55797" anchor="b">
                    <a:lnL w="13773" cap="flat" cmpd="sng" algn="ctr">
                      <a:solidFill>
                        <a:srgbClr val="424242"/>
                      </a:solidFill>
                      <a:prstDash val="solid"/>
                      <a:round/>
                      <a:headEnd type="none" w="med" len="med"/>
                      <a:tailEnd type="none" w="med" len="med"/>
                    </a:lnL>
                    <a:lnR w="13773" cap="flat" cmpd="sng" algn="ctr">
                      <a:solidFill>
                        <a:srgbClr val="424242"/>
                      </a:solidFill>
                      <a:prstDash val="solid"/>
                      <a:round/>
                      <a:headEnd type="none" w="med" len="med"/>
                      <a:tailEnd type="none" w="med" len="med"/>
                    </a:lnR>
                    <a:lnT w="13773" cap="flat" cmpd="sng" algn="ctr">
                      <a:solidFill>
                        <a:srgbClr val="424242"/>
                      </a:solidFill>
                      <a:prstDash val="solid"/>
                      <a:round/>
                      <a:headEnd type="none" w="med" len="med"/>
                      <a:tailEnd type="none" w="med" len="med"/>
                    </a:lnT>
                    <a:lnB w="13773" cap="flat" cmpd="sng" algn="ctr">
                      <a:solidFill>
                        <a:srgbClr val="424242"/>
                      </a:solidFill>
                      <a:prstDash val="solid"/>
                      <a:round/>
                      <a:headEnd type="none" w="med" len="med"/>
                      <a:tailEnd type="none" w="med" len="med"/>
                    </a:lnB>
                    <a:noFill/>
                  </a:tcPr>
                </a:tc>
                <a:tc>
                  <a:txBody>
                    <a:bodyPr/>
                    <a:lstStyle/>
                    <a:p>
                      <a:pPr rtl="0" fontAlgn="auto">
                        <a:lnSpc>
                          <a:spcPts val="2325"/>
                        </a:lnSpc>
                      </a:pPr>
                      <a:endParaRPr lang="en-SG" sz="1800">
                        <a:effectLst/>
                        <a:latin typeface="Arial" panose="020B0604020202020204" pitchFamily="34" charset="0"/>
                      </a:endParaRPr>
                    </a:p>
                  </a:txBody>
                  <a:tcPr marL="55797" marR="55797">
                    <a:lnL w="13773" cap="flat" cmpd="sng" algn="ctr">
                      <a:solidFill>
                        <a:srgbClr val="424242"/>
                      </a:solidFill>
                      <a:prstDash val="solid"/>
                      <a:round/>
                      <a:headEnd type="none" w="med" len="med"/>
                      <a:tailEnd type="none" w="med" len="med"/>
                    </a:lnL>
                    <a:lnR w="13773" cap="flat" cmpd="sng" algn="ctr">
                      <a:solidFill>
                        <a:srgbClr val="424242"/>
                      </a:solidFill>
                      <a:prstDash val="solid"/>
                      <a:round/>
                      <a:headEnd type="none" w="med" len="med"/>
                      <a:tailEnd type="none" w="med" len="med"/>
                    </a:lnR>
                    <a:lnT w="13773" cap="flat" cmpd="sng" algn="ctr">
                      <a:solidFill>
                        <a:srgbClr val="424242"/>
                      </a:solidFill>
                      <a:prstDash val="solid"/>
                      <a:round/>
                      <a:headEnd type="none" w="med" len="med"/>
                      <a:tailEnd type="none" w="med" len="med"/>
                    </a:lnT>
                    <a:lnB w="13773" cap="flat" cmpd="sng" algn="ctr">
                      <a:solidFill>
                        <a:srgbClr val="424242"/>
                      </a:solidFill>
                      <a:prstDash val="solid"/>
                      <a:round/>
                      <a:headEnd type="none" w="med" len="med"/>
                      <a:tailEnd type="none" w="med" len="med"/>
                    </a:lnB>
                    <a:noFill/>
                  </a:tcPr>
                </a:tc>
                <a:tc>
                  <a:txBody>
                    <a:bodyPr/>
                    <a:lstStyle/>
                    <a:p>
                      <a:pPr rtl="0" fontAlgn="auto">
                        <a:lnSpc>
                          <a:spcPts val="2325"/>
                        </a:lnSpc>
                      </a:pPr>
                      <a:endParaRPr lang="en-SG" sz="1800">
                        <a:effectLst/>
                        <a:latin typeface="Arial" panose="020B0604020202020204" pitchFamily="34" charset="0"/>
                      </a:endParaRPr>
                    </a:p>
                  </a:txBody>
                  <a:tcPr marL="55797" marR="55797">
                    <a:lnL w="13773" cap="flat" cmpd="sng" algn="ctr">
                      <a:solidFill>
                        <a:srgbClr val="424242"/>
                      </a:solidFill>
                      <a:prstDash val="solid"/>
                      <a:round/>
                      <a:headEnd type="none" w="med" len="med"/>
                      <a:tailEnd type="none" w="med" len="med"/>
                    </a:lnL>
                    <a:lnR w="13773" cap="flat" cmpd="sng" algn="ctr">
                      <a:solidFill>
                        <a:srgbClr val="424242"/>
                      </a:solidFill>
                      <a:prstDash val="solid"/>
                      <a:round/>
                      <a:headEnd type="none" w="med" len="med"/>
                      <a:tailEnd type="none" w="med" len="med"/>
                    </a:lnR>
                    <a:lnT w="13773" cap="flat" cmpd="sng" algn="ctr">
                      <a:solidFill>
                        <a:srgbClr val="424242"/>
                      </a:solidFill>
                      <a:prstDash val="solid"/>
                      <a:round/>
                      <a:headEnd type="none" w="med" len="med"/>
                      <a:tailEnd type="none" w="med" len="med"/>
                    </a:lnT>
                    <a:lnB w="13773" cap="flat" cmpd="sng" algn="ctr">
                      <a:solidFill>
                        <a:srgbClr val="424242"/>
                      </a:solidFill>
                      <a:prstDash val="solid"/>
                      <a:round/>
                      <a:headEnd type="none" w="med" len="med"/>
                      <a:tailEnd type="none" w="med" len="med"/>
                    </a:lnB>
                    <a:noFill/>
                  </a:tcPr>
                </a:tc>
                <a:extLst>
                  <a:ext uri="{0D108BD9-81ED-4DB2-BD59-A6C34878D82A}">
                    <a16:rowId xmlns:a16="http://schemas.microsoft.com/office/drawing/2014/main" val="4117613380"/>
                  </a:ext>
                </a:extLst>
              </a:tr>
              <a:tr h="272148">
                <a:tc>
                  <a:txBody>
                    <a:bodyPr/>
                    <a:lstStyle/>
                    <a:p>
                      <a:pPr rtl="0" fontAlgn="base">
                        <a:lnSpc>
                          <a:spcPts val="1425"/>
                        </a:lnSpc>
                      </a:pPr>
                      <a:r>
                        <a:rPr lang="fi-FI" sz="1100" dirty="0">
                          <a:effectLst/>
                          <a:latin typeface="Segoe UI"/>
                        </a:rPr>
                        <a:t>TRL4: </a:t>
                      </a:r>
                      <a:r>
                        <a:rPr lang="fi-FI" sz="1100" dirty="0" err="1">
                          <a:effectLst/>
                          <a:latin typeface="Segoe UI"/>
                        </a:rPr>
                        <a:t>Working</a:t>
                      </a:r>
                      <a:r>
                        <a:rPr lang="fi-FI" sz="1100" dirty="0">
                          <a:effectLst/>
                          <a:latin typeface="Segoe UI"/>
                        </a:rPr>
                        <a:t> </a:t>
                      </a:r>
                      <a:r>
                        <a:rPr lang="fi-FI" sz="1100" dirty="0" err="1">
                          <a:effectLst/>
                          <a:latin typeface="Segoe UI"/>
                        </a:rPr>
                        <a:t>prototype</a:t>
                      </a:r>
                      <a:endParaRPr lang="fi-FI" dirty="0" err="1">
                        <a:effectLst/>
                        <a:latin typeface="Segoe UI"/>
                      </a:endParaRPr>
                    </a:p>
                  </a:txBody>
                  <a:tcPr marL="55797" marR="55797" anchor="b">
                    <a:lnL w="13773" cap="flat" cmpd="sng" algn="ctr">
                      <a:solidFill>
                        <a:srgbClr val="424242"/>
                      </a:solidFill>
                      <a:prstDash val="solid"/>
                      <a:round/>
                      <a:headEnd type="none" w="med" len="med"/>
                      <a:tailEnd type="none" w="med" len="med"/>
                    </a:lnL>
                    <a:lnR w="13773" cap="flat" cmpd="sng" algn="ctr">
                      <a:solidFill>
                        <a:srgbClr val="424242"/>
                      </a:solidFill>
                      <a:prstDash val="solid"/>
                      <a:round/>
                      <a:headEnd type="none" w="med" len="med"/>
                      <a:tailEnd type="none" w="med" len="med"/>
                    </a:lnR>
                    <a:lnT w="13773" cap="flat" cmpd="sng" algn="ctr">
                      <a:solidFill>
                        <a:srgbClr val="424242"/>
                      </a:solidFill>
                      <a:prstDash val="solid"/>
                      <a:round/>
                      <a:headEnd type="none" w="med" len="med"/>
                      <a:tailEnd type="none" w="med" len="med"/>
                    </a:lnT>
                    <a:lnB w="13773" cap="flat" cmpd="sng" algn="ctr">
                      <a:solidFill>
                        <a:srgbClr val="424242"/>
                      </a:solidFill>
                      <a:prstDash val="solid"/>
                      <a:round/>
                      <a:headEnd type="none" w="med" len="med"/>
                      <a:tailEnd type="none" w="med" len="med"/>
                    </a:lnB>
                    <a:noFill/>
                  </a:tcPr>
                </a:tc>
                <a:tc>
                  <a:txBody>
                    <a:bodyPr/>
                    <a:lstStyle/>
                    <a:p>
                      <a:pPr rtl="0" fontAlgn="auto">
                        <a:lnSpc>
                          <a:spcPts val="2325"/>
                        </a:lnSpc>
                      </a:pPr>
                      <a:endParaRPr lang="en-SG" sz="1800">
                        <a:effectLst/>
                        <a:latin typeface="Arial" panose="020B0604020202020204" pitchFamily="34" charset="0"/>
                      </a:endParaRPr>
                    </a:p>
                  </a:txBody>
                  <a:tcPr marL="55797" marR="55797">
                    <a:lnL w="13773" cap="flat" cmpd="sng" algn="ctr">
                      <a:solidFill>
                        <a:srgbClr val="424242"/>
                      </a:solidFill>
                      <a:prstDash val="solid"/>
                      <a:round/>
                      <a:headEnd type="none" w="med" len="med"/>
                      <a:tailEnd type="none" w="med" len="med"/>
                    </a:lnL>
                    <a:lnR w="13773" cap="flat" cmpd="sng" algn="ctr">
                      <a:solidFill>
                        <a:srgbClr val="424242"/>
                      </a:solidFill>
                      <a:prstDash val="solid"/>
                      <a:round/>
                      <a:headEnd type="none" w="med" len="med"/>
                      <a:tailEnd type="none" w="med" len="med"/>
                    </a:lnR>
                    <a:lnT w="13773" cap="flat" cmpd="sng" algn="ctr">
                      <a:solidFill>
                        <a:srgbClr val="424242"/>
                      </a:solidFill>
                      <a:prstDash val="solid"/>
                      <a:round/>
                      <a:headEnd type="none" w="med" len="med"/>
                      <a:tailEnd type="none" w="med" len="med"/>
                    </a:lnT>
                    <a:lnB w="13773" cap="flat" cmpd="sng" algn="ctr">
                      <a:solidFill>
                        <a:srgbClr val="424242"/>
                      </a:solidFill>
                      <a:prstDash val="solid"/>
                      <a:round/>
                      <a:headEnd type="none" w="med" len="med"/>
                      <a:tailEnd type="none" w="med" len="med"/>
                    </a:lnB>
                    <a:noFill/>
                  </a:tcPr>
                </a:tc>
                <a:tc>
                  <a:txBody>
                    <a:bodyPr/>
                    <a:lstStyle/>
                    <a:p>
                      <a:pPr rtl="0" fontAlgn="auto">
                        <a:lnSpc>
                          <a:spcPts val="2325"/>
                        </a:lnSpc>
                      </a:pPr>
                      <a:endParaRPr lang="en-SG" sz="1800">
                        <a:effectLst/>
                        <a:latin typeface="Arial" panose="020B0604020202020204" pitchFamily="34" charset="0"/>
                      </a:endParaRPr>
                    </a:p>
                  </a:txBody>
                  <a:tcPr marL="55797" marR="55797">
                    <a:lnL w="13773" cap="flat" cmpd="sng" algn="ctr">
                      <a:solidFill>
                        <a:srgbClr val="424242"/>
                      </a:solidFill>
                      <a:prstDash val="solid"/>
                      <a:round/>
                      <a:headEnd type="none" w="med" len="med"/>
                      <a:tailEnd type="none" w="med" len="med"/>
                    </a:lnL>
                    <a:lnR w="13773" cap="flat" cmpd="sng" algn="ctr">
                      <a:solidFill>
                        <a:srgbClr val="424242"/>
                      </a:solidFill>
                      <a:prstDash val="solid"/>
                      <a:round/>
                      <a:headEnd type="none" w="med" len="med"/>
                      <a:tailEnd type="none" w="med" len="med"/>
                    </a:lnR>
                    <a:lnT w="13773" cap="flat" cmpd="sng" algn="ctr">
                      <a:solidFill>
                        <a:srgbClr val="424242"/>
                      </a:solidFill>
                      <a:prstDash val="solid"/>
                      <a:round/>
                      <a:headEnd type="none" w="med" len="med"/>
                      <a:tailEnd type="none" w="med" len="med"/>
                    </a:lnT>
                    <a:lnB w="13773" cap="flat" cmpd="sng" algn="ctr">
                      <a:solidFill>
                        <a:srgbClr val="424242"/>
                      </a:solidFill>
                      <a:prstDash val="solid"/>
                      <a:round/>
                      <a:headEnd type="none" w="med" len="med"/>
                      <a:tailEnd type="none" w="med" len="med"/>
                    </a:lnB>
                    <a:noFill/>
                  </a:tcPr>
                </a:tc>
                <a:extLst>
                  <a:ext uri="{0D108BD9-81ED-4DB2-BD59-A6C34878D82A}">
                    <a16:rowId xmlns:a16="http://schemas.microsoft.com/office/drawing/2014/main" val="2821149936"/>
                  </a:ext>
                </a:extLst>
              </a:tr>
              <a:tr h="272148">
                <a:tc>
                  <a:txBody>
                    <a:bodyPr/>
                    <a:lstStyle/>
                    <a:p>
                      <a:pPr rtl="0" fontAlgn="base">
                        <a:lnSpc>
                          <a:spcPts val="1425"/>
                        </a:lnSpc>
                      </a:pPr>
                      <a:r>
                        <a:rPr lang="fi-FI" sz="1100" dirty="0">
                          <a:effectLst/>
                          <a:latin typeface="Segoe UI"/>
                        </a:rPr>
                        <a:t>TRL5: </a:t>
                      </a:r>
                      <a:r>
                        <a:rPr lang="fi-FI" sz="1100" dirty="0" err="1">
                          <a:effectLst/>
                          <a:latin typeface="Segoe UI"/>
                        </a:rPr>
                        <a:t>Verification</a:t>
                      </a:r>
                      <a:r>
                        <a:rPr lang="fi-FI" sz="1100" dirty="0">
                          <a:effectLst/>
                          <a:latin typeface="Segoe UI"/>
                        </a:rPr>
                        <a:t> </a:t>
                      </a:r>
                      <a:r>
                        <a:rPr lang="fi-FI" sz="1100" dirty="0" err="1">
                          <a:effectLst/>
                          <a:latin typeface="Segoe UI"/>
                        </a:rPr>
                        <a:t>prototype</a:t>
                      </a:r>
                      <a:endParaRPr lang="fi-FI" dirty="0" err="1">
                        <a:effectLst/>
                        <a:latin typeface="Segoe UI"/>
                      </a:endParaRPr>
                    </a:p>
                  </a:txBody>
                  <a:tcPr marL="55797" marR="55797" anchor="b">
                    <a:lnL w="13773" cap="flat" cmpd="sng" algn="ctr">
                      <a:solidFill>
                        <a:srgbClr val="424242"/>
                      </a:solidFill>
                      <a:prstDash val="solid"/>
                      <a:round/>
                      <a:headEnd type="none" w="med" len="med"/>
                      <a:tailEnd type="none" w="med" len="med"/>
                    </a:lnL>
                    <a:lnR w="13773" cap="flat" cmpd="sng" algn="ctr">
                      <a:solidFill>
                        <a:srgbClr val="424242"/>
                      </a:solidFill>
                      <a:prstDash val="solid"/>
                      <a:round/>
                      <a:headEnd type="none" w="med" len="med"/>
                      <a:tailEnd type="none" w="med" len="med"/>
                    </a:lnR>
                    <a:lnT w="13773" cap="flat" cmpd="sng" algn="ctr">
                      <a:solidFill>
                        <a:srgbClr val="424242"/>
                      </a:solidFill>
                      <a:prstDash val="solid"/>
                      <a:round/>
                      <a:headEnd type="none" w="med" len="med"/>
                      <a:tailEnd type="none" w="med" len="med"/>
                    </a:lnT>
                    <a:lnB w="13773" cap="flat" cmpd="sng" algn="ctr">
                      <a:solidFill>
                        <a:srgbClr val="424242"/>
                      </a:solidFill>
                      <a:prstDash val="solid"/>
                      <a:round/>
                      <a:headEnd type="none" w="med" len="med"/>
                      <a:tailEnd type="none" w="med" len="med"/>
                    </a:lnB>
                    <a:noFill/>
                  </a:tcPr>
                </a:tc>
                <a:tc>
                  <a:txBody>
                    <a:bodyPr/>
                    <a:lstStyle/>
                    <a:p>
                      <a:pPr rtl="0" fontAlgn="auto">
                        <a:lnSpc>
                          <a:spcPts val="2325"/>
                        </a:lnSpc>
                      </a:pPr>
                      <a:endParaRPr lang="en-SG" sz="1800">
                        <a:effectLst/>
                        <a:latin typeface="Arial" panose="020B0604020202020204" pitchFamily="34" charset="0"/>
                      </a:endParaRPr>
                    </a:p>
                  </a:txBody>
                  <a:tcPr marL="55797" marR="55797">
                    <a:lnL w="13773" cap="flat" cmpd="sng" algn="ctr">
                      <a:solidFill>
                        <a:srgbClr val="424242"/>
                      </a:solidFill>
                      <a:prstDash val="solid"/>
                      <a:round/>
                      <a:headEnd type="none" w="med" len="med"/>
                      <a:tailEnd type="none" w="med" len="med"/>
                    </a:lnL>
                    <a:lnR w="13773" cap="flat" cmpd="sng" algn="ctr">
                      <a:solidFill>
                        <a:srgbClr val="424242"/>
                      </a:solidFill>
                      <a:prstDash val="solid"/>
                      <a:round/>
                      <a:headEnd type="none" w="med" len="med"/>
                      <a:tailEnd type="none" w="med" len="med"/>
                    </a:lnR>
                    <a:lnT w="13773" cap="flat" cmpd="sng" algn="ctr">
                      <a:solidFill>
                        <a:srgbClr val="424242"/>
                      </a:solidFill>
                      <a:prstDash val="solid"/>
                      <a:round/>
                      <a:headEnd type="none" w="med" len="med"/>
                      <a:tailEnd type="none" w="med" len="med"/>
                    </a:lnT>
                    <a:lnB w="13773" cap="flat" cmpd="sng" algn="ctr">
                      <a:solidFill>
                        <a:srgbClr val="424242"/>
                      </a:solidFill>
                      <a:prstDash val="solid"/>
                      <a:round/>
                      <a:headEnd type="none" w="med" len="med"/>
                      <a:tailEnd type="none" w="med" len="med"/>
                    </a:lnB>
                    <a:noFill/>
                  </a:tcPr>
                </a:tc>
                <a:tc>
                  <a:txBody>
                    <a:bodyPr/>
                    <a:lstStyle/>
                    <a:p>
                      <a:pPr rtl="0" fontAlgn="auto">
                        <a:lnSpc>
                          <a:spcPts val="2325"/>
                        </a:lnSpc>
                      </a:pPr>
                      <a:endParaRPr lang="en-SG" sz="1800">
                        <a:effectLst/>
                        <a:latin typeface="Arial" panose="020B0604020202020204" pitchFamily="34" charset="0"/>
                      </a:endParaRPr>
                    </a:p>
                  </a:txBody>
                  <a:tcPr marL="55797" marR="55797">
                    <a:lnL w="13773" cap="flat" cmpd="sng" algn="ctr">
                      <a:solidFill>
                        <a:srgbClr val="424242"/>
                      </a:solidFill>
                      <a:prstDash val="solid"/>
                      <a:round/>
                      <a:headEnd type="none" w="med" len="med"/>
                      <a:tailEnd type="none" w="med" len="med"/>
                    </a:lnL>
                    <a:lnR w="13773" cap="flat" cmpd="sng" algn="ctr">
                      <a:solidFill>
                        <a:srgbClr val="424242"/>
                      </a:solidFill>
                      <a:prstDash val="solid"/>
                      <a:round/>
                      <a:headEnd type="none" w="med" len="med"/>
                      <a:tailEnd type="none" w="med" len="med"/>
                    </a:lnR>
                    <a:lnT w="13773" cap="flat" cmpd="sng" algn="ctr">
                      <a:solidFill>
                        <a:srgbClr val="424242"/>
                      </a:solidFill>
                      <a:prstDash val="solid"/>
                      <a:round/>
                      <a:headEnd type="none" w="med" len="med"/>
                      <a:tailEnd type="none" w="med" len="med"/>
                    </a:lnT>
                    <a:lnB w="13773" cap="flat" cmpd="sng" algn="ctr">
                      <a:solidFill>
                        <a:srgbClr val="424242"/>
                      </a:solidFill>
                      <a:prstDash val="solid"/>
                      <a:round/>
                      <a:headEnd type="none" w="med" len="med"/>
                      <a:tailEnd type="none" w="med" len="med"/>
                    </a:lnB>
                    <a:noFill/>
                  </a:tcPr>
                </a:tc>
                <a:extLst>
                  <a:ext uri="{0D108BD9-81ED-4DB2-BD59-A6C34878D82A}">
                    <a16:rowId xmlns:a16="http://schemas.microsoft.com/office/drawing/2014/main" val="1638878893"/>
                  </a:ext>
                </a:extLst>
              </a:tr>
            </a:tbl>
          </a:graphicData>
        </a:graphic>
      </p:graphicFrame>
      <p:sp>
        <p:nvSpPr>
          <p:cNvPr id="4" name="Text Placeholder 3">
            <a:extLst>
              <a:ext uri="{FF2B5EF4-FFF2-40B4-BE49-F238E27FC236}">
                <a16:creationId xmlns:a16="http://schemas.microsoft.com/office/drawing/2014/main" id="{11DCB491-2E6D-9E5E-FF3B-49E42D43F9E6}"/>
              </a:ext>
            </a:extLst>
          </p:cNvPr>
          <p:cNvSpPr>
            <a:spLocks noGrp="1"/>
          </p:cNvSpPr>
          <p:nvPr>
            <p:ph type="body" sz="quarter" idx="25"/>
          </p:nvPr>
        </p:nvSpPr>
        <p:spPr/>
        <p:txBody>
          <a:bodyPr/>
          <a:lstStyle/>
          <a:p>
            <a:endParaRPr lang="en-US"/>
          </a:p>
        </p:txBody>
      </p:sp>
      <p:sp>
        <p:nvSpPr>
          <p:cNvPr id="7" name="TextBox 6">
            <a:extLst>
              <a:ext uri="{FF2B5EF4-FFF2-40B4-BE49-F238E27FC236}">
                <a16:creationId xmlns:a16="http://schemas.microsoft.com/office/drawing/2014/main" id="{A4E45B86-EFDE-4045-16C4-FABB339EBBCB}"/>
              </a:ext>
            </a:extLst>
          </p:cNvPr>
          <p:cNvSpPr txBox="1"/>
          <p:nvPr/>
        </p:nvSpPr>
        <p:spPr>
          <a:xfrm>
            <a:off x="483920" y="235280"/>
            <a:ext cx="2743200"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100" b="1">
                <a:latin typeface="Segoe UI"/>
                <a:cs typeface="Segoe UI"/>
              </a:rPr>
              <a:t>Self-Assessment</a:t>
            </a:r>
            <a:endParaRPr lang="en-US"/>
          </a:p>
        </p:txBody>
      </p:sp>
    </p:spTree>
    <p:extLst>
      <p:ext uri="{BB962C8B-B14F-4D97-AF65-F5344CB8AC3E}">
        <p14:creationId xmlns:p14="http://schemas.microsoft.com/office/powerpoint/2010/main" val="27934726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5" name="TextBox 4">
            <a:extLst>
              <a:ext uri="{FF2B5EF4-FFF2-40B4-BE49-F238E27FC236}">
                <a16:creationId xmlns:a16="http://schemas.microsoft.com/office/drawing/2014/main" id="{8407DE46-3363-9D2F-FE1E-1E25DDA8F414}"/>
              </a:ext>
            </a:extLst>
          </p:cNvPr>
          <p:cNvSpPr txBox="1"/>
          <p:nvPr/>
        </p:nvSpPr>
        <p:spPr>
          <a:xfrm>
            <a:off x="437160" y="121972"/>
            <a:ext cx="6574554" cy="415498"/>
          </a:xfrm>
          <a:prstGeom prst="rect">
            <a:avLst/>
          </a:prstGeom>
          <a:noFill/>
        </p:spPr>
        <p:txBody>
          <a:bodyPr wrap="square" rtlCol="0">
            <a:spAutoFit/>
          </a:bodyPr>
          <a:lstStyle/>
          <a:p>
            <a:r>
              <a:rPr lang="en-US" sz="2100" b="1"/>
              <a:t>Self-Assessment</a:t>
            </a:r>
            <a:endParaRPr lang="en-SG" sz="2100" b="1"/>
          </a:p>
        </p:txBody>
      </p:sp>
      <p:graphicFrame>
        <p:nvGraphicFramePr>
          <p:cNvPr id="3" name="Table 2">
            <a:extLst>
              <a:ext uri="{FF2B5EF4-FFF2-40B4-BE49-F238E27FC236}">
                <a16:creationId xmlns:a16="http://schemas.microsoft.com/office/drawing/2014/main" id="{1FF0D691-753C-E99D-95A7-D3DFE51DBBC7}"/>
              </a:ext>
            </a:extLst>
          </p:cNvPr>
          <p:cNvGraphicFramePr>
            <a:graphicFrameLocks noGrp="1"/>
          </p:cNvGraphicFramePr>
          <p:nvPr>
            <p:extLst>
              <p:ext uri="{D42A27DB-BD31-4B8C-83A1-F6EECF244321}">
                <p14:modId xmlns:p14="http://schemas.microsoft.com/office/powerpoint/2010/main" val="3091452089"/>
              </p:ext>
            </p:extLst>
          </p:nvPr>
        </p:nvGraphicFramePr>
        <p:xfrm>
          <a:off x="437161" y="514387"/>
          <a:ext cx="8277894" cy="4517805"/>
        </p:xfrm>
        <a:graphic>
          <a:graphicData uri="http://schemas.openxmlformats.org/drawingml/2006/table">
            <a:tbl>
              <a:tblPr firstRow="1" firstCol="1" bandRow="1">
                <a:tableStyleId>{5940675A-B579-460E-94D1-54222C63F5DA}</a:tableStyleId>
              </a:tblPr>
              <a:tblGrid>
                <a:gridCol w="4734194">
                  <a:extLst>
                    <a:ext uri="{9D8B030D-6E8A-4147-A177-3AD203B41FA5}">
                      <a16:colId xmlns:a16="http://schemas.microsoft.com/office/drawing/2014/main" val="1464486680"/>
                    </a:ext>
                  </a:extLst>
                </a:gridCol>
                <a:gridCol w="1137237">
                  <a:extLst>
                    <a:ext uri="{9D8B030D-6E8A-4147-A177-3AD203B41FA5}">
                      <a16:colId xmlns:a16="http://schemas.microsoft.com/office/drawing/2014/main" val="246604195"/>
                    </a:ext>
                  </a:extLst>
                </a:gridCol>
                <a:gridCol w="2406463">
                  <a:extLst>
                    <a:ext uri="{9D8B030D-6E8A-4147-A177-3AD203B41FA5}">
                      <a16:colId xmlns:a16="http://schemas.microsoft.com/office/drawing/2014/main" val="2583346314"/>
                    </a:ext>
                  </a:extLst>
                </a:gridCol>
              </a:tblGrid>
              <a:tr h="356188">
                <a:tc gridSpan="3">
                  <a:txBody>
                    <a:bodyPr/>
                    <a:lstStyle/>
                    <a:p>
                      <a:pPr lvl="0">
                        <a:lnSpc>
                          <a:spcPct val="114999"/>
                        </a:lnSpc>
                        <a:spcAft>
                          <a:spcPts val="1000"/>
                        </a:spcAft>
                        <a:buNone/>
                      </a:pPr>
                      <a:r>
                        <a:rPr lang="en-GB" sz="800" b="1" dirty="0">
                          <a:effectLst/>
                        </a:rPr>
                        <a:t>4. </a:t>
                      </a:r>
                      <a:r>
                        <a:rPr lang="en-GB" sz="800" b="1" dirty="0" err="1">
                          <a:effectLst/>
                        </a:rPr>
                        <a:t>Productisation</a:t>
                      </a:r>
                      <a:r>
                        <a:rPr lang="en-GB" sz="800" b="1" dirty="0">
                          <a:effectLst/>
                        </a:rPr>
                        <a:t> Risk</a:t>
                      </a:r>
                    </a:p>
                  </a:txBody>
                  <a:tcPr marL="31624" marR="31624" marT="0" marB="0" anchor="b">
                    <a:solidFill>
                      <a:schemeClr val="bg2"/>
                    </a:solidFill>
                  </a:tcPr>
                </a:tc>
                <a:tc hMerge="1">
                  <a:txBody>
                    <a:bodyPr/>
                    <a:lstStyle/>
                    <a:p>
                      <a:endParaRPr lang="en-US"/>
                    </a:p>
                  </a:txBody>
                  <a:tcPr marL="31624" marR="31624" marT="0" marB="0">
                    <a:solidFill>
                      <a:schemeClr val="bg2"/>
                    </a:solidFill>
                  </a:tcPr>
                </a:tc>
                <a:tc hMerge="1">
                  <a:txBody>
                    <a:bodyPr/>
                    <a:lstStyle/>
                    <a:p>
                      <a:endParaRPr lang="en-US"/>
                    </a:p>
                  </a:txBody>
                  <a:tcPr marL="31624" marR="31624" marT="0" marB="0">
                    <a:solidFill>
                      <a:schemeClr val="bg2"/>
                    </a:solidFill>
                  </a:tcPr>
                </a:tc>
                <a:extLst>
                  <a:ext uri="{0D108BD9-81ED-4DB2-BD59-A6C34878D82A}">
                    <a16:rowId xmlns:a16="http://schemas.microsoft.com/office/drawing/2014/main" val="2594538081"/>
                  </a:ext>
                </a:extLst>
              </a:tr>
              <a:tr h="356188">
                <a:tc>
                  <a:txBody>
                    <a:bodyPr/>
                    <a:lstStyle/>
                    <a:p>
                      <a:pPr>
                        <a:lnSpc>
                          <a:spcPct val="115000"/>
                        </a:lnSpc>
                        <a:spcAft>
                          <a:spcPts val="1000"/>
                        </a:spcAft>
                      </a:pPr>
                      <a:r>
                        <a:rPr lang="en-GB" sz="800" b="1" dirty="0">
                          <a:effectLst/>
                        </a:rPr>
                        <a:t>Intellectual Property</a:t>
                      </a:r>
                      <a:endParaRPr lang="en-SG" sz="800" b="1">
                        <a:effectLst/>
                        <a:latin typeface="Calibri"/>
                        <a:ea typeface="Calibri"/>
                        <a:cs typeface="Times New Roman"/>
                      </a:endParaRPr>
                    </a:p>
                  </a:txBody>
                  <a:tcPr marL="31625" marR="31625" marT="0" marB="0" anchor="b">
                    <a:solidFill>
                      <a:schemeClr val="bg2"/>
                    </a:solidFill>
                  </a:tcPr>
                </a:tc>
                <a:tc>
                  <a:txBody>
                    <a:bodyPr/>
                    <a:lstStyle/>
                    <a:p>
                      <a:pPr>
                        <a:lnSpc>
                          <a:spcPct val="115000"/>
                        </a:lnSpc>
                        <a:spcAft>
                          <a:spcPts val="1000"/>
                        </a:spcAft>
                      </a:pPr>
                      <a:r>
                        <a:rPr lang="en-US" sz="800" b="1" dirty="0">
                          <a:effectLst/>
                        </a:rPr>
                        <a:t>YES/NO</a:t>
                      </a:r>
                      <a:endParaRPr lang="en-SG" sz="800" b="1">
                        <a:effectLst/>
                        <a:latin typeface="Calibri"/>
                        <a:ea typeface="Calibri"/>
                        <a:cs typeface="Times New Roman"/>
                      </a:endParaRPr>
                    </a:p>
                  </a:txBody>
                  <a:tcPr marL="31625" marR="31625" marT="0" marB="0">
                    <a:solidFill>
                      <a:schemeClr val="bg2"/>
                    </a:solidFill>
                  </a:tcPr>
                </a:tc>
                <a:tc>
                  <a:txBody>
                    <a:bodyPr/>
                    <a:lstStyle/>
                    <a:p>
                      <a:pPr>
                        <a:lnSpc>
                          <a:spcPct val="115000"/>
                        </a:lnSpc>
                        <a:spcAft>
                          <a:spcPts val="1000"/>
                        </a:spcAft>
                      </a:pPr>
                      <a:r>
                        <a:rPr lang="en-US" sz="800" b="1" dirty="0">
                          <a:effectLst/>
                        </a:rPr>
                        <a:t>Provide justifications/references to support your assessment</a:t>
                      </a:r>
                      <a:endParaRPr lang="en-SG" sz="800" b="1">
                        <a:effectLst/>
                        <a:latin typeface="Calibri"/>
                        <a:ea typeface="Calibri"/>
                        <a:cs typeface="Times New Roman"/>
                      </a:endParaRPr>
                    </a:p>
                  </a:txBody>
                  <a:tcPr marL="31625" marR="31625" marT="0" marB="0">
                    <a:solidFill>
                      <a:schemeClr val="bg2"/>
                    </a:solidFill>
                  </a:tcPr>
                </a:tc>
                <a:extLst>
                  <a:ext uri="{0D108BD9-81ED-4DB2-BD59-A6C34878D82A}">
                    <a16:rowId xmlns:a16="http://schemas.microsoft.com/office/drawing/2014/main" val="1960552578"/>
                  </a:ext>
                </a:extLst>
              </a:tr>
              <a:tr h="356188">
                <a:tc>
                  <a:txBody>
                    <a:bodyPr/>
                    <a:lstStyle/>
                    <a:p>
                      <a:pPr>
                        <a:lnSpc>
                          <a:spcPct val="115000"/>
                        </a:lnSpc>
                        <a:spcAft>
                          <a:spcPts val="1000"/>
                        </a:spcAft>
                      </a:pPr>
                      <a:r>
                        <a:rPr lang="en-GB" sz="800" dirty="0">
                          <a:effectLst/>
                        </a:rPr>
                        <a:t>Proposed solution has </a:t>
                      </a:r>
                      <a:r>
                        <a:rPr lang="en-GB" sz="800" dirty="0" err="1">
                          <a:effectLst/>
                        </a:rPr>
                        <a:t>patentibility</a:t>
                      </a:r>
                      <a:r>
                        <a:rPr lang="en-GB" sz="800" dirty="0">
                          <a:effectLst/>
                        </a:rPr>
                        <a:t> (novelty): Patents filed/granted (BIP) or to be filed (FIP)</a:t>
                      </a:r>
                      <a:endParaRPr lang="en-SG" sz="800">
                        <a:effectLst/>
                        <a:latin typeface="Calibri"/>
                        <a:ea typeface="Calibri"/>
                        <a:cs typeface="Times New Roman"/>
                      </a:endParaRPr>
                    </a:p>
                  </a:txBody>
                  <a:tcPr marL="31625" marR="31625" marT="0" marB="0" anchor="b"/>
                </a:tc>
                <a:tc>
                  <a:txBody>
                    <a:bodyPr/>
                    <a:lstStyle/>
                    <a:p>
                      <a:pPr>
                        <a:lnSpc>
                          <a:spcPct val="115000"/>
                        </a:lnSpc>
                        <a:spcAft>
                          <a:spcPts val="1000"/>
                        </a:spcAft>
                      </a:pPr>
                      <a:endParaRPr lang="en-SG" sz="800">
                        <a:effectLst/>
                        <a:latin typeface="Calibri"/>
                        <a:ea typeface="Calibri"/>
                        <a:cs typeface="Times New Roman"/>
                      </a:endParaRPr>
                    </a:p>
                  </a:txBody>
                  <a:tcPr marL="31625" marR="31625" marT="0" marB="0"/>
                </a:tc>
                <a:tc>
                  <a:txBody>
                    <a:bodyPr/>
                    <a:lstStyle/>
                    <a:p>
                      <a:pPr>
                        <a:lnSpc>
                          <a:spcPct val="115000"/>
                        </a:lnSpc>
                        <a:spcAft>
                          <a:spcPts val="1000"/>
                        </a:spcAft>
                      </a:pPr>
                      <a:endParaRPr lang="en-SG" sz="800">
                        <a:effectLst/>
                        <a:latin typeface="Calibri"/>
                        <a:ea typeface="Calibri"/>
                        <a:cs typeface="Times New Roman"/>
                      </a:endParaRPr>
                    </a:p>
                  </a:txBody>
                  <a:tcPr marL="31625" marR="31625" marT="0" marB="0"/>
                </a:tc>
                <a:extLst>
                  <a:ext uri="{0D108BD9-81ED-4DB2-BD59-A6C34878D82A}">
                    <a16:rowId xmlns:a16="http://schemas.microsoft.com/office/drawing/2014/main" val="862905312"/>
                  </a:ext>
                </a:extLst>
              </a:tr>
              <a:tr h="172165">
                <a:tc>
                  <a:txBody>
                    <a:bodyPr/>
                    <a:lstStyle/>
                    <a:p>
                      <a:pPr>
                        <a:lnSpc>
                          <a:spcPct val="115000"/>
                        </a:lnSpc>
                        <a:spcAft>
                          <a:spcPts val="1000"/>
                        </a:spcAft>
                      </a:pPr>
                      <a:r>
                        <a:rPr lang="en-GB" sz="800" dirty="0">
                          <a:effectLst/>
                        </a:rPr>
                        <a:t>Proposed solution has freedom-to-operate (or Rights-to-Practice)</a:t>
                      </a:r>
                      <a:endParaRPr lang="en-SG" sz="800">
                        <a:effectLst/>
                        <a:latin typeface="Calibri"/>
                        <a:ea typeface="Calibri"/>
                        <a:cs typeface="Times New Roman"/>
                      </a:endParaRPr>
                    </a:p>
                  </a:txBody>
                  <a:tcPr marL="31625" marR="31625" marT="0" marB="0" anchor="b"/>
                </a:tc>
                <a:tc>
                  <a:txBody>
                    <a:bodyPr/>
                    <a:lstStyle/>
                    <a:p>
                      <a:pPr>
                        <a:lnSpc>
                          <a:spcPct val="115000"/>
                        </a:lnSpc>
                        <a:spcAft>
                          <a:spcPts val="1000"/>
                        </a:spcAft>
                      </a:pPr>
                      <a:endParaRPr lang="en-SG" sz="800">
                        <a:effectLst/>
                        <a:latin typeface="Calibri"/>
                        <a:ea typeface="Calibri"/>
                        <a:cs typeface="Times New Roman"/>
                      </a:endParaRPr>
                    </a:p>
                  </a:txBody>
                  <a:tcPr marL="31625" marR="31625" marT="0" marB="0"/>
                </a:tc>
                <a:tc>
                  <a:txBody>
                    <a:bodyPr/>
                    <a:lstStyle/>
                    <a:p>
                      <a:pPr>
                        <a:lnSpc>
                          <a:spcPct val="115000"/>
                        </a:lnSpc>
                        <a:spcAft>
                          <a:spcPts val="1000"/>
                        </a:spcAft>
                      </a:pPr>
                      <a:endParaRPr lang="en-SG" sz="800">
                        <a:effectLst/>
                        <a:latin typeface="Calibri"/>
                        <a:ea typeface="Calibri"/>
                        <a:cs typeface="Times New Roman"/>
                      </a:endParaRPr>
                    </a:p>
                  </a:txBody>
                  <a:tcPr marL="31625" marR="31625" marT="0" marB="0"/>
                </a:tc>
                <a:extLst>
                  <a:ext uri="{0D108BD9-81ED-4DB2-BD59-A6C34878D82A}">
                    <a16:rowId xmlns:a16="http://schemas.microsoft.com/office/drawing/2014/main" val="2349379659"/>
                  </a:ext>
                </a:extLst>
              </a:tr>
              <a:tr h="356188">
                <a:tc>
                  <a:txBody>
                    <a:bodyPr/>
                    <a:lstStyle/>
                    <a:p>
                      <a:pPr>
                        <a:lnSpc>
                          <a:spcPct val="115000"/>
                        </a:lnSpc>
                        <a:spcAft>
                          <a:spcPts val="1000"/>
                        </a:spcAft>
                      </a:pPr>
                      <a:r>
                        <a:rPr lang="en-GB" sz="800" b="1" dirty="0">
                          <a:effectLst/>
                        </a:rPr>
                        <a:t>Regulatory</a:t>
                      </a:r>
                      <a:endParaRPr lang="en-SG" sz="800" b="1">
                        <a:effectLst/>
                        <a:latin typeface="Calibri"/>
                        <a:ea typeface="Calibri"/>
                        <a:cs typeface="Times New Roman"/>
                      </a:endParaRPr>
                    </a:p>
                  </a:txBody>
                  <a:tcPr marL="31625" marR="31625" marT="0" marB="0" anchor="b">
                    <a:solidFill>
                      <a:schemeClr val="bg2"/>
                    </a:solidFill>
                  </a:tcPr>
                </a:tc>
                <a:tc>
                  <a:txBody>
                    <a:bodyPr/>
                    <a:lstStyle/>
                    <a:p>
                      <a:pPr>
                        <a:lnSpc>
                          <a:spcPct val="115000"/>
                        </a:lnSpc>
                        <a:spcAft>
                          <a:spcPts val="1000"/>
                        </a:spcAft>
                      </a:pPr>
                      <a:r>
                        <a:rPr lang="en-US" sz="800" b="1" dirty="0">
                          <a:effectLst/>
                        </a:rPr>
                        <a:t>YES/NO</a:t>
                      </a:r>
                      <a:endParaRPr lang="en-SG" sz="800" b="1">
                        <a:effectLst/>
                        <a:latin typeface="Calibri"/>
                        <a:ea typeface="Calibri"/>
                        <a:cs typeface="Times New Roman"/>
                      </a:endParaRPr>
                    </a:p>
                  </a:txBody>
                  <a:tcPr marL="31625" marR="31625" marT="0" marB="0">
                    <a:solidFill>
                      <a:schemeClr val="bg2"/>
                    </a:solidFill>
                  </a:tcPr>
                </a:tc>
                <a:tc>
                  <a:txBody>
                    <a:bodyPr/>
                    <a:lstStyle/>
                    <a:p>
                      <a:pPr>
                        <a:lnSpc>
                          <a:spcPct val="115000"/>
                        </a:lnSpc>
                        <a:spcAft>
                          <a:spcPts val="1000"/>
                        </a:spcAft>
                      </a:pPr>
                      <a:r>
                        <a:rPr lang="en-US" sz="800" b="1" dirty="0">
                          <a:effectLst/>
                        </a:rPr>
                        <a:t>Provide justifications/references to support your assessment</a:t>
                      </a:r>
                      <a:endParaRPr lang="en-SG" sz="800" b="1">
                        <a:effectLst/>
                        <a:latin typeface="Calibri"/>
                        <a:ea typeface="Calibri"/>
                        <a:cs typeface="Times New Roman"/>
                      </a:endParaRPr>
                    </a:p>
                  </a:txBody>
                  <a:tcPr marL="31625" marR="31625" marT="0" marB="0">
                    <a:solidFill>
                      <a:schemeClr val="bg2"/>
                    </a:solidFill>
                  </a:tcPr>
                </a:tc>
                <a:extLst>
                  <a:ext uri="{0D108BD9-81ED-4DB2-BD59-A6C34878D82A}">
                    <a16:rowId xmlns:a16="http://schemas.microsoft.com/office/drawing/2014/main" val="2289646385"/>
                  </a:ext>
                </a:extLst>
              </a:tr>
              <a:tr h="172165">
                <a:tc>
                  <a:txBody>
                    <a:bodyPr/>
                    <a:lstStyle/>
                    <a:p>
                      <a:pPr>
                        <a:lnSpc>
                          <a:spcPct val="115000"/>
                        </a:lnSpc>
                        <a:spcAft>
                          <a:spcPts val="1000"/>
                        </a:spcAft>
                      </a:pPr>
                      <a:r>
                        <a:rPr lang="en-GB" sz="800" dirty="0">
                          <a:effectLst/>
                        </a:rPr>
                        <a:t>Intended use clearly defined with appropriate regulatory markets identified</a:t>
                      </a:r>
                      <a:endParaRPr lang="en-SG" sz="800">
                        <a:effectLst/>
                        <a:latin typeface="Calibri"/>
                        <a:ea typeface="Calibri"/>
                        <a:cs typeface="Times New Roman"/>
                      </a:endParaRPr>
                    </a:p>
                  </a:txBody>
                  <a:tcPr marL="31625" marR="31625" marT="0" marB="0" anchor="b"/>
                </a:tc>
                <a:tc>
                  <a:txBody>
                    <a:bodyPr/>
                    <a:lstStyle/>
                    <a:p>
                      <a:pPr>
                        <a:lnSpc>
                          <a:spcPct val="115000"/>
                        </a:lnSpc>
                        <a:spcAft>
                          <a:spcPts val="1000"/>
                        </a:spcAft>
                      </a:pPr>
                      <a:endParaRPr lang="en-SG" sz="800">
                        <a:effectLst/>
                        <a:latin typeface="Calibri"/>
                        <a:ea typeface="Calibri"/>
                        <a:cs typeface="Times New Roman"/>
                      </a:endParaRPr>
                    </a:p>
                  </a:txBody>
                  <a:tcPr marL="31625" marR="31625" marT="0" marB="0"/>
                </a:tc>
                <a:tc>
                  <a:txBody>
                    <a:bodyPr/>
                    <a:lstStyle/>
                    <a:p>
                      <a:pPr>
                        <a:lnSpc>
                          <a:spcPct val="115000"/>
                        </a:lnSpc>
                        <a:spcAft>
                          <a:spcPts val="1000"/>
                        </a:spcAft>
                      </a:pPr>
                      <a:endParaRPr lang="en-SG" sz="800">
                        <a:effectLst/>
                        <a:latin typeface="Calibri"/>
                        <a:ea typeface="Calibri"/>
                        <a:cs typeface="Times New Roman"/>
                      </a:endParaRPr>
                    </a:p>
                  </a:txBody>
                  <a:tcPr marL="31625" marR="31625" marT="0" marB="0"/>
                </a:tc>
                <a:extLst>
                  <a:ext uri="{0D108BD9-81ED-4DB2-BD59-A6C34878D82A}">
                    <a16:rowId xmlns:a16="http://schemas.microsoft.com/office/drawing/2014/main" val="2713680917"/>
                  </a:ext>
                </a:extLst>
              </a:tr>
              <a:tr h="377338">
                <a:tc>
                  <a:txBody>
                    <a:bodyPr/>
                    <a:lstStyle/>
                    <a:p>
                      <a:pPr>
                        <a:lnSpc>
                          <a:spcPct val="115000"/>
                        </a:lnSpc>
                        <a:spcAft>
                          <a:spcPts val="1000"/>
                        </a:spcAft>
                      </a:pPr>
                      <a:r>
                        <a:rPr lang="en-GB" sz="800" b="1" dirty="0">
                          <a:effectLst/>
                        </a:rPr>
                        <a:t>Regulatory Classification</a:t>
                      </a:r>
                      <a:endParaRPr lang="en-SG" sz="800" b="1">
                        <a:effectLst/>
                      </a:endParaRPr>
                    </a:p>
                  </a:txBody>
                  <a:tcPr marL="31625" marR="31625" marT="0" marB="0" anchor="b">
                    <a:solidFill>
                      <a:schemeClr val="bg2"/>
                    </a:solidFill>
                  </a:tcPr>
                </a:tc>
                <a:tc>
                  <a:txBody>
                    <a:bodyPr/>
                    <a:lstStyle/>
                    <a:p>
                      <a:pPr>
                        <a:lnSpc>
                          <a:spcPct val="115000"/>
                        </a:lnSpc>
                        <a:spcAft>
                          <a:spcPts val="1000"/>
                        </a:spcAft>
                      </a:pPr>
                      <a:r>
                        <a:rPr lang="en-US" sz="800" b="1" dirty="0">
                          <a:effectLst/>
                        </a:rPr>
                        <a:t>Select 1 option</a:t>
                      </a:r>
                      <a:endParaRPr lang="en-SG" sz="800" b="1">
                        <a:effectLst/>
                        <a:latin typeface="Calibri"/>
                        <a:ea typeface="Calibri"/>
                        <a:cs typeface="Times New Roman"/>
                      </a:endParaRPr>
                    </a:p>
                  </a:txBody>
                  <a:tcPr marL="31625" marR="31625" marT="0" marB="0">
                    <a:solidFill>
                      <a:schemeClr val="bg2"/>
                    </a:solidFill>
                  </a:tcPr>
                </a:tc>
                <a:tc>
                  <a:txBody>
                    <a:bodyPr/>
                    <a:lstStyle/>
                    <a:p>
                      <a:pPr>
                        <a:lnSpc>
                          <a:spcPct val="115000"/>
                        </a:lnSpc>
                        <a:spcAft>
                          <a:spcPts val="1000"/>
                        </a:spcAft>
                      </a:pPr>
                      <a:r>
                        <a:rPr lang="en-US" sz="800" b="1" dirty="0">
                          <a:effectLst/>
                        </a:rPr>
                        <a:t>Provide justifications/references to support your assessment</a:t>
                      </a:r>
                      <a:endParaRPr lang="en-SG" sz="800" b="1">
                        <a:effectLst/>
                        <a:latin typeface="Calibri"/>
                        <a:ea typeface="Calibri"/>
                        <a:cs typeface="Times New Roman"/>
                      </a:endParaRPr>
                    </a:p>
                  </a:txBody>
                  <a:tcPr marL="31625" marR="31625" marT="0" marB="0">
                    <a:solidFill>
                      <a:schemeClr val="bg2"/>
                    </a:solidFill>
                  </a:tcPr>
                </a:tc>
                <a:extLst>
                  <a:ext uri="{0D108BD9-81ED-4DB2-BD59-A6C34878D82A}">
                    <a16:rowId xmlns:a16="http://schemas.microsoft.com/office/drawing/2014/main" val="3237593633"/>
                  </a:ext>
                </a:extLst>
              </a:tr>
              <a:tr h="172165">
                <a:tc>
                  <a:txBody>
                    <a:bodyPr/>
                    <a:lstStyle/>
                    <a:p>
                      <a:pPr>
                        <a:lnSpc>
                          <a:spcPct val="115000"/>
                        </a:lnSpc>
                        <a:spcAft>
                          <a:spcPts val="1000"/>
                        </a:spcAft>
                      </a:pPr>
                      <a:r>
                        <a:rPr lang="en-GB" sz="800" dirty="0">
                          <a:effectLst/>
                        </a:rPr>
                        <a:t>High regulatory challenge: High risk device i.e. FDA Class III, highly novel device</a:t>
                      </a:r>
                      <a:endParaRPr lang="en-SG" sz="800">
                        <a:effectLst/>
                        <a:latin typeface="Calibri"/>
                        <a:ea typeface="Calibri"/>
                        <a:cs typeface="Times New Roman"/>
                      </a:endParaRPr>
                    </a:p>
                  </a:txBody>
                  <a:tcPr marL="31625" marR="31625" marT="0" marB="0" anchor="b"/>
                </a:tc>
                <a:tc>
                  <a:txBody>
                    <a:bodyPr/>
                    <a:lstStyle/>
                    <a:p>
                      <a:pPr>
                        <a:lnSpc>
                          <a:spcPct val="115000"/>
                        </a:lnSpc>
                        <a:spcAft>
                          <a:spcPts val="1000"/>
                        </a:spcAft>
                      </a:pPr>
                      <a:endParaRPr lang="en-SG" sz="800">
                        <a:effectLst/>
                        <a:latin typeface="Calibri"/>
                        <a:ea typeface="Calibri"/>
                        <a:cs typeface="Times New Roman"/>
                      </a:endParaRPr>
                    </a:p>
                  </a:txBody>
                  <a:tcPr marL="31625" marR="31625" marT="0" marB="0"/>
                </a:tc>
                <a:tc>
                  <a:txBody>
                    <a:bodyPr/>
                    <a:lstStyle/>
                    <a:p>
                      <a:pPr>
                        <a:lnSpc>
                          <a:spcPct val="115000"/>
                        </a:lnSpc>
                        <a:spcAft>
                          <a:spcPts val="1000"/>
                        </a:spcAft>
                      </a:pPr>
                      <a:endParaRPr lang="en-SG" sz="800">
                        <a:effectLst/>
                        <a:latin typeface="Calibri"/>
                        <a:ea typeface="Calibri"/>
                        <a:cs typeface="Times New Roman"/>
                      </a:endParaRPr>
                    </a:p>
                  </a:txBody>
                  <a:tcPr marL="31625" marR="31625" marT="0" marB="0"/>
                </a:tc>
                <a:extLst>
                  <a:ext uri="{0D108BD9-81ED-4DB2-BD59-A6C34878D82A}">
                    <a16:rowId xmlns:a16="http://schemas.microsoft.com/office/drawing/2014/main" val="2620064993"/>
                  </a:ext>
                </a:extLst>
              </a:tr>
              <a:tr h="172165">
                <a:tc>
                  <a:txBody>
                    <a:bodyPr/>
                    <a:lstStyle/>
                    <a:p>
                      <a:pPr>
                        <a:lnSpc>
                          <a:spcPct val="115000"/>
                        </a:lnSpc>
                        <a:spcAft>
                          <a:spcPts val="1000"/>
                        </a:spcAft>
                      </a:pPr>
                      <a:r>
                        <a:rPr lang="en-GB" sz="800" dirty="0">
                          <a:effectLst/>
                        </a:rPr>
                        <a:t>Moderate regulatory challenge: Novel device with moderate risk i.e. FDA De novo</a:t>
                      </a:r>
                      <a:endParaRPr lang="en-SG" sz="800">
                        <a:effectLst/>
                        <a:latin typeface="Calibri"/>
                        <a:ea typeface="Calibri"/>
                        <a:cs typeface="Times New Roman"/>
                      </a:endParaRPr>
                    </a:p>
                  </a:txBody>
                  <a:tcPr marL="31625" marR="31625" marT="0" marB="0" anchor="b"/>
                </a:tc>
                <a:tc>
                  <a:txBody>
                    <a:bodyPr/>
                    <a:lstStyle/>
                    <a:p>
                      <a:pPr>
                        <a:lnSpc>
                          <a:spcPct val="115000"/>
                        </a:lnSpc>
                        <a:spcAft>
                          <a:spcPts val="1000"/>
                        </a:spcAft>
                      </a:pPr>
                      <a:endParaRPr lang="en-SG" sz="800">
                        <a:effectLst/>
                        <a:latin typeface="Calibri"/>
                        <a:ea typeface="Calibri"/>
                        <a:cs typeface="Times New Roman"/>
                      </a:endParaRPr>
                    </a:p>
                  </a:txBody>
                  <a:tcPr marL="31625" marR="31625" marT="0" marB="0"/>
                </a:tc>
                <a:tc>
                  <a:txBody>
                    <a:bodyPr/>
                    <a:lstStyle/>
                    <a:p>
                      <a:pPr>
                        <a:lnSpc>
                          <a:spcPct val="115000"/>
                        </a:lnSpc>
                        <a:spcAft>
                          <a:spcPts val="1000"/>
                        </a:spcAft>
                      </a:pPr>
                      <a:endParaRPr lang="en-SG" sz="800">
                        <a:effectLst/>
                        <a:latin typeface="Calibri"/>
                        <a:ea typeface="Calibri"/>
                        <a:cs typeface="Times New Roman"/>
                      </a:endParaRPr>
                    </a:p>
                  </a:txBody>
                  <a:tcPr marL="31625" marR="31625" marT="0" marB="0"/>
                </a:tc>
                <a:extLst>
                  <a:ext uri="{0D108BD9-81ED-4DB2-BD59-A6C34878D82A}">
                    <a16:rowId xmlns:a16="http://schemas.microsoft.com/office/drawing/2014/main" val="1166107103"/>
                  </a:ext>
                </a:extLst>
              </a:tr>
              <a:tr h="356188">
                <a:tc>
                  <a:txBody>
                    <a:bodyPr/>
                    <a:lstStyle/>
                    <a:p>
                      <a:pPr>
                        <a:lnSpc>
                          <a:spcPct val="115000"/>
                        </a:lnSpc>
                        <a:spcAft>
                          <a:spcPts val="1000"/>
                        </a:spcAft>
                      </a:pPr>
                      <a:r>
                        <a:rPr lang="en-GB" sz="800" dirty="0">
                          <a:effectLst/>
                        </a:rPr>
                        <a:t>Little or no regulatory challenges i.e. Presence of a predicate, Substantial equivalence (SE) available</a:t>
                      </a:r>
                      <a:endParaRPr lang="en-SG" sz="800">
                        <a:effectLst/>
                        <a:latin typeface="Calibri"/>
                        <a:ea typeface="Calibri"/>
                        <a:cs typeface="Times New Roman"/>
                      </a:endParaRPr>
                    </a:p>
                  </a:txBody>
                  <a:tcPr marL="31625" marR="31625" marT="0" marB="0" anchor="b"/>
                </a:tc>
                <a:tc>
                  <a:txBody>
                    <a:bodyPr/>
                    <a:lstStyle/>
                    <a:p>
                      <a:pPr>
                        <a:lnSpc>
                          <a:spcPct val="115000"/>
                        </a:lnSpc>
                        <a:spcAft>
                          <a:spcPts val="1000"/>
                        </a:spcAft>
                      </a:pPr>
                      <a:endParaRPr lang="en-SG" sz="800">
                        <a:effectLst/>
                        <a:latin typeface="Calibri"/>
                        <a:ea typeface="Calibri"/>
                        <a:cs typeface="Times New Roman"/>
                      </a:endParaRPr>
                    </a:p>
                  </a:txBody>
                  <a:tcPr marL="31625" marR="31625" marT="0" marB="0"/>
                </a:tc>
                <a:tc>
                  <a:txBody>
                    <a:bodyPr/>
                    <a:lstStyle/>
                    <a:p>
                      <a:pPr>
                        <a:lnSpc>
                          <a:spcPct val="115000"/>
                        </a:lnSpc>
                        <a:spcAft>
                          <a:spcPts val="1000"/>
                        </a:spcAft>
                      </a:pPr>
                      <a:endParaRPr lang="en-SG" sz="800">
                        <a:effectLst/>
                        <a:latin typeface="Calibri"/>
                        <a:ea typeface="Calibri"/>
                        <a:cs typeface="Times New Roman"/>
                      </a:endParaRPr>
                    </a:p>
                  </a:txBody>
                  <a:tcPr marL="31625" marR="31625" marT="0" marB="0"/>
                </a:tc>
                <a:extLst>
                  <a:ext uri="{0D108BD9-81ED-4DB2-BD59-A6C34878D82A}">
                    <a16:rowId xmlns:a16="http://schemas.microsoft.com/office/drawing/2014/main" val="3654605047"/>
                  </a:ext>
                </a:extLst>
              </a:tr>
              <a:tr h="0">
                <a:tc>
                  <a:txBody>
                    <a:bodyPr/>
                    <a:lstStyle/>
                    <a:p>
                      <a:pPr>
                        <a:lnSpc>
                          <a:spcPct val="115000"/>
                        </a:lnSpc>
                        <a:spcAft>
                          <a:spcPts val="1000"/>
                        </a:spcAft>
                      </a:pPr>
                      <a:r>
                        <a:rPr lang="en-GB" sz="800" b="1" dirty="0">
                          <a:effectLst/>
                        </a:rPr>
                        <a:t>Supplier Development (availability of suppliers for parts and components)</a:t>
                      </a:r>
                      <a:endParaRPr lang="en-SG" sz="800" b="1">
                        <a:effectLst/>
                        <a:latin typeface="Calibri"/>
                        <a:ea typeface="Calibri"/>
                        <a:cs typeface="Times New Roman"/>
                      </a:endParaRPr>
                    </a:p>
                  </a:txBody>
                  <a:tcPr marL="31625" marR="31625" marT="0" marB="0" anchor="b">
                    <a:solidFill>
                      <a:schemeClr val="bg2"/>
                    </a:solidFill>
                  </a:tcPr>
                </a:tc>
                <a:tc>
                  <a:txBody>
                    <a:bodyPr/>
                    <a:lstStyle/>
                    <a:p>
                      <a:pPr>
                        <a:lnSpc>
                          <a:spcPct val="115000"/>
                        </a:lnSpc>
                        <a:spcAft>
                          <a:spcPts val="1000"/>
                        </a:spcAft>
                      </a:pPr>
                      <a:r>
                        <a:rPr lang="en-US" sz="800" b="1" dirty="0">
                          <a:effectLst/>
                        </a:rPr>
                        <a:t>Select 1 option</a:t>
                      </a:r>
                      <a:endParaRPr lang="en-SG" sz="800" b="1">
                        <a:effectLst/>
                        <a:latin typeface="Calibri"/>
                        <a:ea typeface="Calibri"/>
                        <a:cs typeface="Times New Roman"/>
                      </a:endParaRPr>
                    </a:p>
                  </a:txBody>
                  <a:tcPr marL="31625" marR="31625" marT="0" marB="0">
                    <a:solidFill>
                      <a:schemeClr val="bg2"/>
                    </a:solidFill>
                  </a:tcPr>
                </a:tc>
                <a:tc>
                  <a:txBody>
                    <a:bodyPr/>
                    <a:lstStyle/>
                    <a:p>
                      <a:pPr>
                        <a:lnSpc>
                          <a:spcPct val="115000"/>
                        </a:lnSpc>
                        <a:spcAft>
                          <a:spcPts val="1000"/>
                        </a:spcAft>
                      </a:pPr>
                      <a:r>
                        <a:rPr lang="en-US" sz="800" b="1" dirty="0">
                          <a:effectLst/>
                        </a:rPr>
                        <a:t>Provide justifications/references to support your assessment</a:t>
                      </a:r>
                      <a:endParaRPr lang="en-SG" sz="800" b="1">
                        <a:effectLst/>
                        <a:latin typeface="Calibri"/>
                        <a:ea typeface="Calibri"/>
                        <a:cs typeface="Times New Roman"/>
                      </a:endParaRPr>
                    </a:p>
                  </a:txBody>
                  <a:tcPr marL="31625" marR="31625" marT="0" marB="0">
                    <a:solidFill>
                      <a:schemeClr val="bg2"/>
                    </a:solidFill>
                  </a:tcPr>
                </a:tc>
                <a:extLst>
                  <a:ext uri="{0D108BD9-81ED-4DB2-BD59-A6C34878D82A}">
                    <a16:rowId xmlns:a16="http://schemas.microsoft.com/office/drawing/2014/main" val="1199699843"/>
                  </a:ext>
                </a:extLst>
              </a:tr>
              <a:tr h="172165">
                <a:tc>
                  <a:txBody>
                    <a:bodyPr/>
                    <a:lstStyle/>
                    <a:p>
                      <a:pPr>
                        <a:lnSpc>
                          <a:spcPct val="115000"/>
                        </a:lnSpc>
                        <a:spcAft>
                          <a:spcPts val="1000"/>
                        </a:spcAft>
                      </a:pPr>
                      <a:r>
                        <a:rPr lang="en-GB" sz="800" dirty="0">
                          <a:effectLst/>
                        </a:rPr>
                        <a:t>Need for critical suppliers; Significant supplier development needed</a:t>
                      </a:r>
                      <a:endParaRPr lang="en-SG" sz="800">
                        <a:effectLst/>
                        <a:latin typeface="Calibri"/>
                        <a:ea typeface="Calibri"/>
                        <a:cs typeface="Times New Roman"/>
                      </a:endParaRPr>
                    </a:p>
                  </a:txBody>
                  <a:tcPr marL="31625" marR="31625" marT="0" marB="0" anchor="b"/>
                </a:tc>
                <a:tc>
                  <a:txBody>
                    <a:bodyPr/>
                    <a:lstStyle/>
                    <a:p>
                      <a:pPr>
                        <a:lnSpc>
                          <a:spcPct val="115000"/>
                        </a:lnSpc>
                        <a:spcAft>
                          <a:spcPts val="1000"/>
                        </a:spcAft>
                      </a:pPr>
                      <a:endParaRPr lang="en-SG" sz="800">
                        <a:effectLst/>
                        <a:latin typeface="Calibri"/>
                        <a:ea typeface="Calibri"/>
                        <a:cs typeface="Times New Roman"/>
                      </a:endParaRPr>
                    </a:p>
                  </a:txBody>
                  <a:tcPr marL="31625" marR="31625" marT="0" marB="0"/>
                </a:tc>
                <a:tc>
                  <a:txBody>
                    <a:bodyPr/>
                    <a:lstStyle/>
                    <a:p>
                      <a:pPr>
                        <a:lnSpc>
                          <a:spcPct val="115000"/>
                        </a:lnSpc>
                        <a:spcAft>
                          <a:spcPts val="1000"/>
                        </a:spcAft>
                      </a:pPr>
                      <a:endParaRPr lang="en-SG" sz="800">
                        <a:effectLst/>
                        <a:latin typeface="Calibri"/>
                        <a:ea typeface="Calibri"/>
                        <a:cs typeface="Times New Roman"/>
                      </a:endParaRPr>
                    </a:p>
                  </a:txBody>
                  <a:tcPr marL="31625" marR="31625" marT="0" marB="0"/>
                </a:tc>
                <a:extLst>
                  <a:ext uri="{0D108BD9-81ED-4DB2-BD59-A6C34878D82A}">
                    <a16:rowId xmlns:a16="http://schemas.microsoft.com/office/drawing/2014/main" val="2150016524"/>
                  </a:ext>
                </a:extLst>
              </a:tr>
              <a:tr h="172165">
                <a:tc>
                  <a:txBody>
                    <a:bodyPr/>
                    <a:lstStyle/>
                    <a:p>
                      <a:pPr>
                        <a:lnSpc>
                          <a:spcPct val="115000"/>
                        </a:lnSpc>
                        <a:spcAft>
                          <a:spcPts val="1000"/>
                        </a:spcAft>
                      </a:pPr>
                      <a:r>
                        <a:rPr lang="en-GB" sz="800" dirty="0">
                          <a:effectLst/>
                        </a:rPr>
                        <a:t>Supplier available but needs some development</a:t>
                      </a:r>
                      <a:endParaRPr lang="en-SG" sz="800">
                        <a:effectLst/>
                        <a:latin typeface="Calibri"/>
                        <a:ea typeface="Calibri"/>
                        <a:cs typeface="Times New Roman"/>
                      </a:endParaRPr>
                    </a:p>
                  </a:txBody>
                  <a:tcPr marL="31625" marR="31625" marT="0" marB="0" anchor="b"/>
                </a:tc>
                <a:tc>
                  <a:txBody>
                    <a:bodyPr/>
                    <a:lstStyle/>
                    <a:p>
                      <a:pPr>
                        <a:lnSpc>
                          <a:spcPct val="115000"/>
                        </a:lnSpc>
                        <a:spcAft>
                          <a:spcPts val="1000"/>
                        </a:spcAft>
                      </a:pPr>
                      <a:endParaRPr lang="en-SG" sz="800">
                        <a:effectLst/>
                        <a:latin typeface="Calibri"/>
                        <a:ea typeface="Calibri"/>
                        <a:cs typeface="Times New Roman"/>
                      </a:endParaRPr>
                    </a:p>
                  </a:txBody>
                  <a:tcPr marL="31625" marR="31625" marT="0" marB="0"/>
                </a:tc>
                <a:tc>
                  <a:txBody>
                    <a:bodyPr/>
                    <a:lstStyle/>
                    <a:p>
                      <a:pPr>
                        <a:lnSpc>
                          <a:spcPct val="115000"/>
                        </a:lnSpc>
                        <a:spcAft>
                          <a:spcPts val="1000"/>
                        </a:spcAft>
                      </a:pPr>
                      <a:endParaRPr lang="en-SG" sz="800">
                        <a:effectLst/>
                        <a:latin typeface="Calibri"/>
                        <a:ea typeface="Calibri"/>
                        <a:cs typeface="Times New Roman"/>
                      </a:endParaRPr>
                    </a:p>
                  </a:txBody>
                  <a:tcPr marL="31625" marR="31625" marT="0" marB="0"/>
                </a:tc>
                <a:extLst>
                  <a:ext uri="{0D108BD9-81ED-4DB2-BD59-A6C34878D82A}">
                    <a16:rowId xmlns:a16="http://schemas.microsoft.com/office/drawing/2014/main" val="532639550"/>
                  </a:ext>
                </a:extLst>
              </a:tr>
              <a:tr h="172165">
                <a:tc>
                  <a:txBody>
                    <a:bodyPr/>
                    <a:lstStyle/>
                    <a:p>
                      <a:pPr>
                        <a:lnSpc>
                          <a:spcPct val="115000"/>
                        </a:lnSpc>
                        <a:spcAft>
                          <a:spcPts val="1000"/>
                        </a:spcAft>
                      </a:pPr>
                      <a:r>
                        <a:rPr lang="en-GB" sz="800" dirty="0">
                          <a:effectLst/>
                        </a:rPr>
                        <a:t>Supplier readily available (local and global)</a:t>
                      </a:r>
                      <a:endParaRPr lang="en-SG" sz="800">
                        <a:effectLst/>
                        <a:latin typeface="Calibri"/>
                        <a:ea typeface="Calibri"/>
                        <a:cs typeface="Times New Roman"/>
                      </a:endParaRPr>
                    </a:p>
                  </a:txBody>
                  <a:tcPr marL="31625" marR="31625" marT="0" marB="0" anchor="b"/>
                </a:tc>
                <a:tc>
                  <a:txBody>
                    <a:bodyPr/>
                    <a:lstStyle/>
                    <a:p>
                      <a:pPr>
                        <a:lnSpc>
                          <a:spcPct val="115000"/>
                        </a:lnSpc>
                        <a:spcAft>
                          <a:spcPts val="1000"/>
                        </a:spcAft>
                      </a:pPr>
                      <a:endParaRPr lang="en-SG" sz="800">
                        <a:effectLst/>
                        <a:latin typeface="Calibri"/>
                        <a:ea typeface="Calibri"/>
                        <a:cs typeface="Times New Roman"/>
                      </a:endParaRPr>
                    </a:p>
                  </a:txBody>
                  <a:tcPr marL="31625" marR="31625" marT="0" marB="0"/>
                </a:tc>
                <a:tc>
                  <a:txBody>
                    <a:bodyPr/>
                    <a:lstStyle/>
                    <a:p>
                      <a:pPr>
                        <a:lnSpc>
                          <a:spcPct val="115000"/>
                        </a:lnSpc>
                        <a:spcAft>
                          <a:spcPts val="1000"/>
                        </a:spcAft>
                      </a:pPr>
                      <a:endParaRPr lang="en-SG" sz="800">
                        <a:effectLst/>
                        <a:latin typeface="Calibri"/>
                        <a:ea typeface="Calibri"/>
                        <a:cs typeface="Times New Roman"/>
                      </a:endParaRPr>
                    </a:p>
                  </a:txBody>
                  <a:tcPr marL="31625" marR="31625" marT="0" marB="0"/>
                </a:tc>
                <a:extLst>
                  <a:ext uri="{0D108BD9-81ED-4DB2-BD59-A6C34878D82A}">
                    <a16:rowId xmlns:a16="http://schemas.microsoft.com/office/drawing/2014/main" val="114120383"/>
                  </a:ext>
                </a:extLst>
              </a:tr>
              <a:tr h="366478">
                <a:tc>
                  <a:txBody>
                    <a:bodyPr/>
                    <a:lstStyle/>
                    <a:p>
                      <a:pPr>
                        <a:lnSpc>
                          <a:spcPct val="115000"/>
                        </a:lnSpc>
                        <a:spcAft>
                          <a:spcPts val="1000"/>
                        </a:spcAft>
                      </a:pPr>
                      <a:r>
                        <a:rPr lang="en-GB" sz="800" b="1" dirty="0">
                          <a:effectLst/>
                        </a:rPr>
                        <a:t>Assembly/Manufacturing Process</a:t>
                      </a:r>
                      <a:endParaRPr lang="en-SG" sz="800" b="1">
                        <a:effectLst/>
                      </a:endParaRPr>
                    </a:p>
                  </a:txBody>
                  <a:tcPr marL="31625" marR="31625" marT="0" marB="0" anchor="b">
                    <a:solidFill>
                      <a:schemeClr val="bg2"/>
                    </a:solidFill>
                  </a:tcPr>
                </a:tc>
                <a:tc>
                  <a:txBody>
                    <a:bodyPr/>
                    <a:lstStyle/>
                    <a:p>
                      <a:pPr>
                        <a:lnSpc>
                          <a:spcPct val="115000"/>
                        </a:lnSpc>
                        <a:spcAft>
                          <a:spcPts val="1000"/>
                        </a:spcAft>
                      </a:pPr>
                      <a:r>
                        <a:rPr lang="en-US" sz="800" b="1" dirty="0">
                          <a:effectLst/>
                        </a:rPr>
                        <a:t>Select 1 option</a:t>
                      </a:r>
                      <a:endParaRPr lang="en-SG" sz="800" b="1">
                        <a:effectLst/>
                        <a:latin typeface="Calibri"/>
                        <a:ea typeface="Calibri"/>
                        <a:cs typeface="Times New Roman"/>
                      </a:endParaRPr>
                    </a:p>
                  </a:txBody>
                  <a:tcPr marL="31625" marR="31625" marT="0" marB="0">
                    <a:solidFill>
                      <a:schemeClr val="bg2"/>
                    </a:solidFill>
                  </a:tcPr>
                </a:tc>
                <a:tc>
                  <a:txBody>
                    <a:bodyPr/>
                    <a:lstStyle/>
                    <a:p>
                      <a:pPr>
                        <a:lnSpc>
                          <a:spcPct val="115000"/>
                        </a:lnSpc>
                        <a:spcAft>
                          <a:spcPts val="1000"/>
                        </a:spcAft>
                      </a:pPr>
                      <a:r>
                        <a:rPr lang="en-US" sz="800" b="1" dirty="0">
                          <a:effectLst/>
                        </a:rPr>
                        <a:t>Provide justifications/references to support your assessment</a:t>
                      </a:r>
                      <a:endParaRPr lang="en-SG" sz="800" b="1">
                        <a:effectLst/>
                        <a:latin typeface="Calibri"/>
                        <a:ea typeface="Calibri"/>
                        <a:cs typeface="Times New Roman"/>
                      </a:endParaRPr>
                    </a:p>
                  </a:txBody>
                  <a:tcPr marL="31625" marR="31625" marT="0" marB="0">
                    <a:solidFill>
                      <a:schemeClr val="bg2"/>
                    </a:solidFill>
                  </a:tcPr>
                </a:tc>
                <a:extLst>
                  <a:ext uri="{0D108BD9-81ED-4DB2-BD59-A6C34878D82A}">
                    <a16:rowId xmlns:a16="http://schemas.microsoft.com/office/drawing/2014/main" val="2860424709"/>
                  </a:ext>
                </a:extLst>
              </a:tr>
              <a:tr h="172165">
                <a:tc>
                  <a:txBody>
                    <a:bodyPr/>
                    <a:lstStyle/>
                    <a:p>
                      <a:pPr>
                        <a:lnSpc>
                          <a:spcPct val="115000"/>
                        </a:lnSpc>
                        <a:spcAft>
                          <a:spcPts val="1000"/>
                        </a:spcAft>
                      </a:pPr>
                      <a:r>
                        <a:rPr lang="en-GB" sz="800" dirty="0">
                          <a:effectLst/>
                        </a:rPr>
                        <a:t>Novel process requiring new manufacturing line</a:t>
                      </a:r>
                      <a:endParaRPr lang="en-SG" sz="800">
                        <a:effectLst/>
                        <a:latin typeface="Calibri"/>
                        <a:ea typeface="Calibri"/>
                        <a:cs typeface="Times New Roman"/>
                      </a:endParaRPr>
                    </a:p>
                  </a:txBody>
                  <a:tcPr marL="31625" marR="31625" marT="0" marB="0" anchor="b"/>
                </a:tc>
                <a:tc>
                  <a:txBody>
                    <a:bodyPr/>
                    <a:lstStyle/>
                    <a:p>
                      <a:pPr>
                        <a:lnSpc>
                          <a:spcPct val="115000"/>
                        </a:lnSpc>
                        <a:spcAft>
                          <a:spcPts val="1000"/>
                        </a:spcAft>
                      </a:pPr>
                      <a:endParaRPr lang="en-SG" sz="800">
                        <a:effectLst/>
                        <a:latin typeface="Calibri"/>
                        <a:ea typeface="Calibri"/>
                        <a:cs typeface="Times New Roman"/>
                      </a:endParaRPr>
                    </a:p>
                  </a:txBody>
                  <a:tcPr marL="31625" marR="31625" marT="0" marB="0"/>
                </a:tc>
                <a:tc>
                  <a:txBody>
                    <a:bodyPr/>
                    <a:lstStyle/>
                    <a:p>
                      <a:pPr>
                        <a:lnSpc>
                          <a:spcPct val="115000"/>
                        </a:lnSpc>
                        <a:spcAft>
                          <a:spcPts val="1000"/>
                        </a:spcAft>
                      </a:pPr>
                      <a:endParaRPr lang="en-SG" sz="800">
                        <a:effectLst/>
                        <a:latin typeface="Calibri"/>
                        <a:ea typeface="Calibri"/>
                        <a:cs typeface="Times New Roman"/>
                      </a:endParaRPr>
                    </a:p>
                  </a:txBody>
                  <a:tcPr marL="31625" marR="31625" marT="0" marB="0"/>
                </a:tc>
                <a:extLst>
                  <a:ext uri="{0D108BD9-81ED-4DB2-BD59-A6C34878D82A}">
                    <a16:rowId xmlns:a16="http://schemas.microsoft.com/office/drawing/2014/main" val="2666233344"/>
                  </a:ext>
                </a:extLst>
              </a:tr>
              <a:tr h="172165">
                <a:tc>
                  <a:txBody>
                    <a:bodyPr/>
                    <a:lstStyle/>
                    <a:p>
                      <a:pPr>
                        <a:lnSpc>
                          <a:spcPct val="115000"/>
                        </a:lnSpc>
                        <a:spcAft>
                          <a:spcPts val="1000"/>
                        </a:spcAft>
                      </a:pPr>
                      <a:r>
                        <a:rPr lang="en-GB" sz="800" dirty="0">
                          <a:effectLst/>
                        </a:rPr>
                        <a:t>Moderate modification to existing manufacturing line</a:t>
                      </a:r>
                      <a:endParaRPr lang="en-SG" sz="800">
                        <a:effectLst/>
                        <a:latin typeface="Calibri"/>
                        <a:ea typeface="Calibri"/>
                        <a:cs typeface="Times New Roman"/>
                      </a:endParaRPr>
                    </a:p>
                  </a:txBody>
                  <a:tcPr marL="31625" marR="31625" marT="0" marB="0" anchor="b"/>
                </a:tc>
                <a:tc>
                  <a:txBody>
                    <a:bodyPr/>
                    <a:lstStyle/>
                    <a:p>
                      <a:pPr>
                        <a:lnSpc>
                          <a:spcPct val="115000"/>
                        </a:lnSpc>
                        <a:spcAft>
                          <a:spcPts val="1000"/>
                        </a:spcAft>
                      </a:pPr>
                      <a:endParaRPr lang="en-SG" sz="800">
                        <a:effectLst/>
                        <a:latin typeface="Calibri"/>
                        <a:ea typeface="Calibri"/>
                        <a:cs typeface="Times New Roman"/>
                      </a:endParaRPr>
                    </a:p>
                  </a:txBody>
                  <a:tcPr marL="31625" marR="31625" marT="0" marB="0"/>
                </a:tc>
                <a:tc>
                  <a:txBody>
                    <a:bodyPr/>
                    <a:lstStyle/>
                    <a:p>
                      <a:pPr>
                        <a:lnSpc>
                          <a:spcPct val="115000"/>
                        </a:lnSpc>
                        <a:spcAft>
                          <a:spcPts val="1000"/>
                        </a:spcAft>
                      </a:pPr>
                      <a:endParaRPr lang="en-SG" sz="800">
                        <a:effectLst/>
                        <a:latin typeface="Calibri"/>
                        <a:ea typeface="Calibri"/>
                        <a:cs typeface="Times New Roman"/>
                      </a:endParaRPr>
                    </a:p>
                  </a:txBody>
                  <a:tcPr marL="31625" marR="31625" marT="0" marB="0"/>
                </a:tc>
                <a:extLst>
                  <a:ext uri="{0D108BD9-81ED-4DB2-BD59-A6C34878D82A}">
                    <a16:rowId xmlns:a16="http://schemas.microsoft.com/office/drawing/2014/main" val="4105267231"/>
                  </a:ext>
                </a:extLst>
              </a:tr>
              <a:tr h="172165">
                <a:tc>
                  <a:txBody>
                    <a:bodyPr/>
                    <a:lstStyle/>
                    <a:p>
                      <a:pPr>
                        <a:lnSpc>
                          <a:spcPct val="115000"/>
                        </a:lnSpc>
                        <a:spcAft>
                          <a:spcPts val="1000"/>
                        </a:spcAft>
                      </a:pPr>
                      <a:r>
                        <a:rPr lang="en-GB" sz="800" dirty="0">
                          <a:effectLst/>
                        </a:rPr>
                        <a:t>Minimal modifications to </a:t>
                      </a:r>
                      <a:r>
                        <a:rPr lang="en-GB" sz="800" dirty="0" err="1">
                          <a:effectLst/>
                        </a:rPr>
                        <a:t>exsiting</a:t>
                      </a:r>
                      <a:r>
                        <a:rPr lang="en-GB" sz="800" dirty="0">
                          <a:effectLst/>
                        </a:rPr>
                        <a:t> manufacturing line</a:t>
                      </a:r>
                      <a:endParaRPr lang="en-SG" sz="800">
                        <a:effectLst/>
                        <a:latin typeface="Calibri"/>
                        <a:ea typeface="Calibri"/>
                        <a:cs typeface="Times New Roman"/>
                      </a:endParaRPr>
                    </a:p>
                  </a:txBody>
                  <a:tcPr marL="31625" marR="31625" marT="0" marB="0" anchor="b"/>
                </a:tc>
                <a:tc>
                  <a:txBody>
                    <a:bodyPr/>
                    <a:lstStyle/>
                    <a:p>
                      <a:pPr>
                        <a:lnSpc>
                          <a:spcPct val="115000"/>
                        </a:lnSpc>
                        <a:spcAft>
                          <a:spcPts val="1000"/>
                        </a:spcAft>
                      </a:pPr>
                      <a:endParaRPr lang="en-SG" sz="800">
                        <a:effectLst/>
                        <a:latin typeface="Calibri"/>
                        <a:ea typeface="Calibri"/>
                        <a:cs typeface="Times New Roman"/>
                      </a:endParaRPr>
                    </a:p>
                  </a:txBody>
                  <a:tcPr marL="31625" marR="31625" marT="0" marB="0"/>
                </a:tc>
                <a:tc>
                  <a:txBody>
                    <a:bodyPr/>
                    <a:lstStyle/>
                    <a:p>
                      <a:pPr>
                        <a:lnSpc>
                          <a:spcPct val="115000"/>
                        </a:lnSpc>
                        <a:spcAft>
                          <a:spcPts val="1000"/>
                        </a:spcAft>
                      </a:pPr>
                      <a:endParaRPr lang="en-SG" sz="800">
                        <a:effectLst/>
                        <a:latin typeface="Calibri"/>
                        <a:ea typeface="Calibri"/>
                        <a:cs typeface="Times New Roman"/>
                      </a:endParaRPr>
                    </a:p>
                  </a:txBody>
                  <a:tcPr marL="31625" marR="31625" marT="0" marB="0"/>
                </a:tc>
                <a:extLst>
                  <a:ext uri="{0D108BD9-81ED-4DB2-BD59-A6C34878D82A}">
                    <a16:rowId xmlns:a16="http://schemas.microsoft.com/office/drawing/2014/main" val="2214947631"/>
                  </a:ext>
                </a:extLst>
              </a:tr>
            </a:tbl>
          </a:graphicData>
        </a:graphic>
      </p:graphicFrame>
    </p:spTree>
    <p:extLst>
      <p:ext uri="{BB962C8B-B14F-4D97-AF65-F5344CB8AC3E}">
        <p14:creationId xmlns:p14="http://schemas.microsoft.com/office/powerpoint/2010/main" val="33731883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5" name="TextBox 4">
            <a:extLst>
              <a:ext uri="{FF2B5EF4-FFF2-40B4-BE49-F238E27FC236}">
                <a16:creationId xmlns:a16="http://schemas.microsoft.com/office/drawing/2014/main" id="{8407DE46-3363-9D2F-FE1E-1E25DDA8F414}"/>
              </a:ext>
            </a:extLst>
          </p:cNvPr>
          <p:cNvSpPr txBox="1"/>
          <p:nvPr/>
        </p:nvSpPr>
        <p:spPr>
          <a:xfrm>
            <a:off x="437160" y="121972"/>
            <a:ext cx="6574554" cy="415498"/>
          </a:xfrm>
          <a:prstGeom prst="rect">
            <a:avLst/>
          </a:prstGeom>
          <a:noFill/>
        </p:spPr>
        <p:txBody>
          <a:bodyPr wrap="square" rtlCol="0">
            <a:spAutoFit/>
          </a:bodyPr>
          <a:lstStyle/>
          <a:p>
            <a:r>
              <a:rPr lang="en-US" sz="2100" b="1"/>
              <a:t>Self-Assessment</a:t>
            </a:r>
            <a:endParaRPr lang="en-SG" sz="2100" b="1"/>
          </a:p>
        </p:txBody>
      </p:sp>
      <p:graphicFrame>
        <p:nvGraphicFramePr>
          <p:cNvPr id="2" name="Table 1">
            <a:extLst>
              <a:ext uri="{FF2B5EF4-FFF2-40B4-BE49-F238E27FC236}">
                <a16:creationId xmlns:a16="http://schemas.microsoft.com/office/drawing/2014/main" id="{65FADDF1-2A8B-8D09-B9A0-768577FD1F53}"/>
              </a:ext>
            </a:extLst>
          </p:cNvPr>
          <p:cNvGraphicFramePr>
            <a:graphicFrameLocks noGrp="1"/>
          </p:cNvGraphicFramePr>
          <p:nvPr>
            <p:extLst>
              <p:ext uri="{D42A27DB-BD31-4B8C-83A1-F6EECF244321}">
                <p14:modId xmlns:p14="http://schemas.microsoft.com/office/powerpoint/2010/main" val="4075084206"/>
              </p:ext>
            </p:extLst>
          </p:nvPr>
        </p:nvGraphicFramePr>
        <p:xfrm>
          <a:off x="501077" y="514387"/>
          <a:ext cx="8321454" cy="3832610"/>
        </p:xfrm>
        <a:graphic>
          <a:graphicData uri="http://schemas.openxmlformats.org/drawingml/2006/table">
            <a:tbl>
              <a:tblPr firstRow="1" firstCol="1" bandRow="1">
                <a:tableStyleId>{5940675A-B579-460E-94D1-54222C63F5DA}</a:tableStyleId>
              </a:tblPr>
              <a:tblGrid>
                <a:gridCol w="4878167">
                  <a:extLst>
                    <a:ext uri="{9D8B030D-6E8A-4147-A177-3AD203B41FA5}">
                      <a16:colId xmlns:a16="http://schemas.microsoft.com/office/drawing/2014/main" val="2050271868"/>
                    </a:ext>
                  </a:extLst>
                </a:gridCol>
                <a:gridCol w="650081">
                  <a:extLst>
                    <a:ext uri="{9D8B030D-6E8A-4147-A177-3AD203B41FA5}">
                      <a16:colId xmlns:a16="http://schemas.microsoft.com/office/drawing/2014/main" val="1954410677"/>
                    </a:ext>
                  </a:extLst>
                </a:gridCol>
                <a:gridCol w="2793206">
                  <a:extLst>
                    <a:ext uri="{9D8B030D-6E8A-4147-A177-3AD203B41FA5}">
                      <a16:colId xmlns:a16="http://schemas.microsoft.com/office/drawing/2014/main" val="1521616910"/>
                    </a:ext>
                  </a:extLst>
                </a:gridCol>
              </a:tblGrid>
              <a:tr h="356188">
                <a:tc>
                  <a:txBody>
                    <a:bodyPr/>
                    <a:lstStyle/>
                    <a:p>
                      <a:pPr>
                        <a:lnSpc>
                          <a:spcPct val="115000"/>
                        </a:lnSpc>
                        <a:spcAft>
                          <a:spcPts val="1000"/>
                        </a:spcAft>
                      </a:pPr>
                      <a:r>
                        <a:rPr lang="en-GB" sz="800" b="1" dirty="0">
                          <a:effectLst/>
                        </a:rPr>
                        <a:t>Costs of Manufacturing </a:t>
                      </a:r>
                      <a:endParaRPr lang="en-SG" sz="800" b="1">
                        <a:effectLst/>
                      </a:endParaRPr>
                    </a:p>
                  </a:txBody>
                  <a:tcPr marL="39067" marR="39067" marT="0" marB="0" anchor="b">
                    <a:solidFill>
                      <a:schemeClr val="bg2"/>
                    </a:solidFill>
                  </a:tcPr>
                </a:tc>
                <a:tc>
                  <a:txBody>
                    <a:bodyPr/>
                    <a:lstStyle/>
                    <a:p>
                      <a:pPr>
                        <a:lnSpc>
                          <a:spcPct val="115000"/>
                        </a:lnSpc>
                        <a:spcAft>
                          <a:spcPts val="1000"/>
                        </a:spcAft>
                      </a:pPr>
                      <a:r>
                        <a:rPr lang="en-US" sz="800" b="1" dirty="0">
                          <a:effectLst/>
                        </a:rPr>
                        <a:t>Select 1 option</a:t>
                      </a:r>
                      <a:endParaRPr lang="en-SG" sz="800" b="1">
                        <a:effectLst/>
                        <a:latin typeface="Calibri"/>
                        <a:ea typeface="Calibri"/>
                        <a:cs typeface="Times New Roman"/>
                      </a:endParaRPr>
                    </a:p>
                  </a:txBody>
                  <a:tcPr marL="39067" marR="39067" marT="0" marB="0">
                    <a:solidFill>
                      <a:schemeClr val="bg2"/>
                    </a:solidFill>
                  </a:tcPr>
                </a:tc>
                <a:tc>
                  <a:txBody>
                    <a:bodyPr/>
                    <a:lstStyle/>
                    <a:p>
                      <a:pPr>
                        <a:lnSpc>
                          <a:spcPct val="115000"/>
                        </a:lnSpc>
                        <a:spcAft>
                          <a:spcPts val="1000"/>
                        </a:spcAft>
                      </a:pPr>
                      <a:r>
                        <a:rPr lang="en-US" sz="800" b="1" dirty="0">
                          <a:effectLst/>
                        </a:rPr>
                        <a:t>Provide justifications/references to support your assessment</a:t>
                      </a:r>
                      <a:endParaRPr lang="en-SG" sz="800" b="1">
                        <a:effectLst/>
                        <a:latin typeface="Calibri"/>
                        <a:ea typeface="Calibri"/>
                        <a:cs typeface="Times New Roman"/>
                      </a:endParaRPr>
                    </a:p>
                  </a:txBody>
                  <a:tcPr marL="39067" marR="39067" marT="0" marB="0">
                    <a:solidFill>
                      <a:schemeClr val="bg2"/>
                    </a:solidFill>
                  </a:tcPr>
                </a:tc>
                <a:extLst>
                  <a:ext uri="{0D108BD9-81ED-4DB2-BD59-A6C34878D82A}">
                    <a16:rowId xmlns:a16="http://schemas.microsoft.com/office/drawing/2014/main" val="1413240745"/>
                  </a:ext>
                </a:extLst>
              </a:tr>
              <a:tr h="216878">
                <a:tc>
                  <a:txBody>
                    <a:bodyPr/>
                    <a:lstStyle/>
                    <a:p>
                      <a:pPr>
                        <a:lnSpc>
                          <a:spcPct val="115000"/>
                        </a:lnSpc>
                        <a:spcAft>
                          <a:spcPts val="1000"/>
                        </a:spcAft>
                      </a:pPr>
                      <a:r>
                        <a:rPr lang="en-GB" sz="800" dirty="0">
                          <a:effectLst/>
                        </a:rPr>
                        <a:t>Huge investment required to create new manufacturing line</a:t>
                      </a:r>
                      <a:endParaRPr lang="en-SG" sz="800" dirty="0">
                        <a:effectLst/>
                        <a:latin typeface="Calibri"/>
                        <a:ea typeface="Calibri"/>
                        <a:cs typeface="Times New Roman"/>
                      </a:endParaRPr>
                    </a:p>
                  </a:txBody>
                  <a:tcPr marL="39067" marR="39067" marT="0" marB="0" anchor="b"/>
                </a:tc>
                <a:tc>
                  <a:txBody>
                    <a:bodyPr/>
                    <a:lstStyle/>
                    <a:p>
                      <a:pPr>
                        <a:lnSpc>
                          <a:spcPct val="115000"/>
                        </a:lnSpc>
                        <a:spcAft>
                          <a:spcPts val="1000"/>
                        </a:spcAft>
                      </a:pPr>
                      <a:endParaRPr lang="en-SG" sz="800" dirty="0">
                        <a:effectLst/>
                        <a:latin typeface="Calibri"/>
                        <a:ea typeface="Calibri"/>
                        <a:cs typeface="Times New Roman"/>
                      </a:endParaRPr>
                    </a:p>
                  </a:txBody>
                  <a:tcPr marL="39067" marR="39067" marT="0" marB="0"/>
                </a:tc>
                <a:tc>
                  <a:txBody>
                    <a:bodyPr/>
                    <a:lstStyle/>
                    <a:p>
                      <a:pPr>
                        <a:lnSpc>
                          <a:spcPct val="115000"/>
                        </a:lnSpc>
                        <a:spcAft>
                          <a:spcPts val="1000"/>
                        </a:spcAft>
                      </a:pPr>
                      <a:endParaRPr lang="en-SG" sz="800" dirty="0">
                        <a:effectLst/>
                        <a:latin typeface="Calibri"/>
                        <a:ea typeface="Calibri"/>
                        <a:cs typeface="Times New Roman"/>
                      </a:endParaRPr>
                    </a:p>
                  </a:txBody>
                  <a:tcPr marL="39067" marR="39067" marT="0" marB="0"/>
                </a:tc>
                <a:extLst>
                  <a:ext uri="{0D108BD9-81ED-4DB2-BD59-A6C34878D82A}">
                    <a16:rowId xmlns:a16="http://schemas.microsoft.com/office/drawing/2014/main" val="804208483"/>
                  </a:ext>
                </a:extLst>
              </a:tr>
              <a:tr h="216878">
                <a:tc>
                  <a:txBody>
                    <a:bodyPr/>
                    <a:lstStyle/>
                    <a:p>
                      <a:pPr>
                        <a:lnSpc>
                          <a:spcPct val="115000"/>
                        </a:lnSpc>
                        <a:spcAft>
                          <a:spcPts val="1000"/>
                        </a:spcAft>
                      </a:pPr>
                      <a:r>
                        <a:rPr lang="en-GB" sz="800" dirty="0">
                          <a:effectLst/>
                        </a:rPr>
                        <a:t>Moderate investment required to create new manufacturing line</a:t>
                      </a:r>
                      <a:endParaRPr lang="en-SG" sz="800" dirty="0">
                        <a:effectLst/>
                        <a:latin typeface="Calibri"/>
                        <a:ea typeface="Calibri"/>
                        <a:cs typeface="Times New Roman"/>
                      </a:endParaRPr>
                    </a:p>
                  </a:txBody>
                  <a:tcPr marL="39067" marR="39067" marT="0" marB="0" anchor="b"/>
                </a:tc>
                <a:tc>
                  <a:txBody>
                    <a:bodyPr/>
                    <a:lstStyle/>
                    <a:p>
                      <a:pPr>
                        <a:lnSpc>
                          <a:spcPct val="115000"/>
                        </a:lnSpc>
                        <a:spcAft>
                          <a:spcPts val="1000"/>
                        </a:spcAft>
                      </a:pPr>
                      <a:endParaRPr lang="en-SG" sz="800" dirty="0">
                        <a:effectLst/>
                        <a:latin typeface="Calibri"/>
                        <a:ea typeface="Calibri"/>
                        <a:cs typeface="Times New Roman"/>
                      </a:endParaRPr>
                    </a:p>
                  </a:txBody>
                  <a:tcPr marL="39067" marR="39067" marT="0" marB="0"/>
                </a:tc>
                <a:tc>
                  <a:txBody>
                    <a:bodyPr/>
                    <a:lstStyle/>
                    <a:p>
                      <a:pPr>
                        <a:lnSpc>
                          <a:spcPct val="115000"/>
                        </a:lnSpc>
                        <a:spcAft>
                          <a:spcPts val="1000"/>
                        </a:spcAft>
                      </a:pPr>
                      <a:endParaRPr lang="en-SG" sz="800" dirty="0">
                        <a:effectLst/>
                        <a:latin typeface="Calibri"/>
                        <a:ea typeface="Calibri"/>
                        <a:cs typeface="Times New Roman"/>
                      </a:endParaRPr>
                    </a:p>
                  </a:txBody>
                  <a:tcPr marL="39067" marR="39067" marT="0" marB="0"/>
                </a:tc>
                <a:extLst>
                  <a:ext uri="{0D108BD9-81ED-4DB2-BD59-A6C34878D82A}">
                    <a16:rowId xmlns:a16="http://schemas.microsoft.com/office/drawing/2014/main" val="129977754"/>
                  </a:ext>
                </a:extLst>
              </a:tr>
              <a:tr h="216878">
                <a:tc>
                  <a:txBody>
                    <a:bodyPr/>
                    <a:lstStyle/>
                    <a:p>
                      <a:pPr>
                        <a:lnSpc>
                          <a:spcPct val="115000"/>
                        </a:lnSpc>
                        <a:spcAft>
                          <a:spcPts val="1000"/>
                        </a:spcAft>
                      </a:pPr>
                      <a:r>
                        <a:rPr lang="en-GB" sz="800" dirty="0">
                          <a:effectLst/>
                        </a:rPr>
                        <a:t>Minimal investment required to create new manufacturing line</a:t>
                      </a:r>
                      <a:endParaRPr lang="en-SG" sz="800" dirty="0">
                        <a:effectLst/>
                        <a:latin typeface="Calibri"/>
                        <a:ea typeface="Calibri"/>
                        <a:cs typeface="Times New Roman"/>
                      </a:endParaRPr>
                    </a:p>
                  </a:txBody>
                  <a:tcPr marL="39067" marR="39067" marT="0" marB="0" anchor="b"/>
                </a:tc>
                <a:tc>
                  <a:txBody>
                    <a:bodyPr/>
                    <a:lstStyle/>
                    <a:p>
                      <a:pPr>
                        <a:lnSpc>
                          <a:spcPct val="115000"/>
                        </a:lnSpc>
                        <a:spcAft>
                          <a:spcPts val="1000"/>
                        </a:spcAft>
                      </a:pPr>
                      <a:endParaRPr lang="en-SG" sz="800" dirty="0">
                        <a:effectLst/>
                        <a:latin typeface="Calibri"/>
                        <a:ea typeface="Calibri"/>
                        <a:cs typeface="Times New Roman"/>
                      </a:endParaRPr>
                    </a:p>
                  </a:txBody>
                  <a:tcPr marL="39067" marR="39067" marT="0" marB="0"/>
                </a:tc>
                <a:tc>
                  <a:txBody>
                    <a:bodyPr/>
                    <a:lstStyle/>
                    <a:p>
                      <a:pPr>
                        <a:lnSpc>
                          <a:spcPct val="115000"/>
                        </a:lnSpc>
                        <a:spcAft>
                          <a:spcPts val="1000"/>
                        </a:spcAft>
                      </a:pPr>
                      <a:endParaRPr lang="en-SG" sz="800" dirty="0">
                        <a:effectLst/>
                        <a:latin typeface="Calibri"/>
                        <a:ea typeface="Calibri"/>
                        <a:cs typeface="Times New Roman"/>
                      </a:endParaRPr>
                    </a:p>
                  </a:txBody>
                  <a:tcPr marL="39067" marR="39067" marT="0" marB="0"/>
                </a:tc>
                <a:extLst>
                  <a:ext uri="{0D108BD9-81ED-4DB2-BD59-A6C34878D82A}">
                    <a16:rowId xmlns:a16="http://schemas.microsoft.com/office/drawing/2014/main" val="842105244"/>
                  </a:ext>
                </a:extLst>
              </a:tr>
              <a:tr h="356188">
                <a:tc gridSpan="3">
                  <a:txBody>
                    <a:bodyPr/>
                    <a:lstStyle/>
                    <a:p>
                      <a:pPr lvl="0">
                        <a:lnSpc>
                          <a:spcPct val="114999"/>
                        </a:lnSpc>
                        <a:spcAft>
                          <a:spcPts val="1000"/>
                        </a:spcAft>
                        <a:buNone/>
                      </a:pPr>
                      <a:r>
                        <a:rPr lang="en-GB" sz="800" b="1" dirty="0">
                          <a:effectLst/>
                        </a:rPr>
                        <a:t>5. Market Risk</a:t>
                      </a:r>
                    </a:p>
                  </a:txBody>
                  <a:tcPr marL="39067" marR="39067" marT="0" marB="0" anchor="b">
                    <a:solidFill>
                      <a:schemeClr val="bg2"/>
                    </a:solidFill>
                  </a:tcPr>
                </a:tc>
                <a:tc hMerge="1">
                  <a:txBody>
                    <a:bodyPr/>
                    <a:lstStyle/>
                    <a:p>
                      <a:endParaRPr lang="en-US"/>
                    </a:p>
                  </a:txBody>
                  <a:tcPr marL="39067" marR="39067" marT="0" marB="0">
                    <a:solidFill>
                      <a:schemeClr val="bg2"/>
                    </a:solidFill>
                  </a:tcPr>
                </a:tc>
                <a:tc hMerge="1">
                  <a:txBody>
                    <a:bodyPr/>
                    <a:lstStyle/>
                    <a:p>
                      <a:endParaRPr lang="en-US"/>
                    </a:p>
                  </a:txBody>
                  <a:tcPr marL="39067" marR="39067" marT="0" marB="0">
                    <a:solidFill>
                      <a:schemeClr val="bg2"/>
                    </a:solidFill>
                  </a:tcPr>
                </a:tc>
                <a:extLst>
                  <a:ext uri="{0D108BD9-81ED-4DB2-BD59-A6C34878D82A}">
                    <a16:rowId xmlns:a16="http://schemas.microsoft.com/office/drawing/2014/main" val="3927366601"/>
                  </a:ext>
                </a:extLst>
              </a:tr>
              <a:tr h="356188">
                <a:tc>
                  <a:txBody>
                    <a:bodyPr/>
                    <a:lstStyle/>
                    <a:p>
                      <a:pPr>
                        <a:lnSpc>
                          <a:spcPct val="115000"/>
                        </a:lnSpc>
                        <a:spcAft>
                          <a:spcPts val="1000"/>
                        </a:spcAft>
                      </a:pPr>
                      <a:r>
                        <a:rPr lang="en-GB" sz="800" b="1" dirty="0">
                          <a:effectLst/>
                        </a:rPr>
                        <a:t>Market and reimbursement</a:t>
                      </a:r>
                      <a:endParaRPr lang="en-SG" sz="800" b="1">
                        <a:effectLst/>
                        <a:latin typeface="Calibri"/>
                        <a:ea typeface="Calibri"/>
                        <a:cs typeface="Times New Roman"/>
                      </a:endParaRPr>
                    </a:p>
                  </a:txBody>
                  <a:tcPr marL="39067" marR="39067" marT="0" marB="0" anchor="b">
                    <a:solidFill>
                      <a:schemeClr val="bg2"/>
                    </a:solidFill>
                  </a:tcPr>
                </a:tc>
                <a:tc>
                  <a:txBody>
                    <a:bodyPr/>
                    <a:lstStyle/>
                    <a:p>
                      <a:pPr>
                        <a:lnSpc>
                          <a:spcPct val="115000"/>
                        </a:lnSpc>
                        <a:spcAft>
                          <a:spcPts val="1000"/>
                        </a:spcAft>
                      </a:pPr>
                      <a:r>
                        <a:rPr lang="en-US" sz="800" b="1" dirty="0">
                          <a:effectLst/>
                        </a:rPr>
                        <a:t>Select 1 option</a:t>
                      </a:r>
                      <a:endParaRPr lang="en-SG" sz="800" b="1">
                        <a:effectLst/>
                        <a:latin typeface="Calibri"/>
                        <a:ea typeface="Calibri"/>
                        <a:cs typeface="Times New Roman"/>
                      </a:endParaRPr>
                    </a:p>
                  </a:txBody>
                  <a:tcPr marL="39067" marR="39067" marT="0" marB="0">
                    <a:solidFill>
                      <a:schemeClr val="bg2"/>
                    </a:solidFill>
                  </a:tcPr>
                </a:tc>
                <a:tc>
                  <a:txBody>
                    <a:bodyPr/>
                    <a:lstStyle/>
                    <a:p>
                      <a:pPr>
                        <a:lnSpc>
                          <a:spcPct val="115000"/>
                        </a:lnSpc>
                        <a:spcAft>
                          <a:spcPts val="1000"/>
                        </a:spcAft>
                      </a:pPr>
                      <a:r>
                        <a:rPr lang="en-US" sz="800" b="1" dirty="0">
                          <a:effectLst/>
                        </a:rPr>
                        <a:t>Provide justifications/references to support your assessment</a:t>
                      </a:r>
                      <a:endParaRPr lang="en-SG" sz="800" b="1">
                        <a:effectLst/>
                        <a:latin typeface="Calibri"/>
                        <a:ea typeface="Calibri"/>
                        <a:cs typeface="Times New Roman"/>
                      </a:endParaRPr>
                    </a:p>
                  </a:txBody>
                  <a:tcPr marL="39067" marR="39067" marT="0" marB="0">
                    <a:solidFill>
                      <a:schemeClr val="bg2"/>
                    </a:solidFill>
                  </a:tcPr>
                </a:tc>
                <a:extLst>
                  <a:ext uri="{0D108BD9-81ED-4DB2-BD59-A6C34878D82A}">
                    <a16:rowId xmlns:a16="http://schemas.microsoft.com/office/drawing/2014/main" val="3682544321"/>
                  </a:ext>
                </a:extLst>
              </a:tr>
              <a:tr h="172165">
                <a:tc>
                  <a:txBody>
                    <a:bodyPr/>
                    <a:lstStyle/>
                    <a:p>
                      <a:pPr>
                        <a:lnSpc>
                          <a:spcPct val="115000"/>
                        </a:lnSpc>
                        <a:spcAft>
                          <a:spcPts val="1000"/>
                        </a:spcAft>
                      </a:pPr>
                      <a:r>
                        <a:rPr lang="en-GB" sz="800" dirty="0">
                          <a:effectLst/>
                        </a:rPr>
                        <a:t>No existing market and reimbursement</a:t>
                      </a:r>
                      <a:endParaRPr lang="en-SG" sz="800" dirty="0">
                        <a:effectLst/>
                        <a:latin typeface="Calibri"/>
                        <a:ea typeface="Calibri"/>
                        <a:cs typeface="Times New Roman"/>
                      </a:endParaRPr>
                    </a:p>
                  </a:txBody>
                  <a:tcPr marL="39067" marR="39067" marT="0" marB="0" anchor="b"/>
                </a:tc>
                <a:tc>
                  <a:txBody>
                    <a:bodyPr/>
                    <a:lstStyle/>
                    <a:p>
                      <a:pPr>
                        <a:lnSpc>
                          <a:spcPct val="115000"/>
                        </a:lnSpc>
                        <a:spcAft>
                          <a:spcPts val="1000"/>
                        </a:spcAft>
                      </a:pPr>
                      <a:endParaRPr lang="en-SG" sz="800" dirty="0">
                        <a:effectLst/>
                        <a:latin typeface="Calibri"/>
                        <a:ea typeface="Calibri"/>
                        <a:cs typeface="Times New Roman"/>
                      </a:endParaRPr>
                    </a:p>
                  </a:txBody>
                  <a:tcPr marL="39067" marR="39067" marT="0" marB="0"/>
                </a:tc>
                <a:tc>
                  <a:txBody>
                    <a:bodyPr/>
                    <a:lstStyle/>
                    <a:p>
                      <a:pPr>
                        <a:lnSpc>
                          <a:spcPct val="115000"/>
                        </a:lnSpc>
                        <a:spcAft>
                          <a:spcPts val="1000"/>
                        </a:spcAft>
                      </a:pPr>
                      <a:endParaRPr lang="en-SG" sz="800" dirty="0">
                        <a:effectLst/>
                        <a:latin typeface="Calibri"/>
                        <a:ea typeface="Calibri"/>
                        <a:cs typeface="Times New Roman"/>
                      </a:endParaRPr>
                    </a:p>
                  </a:txBody>
                  <a:tcPr marL="39067" marR="39067" marT="0" marB="0"/>
                </a:tc>
                <a:extLst>
                  <a:ext uri="{0D108BD9-81ED-4DB2-BD59-A6C34878D82A}">
                    <a16:rowId xmlns:a16="http://schemas.microsoft.com/office/drawing/2014/main" val="542118462"/>
                  </a:ext>
                </a:extLst>
              </a:tr>
              <a:tr h="172165">
                <a:tc>
                  <a:txBody>
                    <a:bodyPr/>
                    <a:lstStyle/>
                    <a:p>
                      <a:pPr>
                        <a:lnSpc>
                          <a:spcPct val="115000"/>
                        </a:lnSpc>
                        <a:spcAft>
                          <a:spcPts val="1000"/>
                        </a:spcAft>
                      </a:pPr>
                      <a:r>
                        <a:rPr lang="en-GB" sz="800" dirty="0">
                          <a:effectLst/>
                        </a:rPr>
                        <a:t>Existing market with no reimbursement</a:t>
                      </a:r>
                      <a:endParaRPr lang="en-SG" sz="800" dirty="0">
                        <a:effectLst/>
                        <a:latin typeface="Calibri"/>
                        <a:ea typeface="Calibri"/>
                        <a:cs typeface="Times New Roman"/>
                      </a:endParaRPr>
                    </a:p>
                  </a:txBody>
                  <a:tcPr marL="39067" marR="39067" marT="0" marB="0" anchor="b"/>
                </a:tc>
                <a:tc>
                  <a:txBody>
                    <a:bodyPr/>
                    <a:lstStyle/>
                    <a:p>
                      <a:pPr>
                        <a:lnSpc>
                          <a:spcPct val="115000"/>
                        </a:lnSpc>
                        <a:spcAft>
                          <a:spcPts val="1000"/>
                        </a:spcAft>
                      </a:pPr>
                      <a:endParaRPr lang="en-SG" sz="800" dirty="0">
                        <a:effectLst/>
                        <a:latin typeface="Calibri"/>
                        <a:ea typeface="Calibri"/>
                        <a:cs typeface="Times New Roman"/>
                      </a:endParaRPr>
                    </a:p>
                  </a:txBody>
                  <a:tcPr marL="39067" marR="39067" marT="0" marB="0"/>
                </a:tc>
                <a:tc>
                  <a:txBody>
                    <a:bodyPr/>
                    <a:lstStyle/>
                    <a:p>
                      <a:pPr>
                        <a:lnSpc>
                          <a:spcPct val="115000"/>
                        </a:lnSpc>
                        <a:spcAft>
                          <a:spcPts val="1000"/>
                        </a:spcAft>
                      </a:pPr>
                      <a:endParaRPr lang="en-SG" sz="800" dirty="0">
                        <a:effectLst/>
                        <a:latin typeface="Calibri"/>
                        <a:ea typeface="Calibri"/>
                        <a:cs typeface="Times New Roman"/>
                      </a:endParaRPr>
                    </a:p>
                  </a:txBody>
                  <a:tcPr marL="39067" marR="39067" marT="0" marB="0"/>
                </a:tc>
                <a:extLst>
                  <a:ext uri="{0D108BD9-81ED-4DB2-BD59-A6C34878D82A}">
                    <a16:rowId xmlns:a16="http://schemas.microsoft.com/office/drawing/2014/main" val="3157224417"/>
                  </a:ext>
                </a:extLst>
              </a:tr>
              <a:tr h="172165">
                <a:tc>
                  <a:txBody>
                    <a:bodyPr/>
                    <a:lstStyle/>
                    <a:p>
                      <a:pPr>
                        <a:lnSpc>
                          <a:spcPct val="115000"/>
                        </a:lnSpc>
                        <a:spcAft>
                          <a:spcPts val="1000"/>
                        </a:spcAft>
                      </a:pPr>
                      <a:r>
                        <a:rPr lang="en-GB" sz="800" dirty="0">
                          <a:effectLst/>
                        </a:rPr>
                        <a:t>Existing market with reimbursement</a:t>
                      </a:r>
                      <a:endParaRPr lang="en-SG" sz="800" dirty="0">
                        <a:effectLst/>
                        <a:latin typeface="Calibri"/>
                        <a:ea typeface="Calibri"/>
                        <a:cs typeface="Times New Roman"/>
                      </a:endParaRPr>
                    </a:p>
                  </a:txBody>
                  <a:tcPr marL="39067" marR="39067" marT="0" marB="0" anchor="b"/>
                </a:tc>
                <a:tc>
                  <a:txBody>
                    <a:bodyPr/>
                    <a:lstStyle/>
                    <a:p>
                      <a:pPr>
                        <a:lnSpc>
                          <a:spcPct val="115000"/>
                        </a:lnSpc>
                        <a:spcAft>
                          <a:spcPts val="1000"/>
                        </a:spcAft>
                      </a:pPr>
                      <a:endParaRPr lang="en-SG" sz="800" dirty="0">
                        <a:effectLst/>
                        <a:latin typeface="Calibri"/>
                        <a:ea typeface="Calibri"/>
                        <a:cs typeface="Times New Roman"/>
                      </a:endParaRPr>
                    </a:p>
                  </a:txBody>
                  <a:tcPr marL="39067" marR="39067" marT="0" marB="0"/>
                </a:tc>
                <a:tc>
                  <a:txBody>
                    <a:bodyPr/>
                    <a:lstStyle/>
                    <a:p>
                      <a:pPr>
                        <a:lnSpc>
                          <a:spcPct val="115000"/>
                        </a:lnSpc>
                        <a:spcAft>
                          <a:spcPts val="1000"/>
                        </a:spcAft>
                      </a:pPr>
                      <a:endParaRPr lang="en-SG" sz="800" dirty="0">
                        <a:effectLst/>
                        <a:latin typeface="Calibri"/>
                        <a:ea typeface="Calibri"/>
                        <a:cs typeface="Times New Roman"/>
                      </a:endParaRPr>
                    </a:p>
                  </a:txBody>
                  <a:tcPr marL="39067" marR="39067" marT="0" marB="0"/>
                </a:tc>
                <a:extLst>
                  <a:ext uri="{0D108BD9-81ED-4DB2-BD59-A6C34878D82A}">
                    <a16:rowId xmlns:a16="http://schemas.microsoft.com/office/drawing/2014/main" val="1882971626"/>
                  </a:ext>
                </a:extLst>
              </a:tr>
              <a:tr h="356188">
                <a:tc>
                  <a:txBody>
                    <a:bodyPr/>
                    <a:lstStyle/>
                    <a:p>
                      <a:pPr>
                        <a:lnSpc>
                          <a:spcPct val="115000"/>
                        </a:lnSpc>
                        <a:spcAft>
                          <a:spcPts val="1000"/>
                        </a:spcAft>
                      </a:pPr>
                      <a:r>
                        <a:rPr lang="en-GB" sz="800" b="1" dirty="0">
                          <a:effectLst/>
                        </a:rPr>
                        <a:t>Industry Partner</a:t>
                      </a:r>
                      <a:endParaRPr lang="en-SG" sz="800" b="1">
                        <a:effectLst/>
                        <a:latin typeface="Calibri"/>
                        <a:ea typeface="Calibri"/>
                        <a:cs typeface="Times New Roman"/>
                      </a:endParaRPr>
                    </a:p>
                  </a:txBody>
                  <a:tcPr marL="39067" marR="39067" marT="0" marB="0" anchor="b">
                    <a:solidFill>
                      <a:schemeClr val="bg2"/>
                    </a:solidFill>
                  </a:tcPr>
                </a:tc>
                <a:tc>
                  <a:txBody>
                    <a:bodyPr/>
                    <a:lstStyle/>
                    <a:p>
                      <a:pPr>
                        <a:lnSpc>
                          <a:spcPct val="115000"/>
                        </a:lnSpc>
                        <a:spcAft>
                          <a:spcPts val="1000"/>
                        </a:spcAft>
                      </a:pPr>
                      <a:r>
                        <a:rPr lang="en-US" sz="800" b="1" dirty="0">
                          <a:effectLst/>
                        </a:rPr>
                        <a:t>Select 1 option</a:t>
                      </a:r>
                      <a:endParaRPr lang="en-SG" sz="800" b="1">
                        <a:effectLst/>
                        <a:latin typeface="Calibri"/>
                        <a:ea typeface="Calibri"/>
                        <a:cs typeface="Times New Roman"/>
                      </a:endParaRPr>
                    </a:p>
                  </a:txBody>
                  <a:tcPr marL="39067" marR="39067" marT="0" marB="0">
                    <a:solidFill>
                      <a:schemeClr val="bg2"/>
                    </a:solidFill>
                  </a:tcPr>
                </a:tc>
                <a:tc>
                  <a:txBody>
                    <a:bodyPr/>
                    <a:lstStyle/>
                    <a:p>
                      <a:pPr>
                        <a:lnSpc>
                          <a:spcPct val="115000"/>
                        </a:lnSpc>
                        <a:spcAft>
                          <a:spcPts val="1000"/>
                        </a:spcAft>
                      </a:pPr>
                      <a:r>
                        <a:rPr lang="en-US" sz="800" b="1" dirty="0">
                          <a:effectLst/>
                        </a:rPr>
                        <a:t>Provide justifications/references to support your assessment</a:t>
                      </a:r>
                      <a:endParaRPr lang="en-SG" sz="800" b="1">
                        <a:effectLst/>
                        <a:latin typeface="Calibri"/>
                        <a:ea typeface="Calibri"/>
                        <a:cs typeface="Times New Roman"/>
                      </a:endParaRPr>
                    </a:p>
                  </a:txBody>
                  <a:tcPr marL="39067" marR="39067" marT="0" marB="0">
                    <a:solidFill>
                      <a:schemeClr val="bg2"/>
                    </a:solidFill>
                  </a:tcPr>
                </a:tc>
                <a:extLst>
                  <a:ext uri="{0D108BD9-81ED-4DB2-BD59-A6C34878D82A}">
                    <a16:rowId xmlns:a16="http://schemas.microsoft.com/office/drawing/2014/main" val="2393245666"/>
                  </a:ext>
                </a:extLst>
              </a:tr>
              <a:tr h="172165">
                <a:tc>
                  <a:txBody>
                    <a:bodyPr/>
                    <a:lstStyle/>
                    <a:p>
                      <a:pPr>
                        <a:lnSpc>
                          <a:spcPct val="115000"/>
                        </a:lnSpc>
                        <a:spcAft>
                          <a:spcPts val="1000"/>
                        </a:spcAft>
                      </a:pPr>
                      <a:r>
                        <a:rPr lang="en-GB" sz="800" dirty="0">
                          <a:effectLst/>
                        </a:rPr>
                        <a:t>No industry partner</a:t>
                      </a:r>
                      <a:endParaRPr lang="en-SG" sz="800">
                        <a:effectLst/>
                      </a:endParaRPr>
                    </a:p>
                  </a:txBody>
                  <a:tcPr marL="39067" marR="39067" marT="0" marB="0" anchor="b"/>
                </a:tc>
                <a:tc>
                  <a:txBody>
                    <a:bodyPr/>
                    <a:lstStyle/>
                    <a:p>
                      <a:pPr>
                        <a:lnSpc>
                          <a:spcPct val="115000"/>
                        </a:lnSpc>
                        <a:spcAft>
                          <a:spcPts val="1000"/>
                        </a:spcAft>
                      </a:pPr>
                      <a:endParaRPr lang="en-SG" sz="800" dirty="0">
                        <a:effectLst/>
                        <a:latin typeface="Calibri"/>
                        <a:ea typeface="Calibri"/>
                        <a:cs typeface="Times New Roman"/>
                      </a:endParaRPr>
                    </a:p>
                  </a:txBody>
                  <a:tcPr marL="39067" marR="39067" marT="0" marB="0"/>
                </a:tc>
                <a:tc>
                  <a:txBody>
                    <a:bodyPr/>
                    <a:lstStyle/>
                    <a:p>
                      <a:pPr>
                        <a:lnSpc>
                          <a:spcPct val="115000"/>
                        </a:lnSpc>
                        <a:spcAft>
                          <a:spcPts val="1000"/>
                        </a:spcAft>
                      </a:pPr>
                      <a:endParaRPr lang="en-SG" sz="800" dirty="0">
                        <a:effectLst/>
                        <a:latin typeface="Calibri"/>
                        <a:ea typeface="Calibri"/>
                        <a:cs typeface="Times New Roman"/>
                      </a:endParaRPr>
                    </a:p>
                  </a:txBody>
                  <a:tcPr marL="39067" marR="39067" marT="0" marB="0"/>
                </a:tc>
                <a:extLst>
                  <a:ext uri="{0D108BD9-81ED-4DB2-BD59-A6C34878D82A}">
                    <a16:rowId xmlns:a16="http://schemas.microsoft.com/office/drawing/2014/main" val="2250154090"/>
                  </a:ext>
                </a:extLst>
              </a:tr>
              <a:tr h="356188">
                <a:tc>
                  <a:txBody>
                    <a:bodyPr/>
                    <a:lstStyle/>
                    <a:p>
                      <a:pPr>
                        <a:lnSpc>
                          <a:spcPct val="115000"/>
                        </a:lnSpc>
                        <a:spcAft>
                          <a:spcPts val="1000"/>
                        </a:spcAft>
                      </a:pPr>
                      <a:r>
                        <a:rPr lang="en-GB" sz="800" dirty="0">
                          <a:effectLst/>
                        </a:rPr>
                        <a:t>Inexperienced commercial partner but committed with at least 1:0.6 total cash and in-kind contributions </a:t>
                      </a:r>
                      <a:endParaRPr lang="en-SG" sz="800" dirty="0">
                        <a:effectLst/>
                        <a:latin typeface="Calibri"/>
                        <a:ea typeface="Calibri"/>
                        <a:cs typeface="Times New Roman"/>
                      </a:endParaRPr>
                    </a:p>
                  </a:txBody>
                  <a:tcPr marL="39067" marR="39067" marT="0" marB="0" anchor="b"/>
                </a:tc>
                <a:tc>
                  <a:txBody>
                    <a:bodyPr/>
                    <a:lstStyle/>
                    <a:p>
                      <a:pPr>
                        <a:lnSpc>
                          <a:spcPct val="115000"/>
                        </a:lnSpc>
                        <a:spcAft>
                          <a:spcPts val="1000"/>
                        </a:spcAft>
                      </a:pPr>
                      <a:endParaRPr lang="en-SG" sz="800" dirty="0">
                        <a:effectLst/>
                        <a:latin typeface="Calibri"/>
                        <a:ea typeface="Calibri"/>
                        <a:cs typeface="Times New Roman"/>
                      </a:endParaRPr>
                    </a:p>
                  </a:txBody>
                  <a:tcPr marL="39067" marR="39067" marT="0" marB="0"/>
                </a:tc>
                <a:tc>
                  <a:txBody>
                    <a:bodyPr/>
                    <a:lstStyle/>
                    <a:p>
                      <a:pPr>
                        <a:lnSpc>
                          <a:spcPct val="115000"/>
                        </a:lnSpc>
                        <a:spcAft>
                          <a:spcPts val="1000"/>
                        </a:spcAft>
                      </a:pPr>
                      <a:endParaRPr lang="en-SG" sz="800" dirty="0">
                        <a:effectLst/>
                        <a:latin typeface="Calibri"/>
                        <a:ea typeface="Calibri"/>
                        <a:cs typeface="Times New Roman"/>
                      </a:endParaRPr>
                    </a:p>
                  </a:txBody>
                  <a:tcPr marL="39067" marR="39067" marT="0" marB="0"/>
                </a:tc>
                <a:extLst>
                  <a:ext uri="{0D108BD9-81ED-4DB2-BD59-A6C34878D82A}">
                    <a16:rowId xmlns:a16="http://schemas.microsoft.com/office/drawing/2014/main" val="851244247"/>
                  </a:ext>
                </a:extLst>
              </a:tr>
              <a:tr h="356188">
                <a:tc>
                  <a:txBody>
                    <a:bodyPr/>
                    <a:lstStyle/>
                    <a:p>
                      <a:pPr>
                        <a:lnSpc>
                          <a:spcPct val="115000"/>
                        </a:lnSpc>
                        <a:spcAft>
                          <a:spcPts val="1000"/>
                        </a:spcAft>
                      </a:pPr>
                      <a:r>
                        <a:rPr lang="en-GB" sz="800" dirty="0">
                          <a:effectLst/>
                        </a:rPr>
                        <a:t>Team is planning to spin-off – share if a CEO or equivalent has been identified and background of the CEO/commercial lead</a:t>
                      </a:r>
                      <a:endParaRPr lang="en-SG" sz="800" dirty="0">
                        <a:effectLst/>
                        <a:latin typeface="Calibri"/>
                        <a:ea typeface="Calibri"/>
                        <a:cs typeface="Times New Roman"/>
                      </a:endParaRPr>
                    </a:p>
                  </a:txBody>
                  <a:tcPr marL="39067" marR="39067" marT="0" marB="0" anchor="b"/>
                </a:tc>
                <a:tc>
                  <a:txBody>
                    <a:bodyPr/>
                    <a:lstStyle/>
                    <a:p>
                      <a:pPr>
                        <a:lnSpc>
                          <a:spcPct val="115000"/>
                        </a:lnSpc>
                        <a:spcAft>
                          <a:spcPts val="1000"/>
                        </a:spcAft>
                      </a:pPr>
                      <a:endParaRPr lang="en-SG" sz="800" dirty="0">
                        <a:effectLst/>
                        <a:latin typeface="Calibri"/>
                        <a:ea typeface="Calibri"/>
                        <a:cs typeface="Times New Roman"/>
                      </a:endParaRPr>
                    </a:p>
                  </a:txBody>
                  <a:tcPr marL="39067" marR="39067" marT="0" marB="0"/>
                </a:tc>
                <a:tc>
                  <a:txBody>
                    <a:bodyPr/>
                    <a:lstStyle/>
                    <a:p>
                      <a:pPr>
                        <a:lnSpc>
                          <a:spcPct val="115000"/>
                        </a:lnSpc>
                        <a:spcAft>
                          <a:spcPts val="1000"/>
                        </a:spcAft>
                      </a:pPr>
                      <a:endParaRPr lang="en-SG" sz="800" dirty="0">
                        <a:effectLst/>
                        <a:latin typeface="Calibri"/>
                        <a:ea typeface="Calibri"/>
                        <a:cs typeface="Times New Roman"/>
                      </a:endParaRPr>
                    </a:p>
                  </a:txBody>
                  <a:tcPr marL="39067" marR="39067" marT="0" marB="0"/>
                </a:tc>
                <a:extLst>
                  <a:ext uri="{0D108BD9-81ED-4DB2-BD59-A6C34878D82A}">
                    <a16:rowId xmlns:a16="http://schemas.microsoft.com/office/drawing/2014/main" val="2410807387"/>
                  </a:ext>
                </a:extLst>
              </a:tr>
              <a:tr h="356188">
                <a:tc>
                  <a:txBody>
                    <a:bodyPr/>
                    <a:lstStyle/>
                    <a:p>
                      <a:pPr>
                        <a:lnSpc>
                          <a:spcPct val="115000"/>
                        </a:lnSpc>
                        <a:spcAft>
                          <a:spcPts val="1000"/>
                        </a:spcAft>
                      </a:pPr>
                      <a:r>
                        <a:rPr lang="en-GB" sz="800" dirty="0">
                          <a:effectLst/>
                        </a:rPr>
                        <a:t>Established commercial partner with credible business plan/existing market penetration and able to commit at least 1:0.6 total cash and in-kind contributions</a:t>
                      </a:r>
                      <a:endParaRPr lang="en-SG" sz="800" dirty="0">
                        <a:effectLst/>
                        <a:latin typeface="Calibri"/>
                        <a:ea typeface="Calibri"/>
                        <a:cs typeface="Times New Roman"/>
                      </a:endParaRPr>
                    </a:p>
                  </a:txBody>
                  <a:tcPr marL="39067" marR="39067" marT="0" marB="0" anchor="b"/>
                </a:tc>
                <a:tc>
                  <a:txBody>
                    <a:bodyPr/>
                    <a:lstStyle/>
                    <a:p>
                      <a:pPr>
                        <a:lnSpc>
                          <a:spcPct val="115000"/>
                        </a:lnSpc>
                        <a:spcAft>
                          <a:spcPts val="1000"/>
                        </a:spcAft>
                      </a:pPr>
                      <a:endParaRPr lang="en-SG" sz="800" dirty="0">
                        <a:effectLst/>
                        <a:latin typeface="Calibri"/>
                        <a:ea typeface="Calibri"/>
                        <a:cs typeface="Times New Roman"/>
                      </a:endParaRPr>
                    </a:p>
                  </a:txBody>
                  <a:tcPr marL="39067" marR="39067" marT="0" marB="0"/>
                </a:tc>
                <a:tc>
                  <a:txBody>
                    <a:bodyPr/>
                    <a:lstStyle/>
                    <a:p>
                      <a:pPr>
                        <a:lnSpc>
                          <a:spcPct val="115000"/>
                        </a:lnSpc>
                        <a:spcAft>
                          <a:spcPts val="1000"/>
                        </a:spcAft>
                      </a:pPr>
                      <a:endParaRPr lang="en-SG" sz="800" dirty="0">
                        <a:effectLst/>
                        <a:latin typeface="Calibri"/>
                        <a:ea typeface="Calibri"/>
                        <a:cs typeface="Times New Roman"/>
                      </a:endParaRPr>
                    </a:p>
                  </a:txBody>
                  <a:tcPr marL="39067" marR="39067" marT="0" marB="0"/>
                </a:tc>
                <a:extLst>
                  <a:ext uri="{0D108BD9-81ED-4DB2-BD59-A6C34878D82A}">
                    <a16:rowId xmlns:a16="http://schemas.microsoft.com/office/drawing/2014/main" val="342032772"/>
                  </a:ext>
                </a:extLst>
              </a:tr>
            </a:tbl>
          </a:graphicData>
        </a:graphic>
      </p:graphicFrame>
    </p:spTree>
    <p:extLst>
      <p:ext uri="{BB962C8B-B14F-4D97-AF65-F5344CB8AC3E}">
        <p14:creationId xmlns:p14="http://schemas.microsoft.com/office/powerpoint/2010/main" val="13151212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2"/>
          </p:nvPr>
        </p:nvSpPr>
        <p:spPr>
          <a:xfrm>
            <a:off x="480493" y="-14211"/>
            <a:ext cx="8061476" cy="511757"/>
          </a:xfrm>
        </p:spPr>
        <p:txBody>
          <a:bodyPr>
            <a:normAutofit lnSpcReduction="10000"/>
          </a:bodyPr>
          <a:lstStyle/>
          <a:p>
            <a:r>
              <a:rPr lang="en-US" sz="2100">
                <a:solidFill>
                  <a:schemeClr val="tx1"/>
                </a:solidFill>
                <a:latin typeface="+mn-lt"/>
              </a:rPr>
              <a:t>KPIs (for Science &amp; Engineering types of project)</a:t>
            </a:r>
            <a:endParaRPr lang="en-SG" sz="2100">
              <a:solidFill>
                <a:schemeClr val="tx1"/>
              </a:solidFill>
              <a:latin typeface="+mn-lt"/>
            </a:endParaRPr>
          </a:p>
        </p:txBody>
      </p:sp>
      <p:graphicFrame>
        <p:nvGraphicFramePr>
          <p:cNvPr id="7" name="Table 6"/>
          <p:cNvGraphicFramePr>
            <a:graphicFrameLocks noGrp="1"/>
          </p:cNvGraphicFramePr>
          <p:nvPr/>
        </p:nvGraphicFramePr>
        <p:xfrm>
          <a:off x="480494" y="796426"/>
          <a:ext cx="7541043" cy="3467107"/>
        </p:xfrm>
        <a:graphic>
          <a:graphicData uri="http://schemas.openxmlformats.org/drawingml/2006/table">
            <a:tbl>
              <a:tblPr/>
              <a:tblGrid>
                <a:gridCol w="250463">
                  <a:extLst>
                    <a:ext uri="{9D8B030D-6E8A-4147-A177-3AD203B41FA5}">
                      <a16:colId xmlns:a16="http://schemas.microsoft.com/office/drawing/2014/main" val="4161750620"/>
                    </a:ext>
                  </a:extLst>
                </a:gridCol>
                <a:gridCol w="1516943">
                  <a:extLst>
                    <a:ext uri="{9D8B030D-6E8A-4147-A177-3AD203B41FA5}">
                      <a16:colId xmlns:a16="http://schemas.microsoft.com/office/drawing/2014/main" val="1314288444"/>
                    </a:ext>
                  </a:extLst>
                </a:gridCol>
                <a:gridCol w="3208244">
                  <a:extLst>
                    <a:ext uri="{9D8B030D-6E8A-4147-A177-3AD203B41FA5}">
                      <a16:colId xmlns:a16="http://schemas.microsoft.com/office/drawing/2014/main" val="1239176719"/>
                    </a:ext>
                  </a:extLst>
                </a:gridCol>
                <a:gridCol w="2565393">
                  <a:extLst>
                    <a:ext uri="{9D8B030D-6E8A-4147-A177-3AD203B41FA5}">
                      <a16:colId xmlns:a16="http://schemas.microsoft.com/office/drawing/2014/main" val="2734904727"/>
                    </a:ext>
                  </a:extLst>
                </a:gridCol>
              </a:tblGrid>
              <a:tr h="436508">
                <a:tc>
                  <a:txBody>
                    <a:bodyPr/>
                    <a:lstStyle/>
                    <a:p>
                      <a:pPr algn="l"/>
                      <a:endParaRPr lang="en-SG" sz="1400">
                        <a:effectLst/>
                      </a:endParaRPr>
                    </a:p>
                  </a:txBody>
                  <a:tcPr marL="12514" marR="12514" marT="12514" marB="125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3F5"/>
                    </a:solidFill>
                  </a:tcPr>
                </a:tc>
                <a:tc>
                  <a:txBody>
                    <a:bodyPr/>
                    <a:lstStyle/>
                    <a:p>
                      <a:r>
                        <a:rPr lang="en-SG" sz="1400">
                          <a:effectLst/>
                        </a:rPr>
                        <a:t>Category</a:t>
                      </a:r>
                    </a:p>
                  </a:txBody>
                  <a:tcPr marL="12514" marR="12514" marT="12514" marB="125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3F5"/>
                    </a:solidFill>
                  </a:tcPr>
                </a:tc>
                <a:tc>
                  <a:txBody>
                    <a:bodyPr/>
                    <a:lstStyle/>
                    <a:p>
                      <a:r>
                        <a:rPr lang="en-SG" sz="1400">
                          <a:effectLst/>
                        </a:rPr>
                        <a:t>Criteria</a:t>
                      </a:r>
                    </a:p>
                  </a:txBody>
                  <a:tcPr marL="12514" marR="12514" marT="12514" marB="125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3F5"/>
                    </a:solidFill>
                  </a:tcPr>
                </a:tc>
                <a:tc>
                  <a:txBody>
                    <a:bodyPr/>
                    <a:lstStyle/>
                    <a:p>
                      <a:r>
                        <a:rPr lang="en-US" sz="1400">
                          <a:effectLst/>
                        </a:rPr>
                        <a:t>Value (input</a:t>
                      </a:r>
                      <a:r>
                        <a:rPr lang="en-US" sz="1400" baseline="0">
                          <a:effectLst/>
                        </a:rPr>
                        <a:t> whole numbers only, e.g. 0,1,2)</a:t>
                      </a:r>
                      <a:endParaRPr lang="en-SG" sz="1400">
                        <a:effectLst/>
                      </a:endParaRPr>
                    </a:p>
                  </a:txBody>
                  <a:tcPr marL="12514" marR="12514" marT="12514" marB="125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3F5"/>
                    </a:solidFill>
                  </a:tcPr>
                </a:tc>
                <a:extLst>
                  <a:ext uri="{0D108BD9-81ED-4DB2-BD59-A6C34878D82A}">
                    <a16:rowId xmlns:a16="http://schemas.microsoft.com/office/drawing/2014/main" val="2700054343"/>
                  </a:ext>
                </a:extLst>
              </a:tr>
              <a:tr h="390788">
                <a:tc>
                  <a:txBody>
                    <a:bodyPr/>
                    <a:lstStyle/>
                    <a:p>
                      <a:pPr algn="l"/>
                      <a:r>
                        <a:rPr lang="en-SG" sz="1400">
                          <a:effectLst/>
                        </a:rPr>
                        <a:t>1</a:t>
                      </a:r>
                    </a:p>
                  </a:txBody>
                  <a:tcPr marL="12514" marR="12514" marT="12514" marB="125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l"/>
                      <a:r>
                        <a:rPr lang="en-US" sz="1200">
                          <a:effectLst/>
                        </a:rPr>
                        <a:t>TRL 3: Proof</a:t>
                      </a:r>
                      <a:r>
                        <a:rPr lang="en-US" sz="1200" baseline="0">
                          <a:effectLst/>
                        </a:rPr>
                        <a:t> of Concept</a:t>
                      </a:r>
                      <a:endParaRPr lang="en-SG" sz="1200">
                        <a:effectLst/>
                      </a:endParaRPr>
                    </a:p>
                  </a:txBody>
                  <a:tcPr marL="12514" marR="12514" marT="12514" marB="125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l"/>
                      <a:r>
                        <a:rPr lang="en-US" sz="1200">
                          <a:effectLst/>
                        </a:rPr>
                        <a:t>Analytical and Experimental critical functions or characteristic</a:t>
                      </a:r>
                      <a:r>
                        <a:rPr lang="en-US" sz="1200" baseline="0">
                          <a:effectLst/>
                        </a:rPr>
                        <a:t> proof-of-concept is developed </a:t>
                      </a:r>
                      <a:endParaRPr lang="en-SG" sz="1200">
                        <a:effectLst/>
                      </a:endParaRPr>
                    </a:p>
                  </a:txBody>
                  <a:tcPr marL="12514" marR="12514" marT="12514" marB="125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l"/>
                      <a:endParaRPr lang="en-SG" sz="1400">
                        <a:effectLst/>
                      </a:endParaRPr>
                    </a:p>
                  </a:txBody>
                  <a:tcPr marL="12514" marR="12514" marT="12514" marB="125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2491965067"/>
                  </a:ext>
                </a:extLst>
              </a:tr>
              <a:tr h="390788">
                <a:tc>
                  <a:txBody>
                    <a:bodyPr/>
                    <a:lstStyle/>
                    <a:p>
                      <a:pPr algn="l"/>
                      <a:r>
                        <a:rPr lang="en-SG" sz="1400">
                          <a:effectLst/>
                        </a:rPr>
                        <a:t>2</a:t>
                      </a:r>
                    </a:p>
                  </a:txBody>
                  <a:tcPr marL="12514" marR="12514" marT="12514" marB="125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l"/>
                      <a:r>
                        <a:rPr lang="en-US" sz="1200">
                          <a:effectLst/>
                        </a:rPr>
                        <a:t>TRL</a:t>
                      </a:r>
                      <a:r>
                        <a:rPr lang="en-US" sz="1200" baseline="0">
                          <a:effectLst/>
                        </a:rPr>
                        <a:t> 4: Development</a:t>
                      </a:r>
                      <a:endParaRPr lang="en-SG" sz="1200">
                        <a:effectLst/>
                      </a:endParaRPr>
                    </a:p>
                  </a:txBody>
                  <a:tcPr marL="12514" marR="12514" marT="12514" marB="125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l"/>
                      <a:r>
                        <a:rPr lang="en-US" sz="1200">
                          <a:effectLst/>
                        </a:rPr>
                        <a:t>Technology component</a:t>
                      </a:r>
                      <a:r>
                        <a:rPr lang="en-US" sz="1200" baseline="0">
                          <a:effectLst/>
                        </a:rPr>
                        <a:t> is validated in laboratory environment</a:t>
                      </a:r>
                      <a:endParaRPr lang="en-SG" sz="1200">
                        <a:effectLst/>
                      </a:endParaRPr>
                    </a:p>
                  </a:txBody>
                  <a:tcPr marL="12514" marR="12514" marT="12514" marB="125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l"/>
                      <a:endParaRPr lang="en-SG" sz="1400">
                        <a:effectLst/>
                      </a:endParaRPr>
                    </a:p>
                  </a:txBody>
                  <a:tcPr marL="12514" marR="12514" marT="12514" marB="125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3739632838"/>
                  </a:ext>
                </a:extLst>
              </a:tr>
              <a:tr h="390788">
                <a:tc>
                  <a:txBody>
                    <a:bodyPr/>
                    <a:lstStyle/>
                    <a:p>
                      <a:pPr algn="l"/>
                      <a:r>
                        <a:rPr lang="en-SG" sz="1400">
                          <a:effectLst/>
                        </a:rPr>
                        <a:t>3</a:t>
                      </a:r>
                    </a:p>
                  </a:txBody>
                  <a:tcPr marL="12514" marR="12514" marT="12514" marB="125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a:r>
                        <a:rPr lang="en-US" sz="1200">
                          <a:effectLst/>
                        </a:rPr>
                        <a:t>TRL 5: Development</a:t>
                      </a:r>
                      <a:r>
                        <a:rPr lang="en-US" sz="1200" baseline="0">
                          <a:effectLst/>
                        </a:rPr>
                        <a:t> </a:t>
                      </a:r>
                      <a:endParaRPr lang="en-SG" sz="1200">
                        <a:effectLst/>
                      </a:endParaRPr>
                    </a:p>
                  </a:txBody>
                  <a:tcPr marL="12514" marR="12514" marT="12514" marB="125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a:r>
                        <a:rPr lang="en-US" sz="1200">
                          <a:effectLst/>
                        </a:rPr>
                        <a:t>Technology component</a:t>
                      </a:r>
                      <a:r>
                        <a:rPr lang="en-US" sz="1200" baseline="0">
                          <a:effectLst/>
                        </a:rPr>
                        <a:t> is v</a:t>
                      </a:r>
                      <a:r>
                        <a:rPr lang="en-US" sz="1200">
                          <a:effectLst/>
                        </a:rPr>
                        <a:t>alidated</a:t>
                      </a:r>
                      <a:r>
                        <a:rPr lang="en-US" sz="1200" baseline="0">
                          <a:effectLst/>
                        </a:rPr>
                        <a:t> in the relevant environment</a:t>
                      </a:r>
                      <a:endParaRPr lang="en-SG" sz="1200">
                        <a:effectLst/>
                      </a:endParaRPr>
                    </a:p>
                  </a:txBody>
                  <a:tcPr marL="12514" marR="12514" marT="12514" marB="125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a:endParaRPr lang="en-SG" sz="1400">
                        <a:effectLst/>
                      </a:endParaRPr>
                    </a:p>
                  </a:txBody>
                  <a:tcPr marL="12514" marR="12514" marT="12514" marB="125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1089610782"/>
                  </a:ext>
                </a:extLst>
              </a:tr>
              <a:tr h="390788">
                <a:tc>
                  <a:txBody>
                    <a:bodyPr/>
                    <a:lstStyle/>
                    <a:p>
                      <a:pPr algn="l"/>
                      <a:r>
                        <a:rPr lang="en-SG" sz="1400">
                          <a:effectLst/>
                        </a:rPr>
                        <a:t>4</a:t>
                      </a:r>
                    </a:p>
                  </a:txBody>
                  <a:tcPr marL="12514" marR="12514" marT="12514" marB="125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l"/>
                      <a:r>
                        <a:rPr lang="en-US" sz="1200">
                          <a:effectLst/>
                        </a:rPr>
                        <a:t>TRL 6:</a:t>
                      </a:r>
                      <a:r>
                        <a:rPr lang="en-US" sz="1200" baseline="0">
                          <a:effectLst/>
                        </a:rPr>
                        <a:t> Development </a:t>
                      </a:r>
                      <a:endParaRPr lang="en-SG" sz="1200">
                        <a:effectLst/>
                      </a:endParaRPr>
                    </a:p>
                  </a:txBody>
                  <a:tcPr marL="12514" marR="12514" marT="12514" marB="125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l"/>
                      <a:r>
                        <a:rPr lang="en-US" sz="1200">
                          <a:effectLst/>
                        </a:rPr>
                        <a:t>Demonstration of system/sub system model or prototype in the relevant</a:t>
                      </a:r>
                      <a:r>
                        <a:rPr lang="en-US" sz="1200" baseline="0">
                          <a:effectLst/>
                        </a:rPr>
                        <a:t> environment</a:t>
                      </a:r>
                      <a:endParaRPr lang="en-SG" sz="1200">
                        <a:effectLst/>
                      </a:endParaRPr>
                    </a:p>
                  </a:txBody>
                  <a:tcPr marL="12514" marR="12514" marT="12514" marB="125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l"/>
                      <a:endParaRPr lang="en-SG" sz="1400">
                        <a:effectLst/>
                      </a:endParaRPr>
                    </a:p>
                  </a:txBody>
                  <a:tcPr marL="12514" marR="12514" marT="12514" marB="125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2988699746"/>
                  </a:ext>
                </a:extLst>
              </a:tr>
              <a:tr h="390788">
                <a:tc>
                  <a:txBody>
                    <a:bodyPr/>
                    <a:lstStyle/>
                    <a:p>
                      <a:pPr algn="l"/>
                      <a:r>
                        <a:rPr lang="en-SG" sz="1400">
                          <a:effectLst/>
                        </a:rPr>
                        <a:t>5</a:t>
                      </a:r>
                    </a:p>
                  </a:txBody>
                  <a:tcPr marL="12514" marR="12514" marT="12514" marB="125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a:r>
                        <a:rPr lang="en-US" sz="1200">
                          <a:effectLst/>
                        </a:rPr>
                        <a:t>TRL 7:</a:t>
                      </a:r>
                      <a:r>
                        <a:rPr lang="en-US" sz="1200" baseline="0">
                          <a:effectLst/>
                        </a:rPr>
                        <a:t> Deployment</a:t>
                      </a:r>
                      <a:endParaRPr lang="en-SG" sz="1200">
                        <a:effectLst/>
                      </a:endParaRPr>
                    </a:p>
                  </a:txBody>
                  <a:tcPr marL="12514" marR="12514" marT="12514" marB="125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a:r>
                        <a:rPr lang="en-US" sz="1200">
                          <a:effectLst/>
                        </a:rPr>
                        <a:t>System</a:t>
                      </a:r>
                      <a:r>
                        <a:rPr lang="en-US" sz="1200" baseline="0">
                          <a:effectLst/>
                        </a:rPr>
                        <a:t> prototype is demonstrated in an operational environment</a:t>
                      </a:r>
                      <a:endParaRPr lang="en-SG" sz="1200">
                        <a:effectLst/>
                      </a:endParaRPr>
                    </a:p>
                  </a:txBody>
                  <a:tcPr marL="12514" marR="12514" marT="12514" marB="125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a:endParaRPr lang="en-SG" sz="1400">
                        <a:effectLst/>
                      </a:endParaRPr>
                    </a:p>
                  </a:txBody>
                  <a:tcPr marL="12514" marR="12514" marT="12514" marB="125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1022953020"/>
                  </a:ext>
                </a:extLst>
              </a:tr>
              <a:tr h="535172">
                <a:tc>
                  <a:txBody>
                    <a:bodyPr/>
                    <a:lstStyle/>
                    <a:p>
                      <a:pPr algn="l"/>
                      <a:r>
                        <a:rPr lang="en-SG" sz="1400">
                          <a:effectLst/>
                        </a:rPr>
                        <a:t>6</a:t>
                      </a:r>
                    </a:p>
                  </a:txBody>
                  <a:tcPr marL="12514" marR="12514" marT="12514" marB="125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l"/>
                      <a:r>
                        <a:rPr lang="en-US" sz="1200">
                          <a:effectLst/>
                        </a:rPr>
                        <a:t>TRL 8: Deployment</a:t>
                      </a:r>
                      <a:endParaRPr lang="en-SG" sz="1200">
                        <a:effectLst/>
                      </a:endParaRPr>
                    </a:p>
                  </a:txBody>
                  <a:tcPr marL="12514" marR="12514" marT="12514" marB="125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l"/>
                      <a:r>
                        <a:rPr lang="en-US" sz="1200">
                          <a:effectLst/>
                        </a:rPr>
                        <a:t>Actual system is completed and qualified</a:t>
                      </a:r>
                      <a:r>
                        <a:rPr lang="en-US" sz="1200" baseline="0">
                          <a:effectLst/>
                        </a:rPr>
                        <a:t> through test and demonstration</a:t>
                      </a:r>
                      <a:endParaRPr lang="en-SG" sz="1200">
                        <a:effectLst/>
                      </a:endParaRPr>
                    </a:p>
                  </a:txBody>
                  <a:tcPr marL="12514" marR="12514" marT="12514" marB="125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l"/>
                      <a:endParaRPr lang="en-SG" sz="1400">
                        <a:effectLst/>
                      </a:endParaRPr>
                    </a:p>
                  </a:txBody>
                  <a:tcPr marL="12514" marR="12514" marT="12514" marB="125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3296348700"/>
                  </a:ext>
                </a:extLst>
              </a:tr>
              <a:tr h="526247">
                <a:tc>
                  <a:txBody>
                    <a:bodyPr/>
                    <a:lstStyle/>
                    <a:p>
                      <a:r>
                        <a:rPr lang="en-US" sz="1000"/>
                        <a:t>7</a:t>
                      </a:r>
                      <a:endParaRPr lang="en-SG" sz="1000"/>
                    </a:p>
                  </a:txBody>
                  <a:tcPr marL="12514" marR="12514" marT="12514" marB="125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a:r>
                        <a:rPr lang="en-US" sz="1200">
                          <a:effectLst/>
                        </a:rPr>
                        <a:t>TRL 9: Deployment</a:t>
                      </a:r>
                      <a:endParaRPr lang="en-SG" sz="1200">
                        <a:effectLst/>
                      </a:endParaRPr>
                    </a:p>
                  </a:txBody>
                  <a:tcPr marL="12514" marR="12514" marT="12514" marB="125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a:r>
                        <a:rPr lang="en-US" sz="1200">
                          <a:effectLst/>
                        </a:rPr>
                        <a:t>Actual system is proven through successful</a:t>
                      </a:r>
                      <a:r>
                        <a:rPr lang="en-US" sz="1200" baseline="0">
                          <a:effectLst/>
                        </a:rPr>
                        <a:t> operations </a:t>
                      </a:r>
                      <a:endParaRPr lang="en-SG" sz="1200">
                        <a:effectLst/>
                      </a:endParaRPr>
                    </a:p>
                  </a:txBody>
                  <a:tcPr marL="12514" marR="12514" marT="12514" marB="125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a:endParaRPr lang="en-SG" sz="1400">
                        <a:effectLst/>
                      </a:endParaRPr>
                    </a:p>
                  </a:txBody>
                  <a:tcPr marL="12514" marR="12514" marT="12514" marB="125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1030219251"/>
                  </a:ext>
                </a:extLst>
              </a:tr>
            </a:tbl>
          </a:graphicData>
        </a:graphic>
      </p:graphicFrame>
      <p:pic>
        <p:nvPicPr>
          <p:cNvPr id="6" name="Picture 5"/>
          <p:cNvPicPr>
            <a:picLocks noChangeAspect="1"/>
          </p:cNvPicPr>
          <p:nvPr/>
        </p:nvPicPr>
        <p:blipFill>
          <a:blip r:embed="rId2"/>
          <a:stretch>
            <a:fillRect/>
          </a:stretch>
        </p:blipFill>
        <p:spPr>
          <a:xfrm>
            <a:off x="9474500" y="497546"/>
            <a:ext cx="3265150" cy="2957925"/>
          </a:xfrm>
          <a:prstGeom prst="rect">
            <a:avLst/>
          </a:prstGeom>
        </p:spPr>
      </p:pic>
      <p:sp>
        <p:nvSpPr>
          <p:cNvPr id="8" name="Rectangle 7"/>
          <p:cNvSpPr/>
          <p:nvPr/>
        </p:nvSpPr>
        <p:spPr>
          <a:xfrm>
            <a:off x="390576" y="4614731"/>
            <a:ext cx="8050040" cy="253916"/>
          </a:xfrm>
          <a:prstGeom prst="rect">
            <a:avLst/>
          </a:prstGeom>
        </p:spPr>
        <p:txBody>
          <a:bodyPr wrap="square">
            <a:spAutoFit/>
          </a:bodyPr>
          <a:lstStyle/>
          <a:p>
            <a:pPr algn="just"/>
            <a:r>
              <a:rPr lang="en-US" sz="1050"/>
              <a:t>Note: Pls follow this format for iGrants project creation (only for A*STAR Decentralized GAP Application) </a:t>
            </a:r>
            <a:endParaRPr lang="en-SG" sz="1500">
              <a:ea typeface="Batang"/>
              <a:cs typeface="Times New Roman" panose="02020603050405020304" pitchFamily="18" charset="0"/>
            </a:endParaRPr>
          </a:p>
        </p:txBody>
      </p:sp>
    </p:spTree>
    <p:extLst>
      <p:ext uri="{BB962C8B-B14F-4D97-AF65-F5344CB8AC3E}">
        <p14:creationId xmlns:p14="http://schemas.microsoft.com/office/powerpoint/2010/main" val="56978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02520C-6221-3DA5-4BF1-A377F4595386}"/>
              </a:ext>
            </a:extLst>
          </p:cNvPr>
          <p:cNvSpPr>
            <a:spLocks noGrp="1"/>
          </p:cNvSpPr>
          <p:nvPr>
            <p:ph sz="quarter" idx="11"/>
          </p:nvPr>
        </p:nvSpPr>
        <p:spPr/>
        <p:txBody>
          <a:bodyPr vert="horz" lIns="91440" tIns="45720" rIns="91440" bIns="45720" rtlCol="0" anchor="t">
            <a:normAutofit/>
          </a:bodyPr>
          <a:lstStyle/>
          <a:p>
            <a:pPr marL="213995" indent="-213995">
              <a:buFont typeface="Arial" panose="020B0604020202020204" pitchFamily="34" charset="0"/>
              <a:buChar char="•"/>
            </a:pPr>
            <a:r>
              <a:rPr lang="en-GB" sz="1350" dirty="0">
                <a:latin typeface="+mn-lt"/>
                <a:ea typeface="Open Sans"/>
                <a:cs typeface="Open Sans"/>
              </a:rPr>
              <a:t>Leadership team</a:t>
            </a:r>
          </a:p>
          <a:p>
            <a:pPr marL="213995" indent="-213995">
              <a:buFont typeface="Arial" panose="020B0604020202020204" pitchFamily="34" charset="0"/>
              <a:buChar char="•"/>
            </a:pPr>
            <a:r>
              <a:rPr lang="en-GB" sz="1350" dirty="0">
                <a:latin typeface="+mn-lt"/>
                <a:ea typeface="Open Sans"/>
                <a:cs typeface="Open Sans"/>
              </a:rPr>
              <a:t>Business products</a:t>
            </a:r>
          </a:p>
          <a:p>
            <a:pPr marL="213995" indent="-213995">
              <a:buFont typeface="Arial" panose="020B0604020202020204" pitchFamily="34" charset="0"/>
              <a:buChar char="•"/>
            </a:pPr>
            <a:r>
              <a:rPr lang="en-GB" sz="1350" dirty="0">
                <a:latin typeface="+mn-lt"/>
                <a:ea typeface="Open Sans"/>
                <a:cs typeface="Open Sans"/>
              </a:rPr>
              <a:t>No of staff</a:t>
            </a:r>
          </a:p>
          <a:p>
            <a:pPr marL="213995" indent="-213995">
              <a:buFont typeface="Arial" panose="020B0604020202020204" pitchFamily="34" charset="0"/>
              <a:buChar char="•"/>
            </a:pPr>
            <a:r>
              <a:rPr lang="en-GB" sz="1350" dirty="0">
                <a:latin typeface="+mn-lt"/>
                <a:ea typeface="Open Sans"/>
                <a:cs typeface="Open Sans"/>
              </a:rPr>
              <a:t>Global outreach/activities</a:t>
            </a:r>
          </a:p>
          <a:p>
            <a:pPr marL="213995" indent="-213995">
              <a:buFont typeface="Arial" panose="020B0604020202020204" pitchFamily="34" charset="0"/>
              <a:buChar char="•"/>
            </a:pPr>
            <a:r>
              <a:rPr lang="en-GB" sz="1350" dirty="0">
                <a:latin typeface="+mn-lt"/>
                <a:ea typeface="Open Sans"/>
                <a:cs typeface="Open Sans"/>
              </a:rPr>
              <a:t>Revenue and key revenue streams; fundraising status (amounts of private funds raised to-date; date raised); Current Capitalisation (CAP) table</a:t>
            </a:r>
            <a:endParaRPr lang="en-GB" sz="1350" dirty="0">
              <a:latin typeface="+mn-lt"/>
            </a:endParaRPr>
          </a:p>
          <a:p>
            <a:pPr marL="213995" indent="-213995">
              <a:buFont typeface="Arial" panose="020B0604020202020204" pitchFamily="34" charset="0"/>
              <a:buChar char="•"/>
            </a:pPr>
            <a:r>
              <a:rPr lang="en-GB" sz="1350" dirty="0">
                <a:latin typeface="+mn-lt"/>
                <a:ea typeface="Open Sans"/>
                <a:cs typeface="Open Sans"/>
              </a:rPr>
              <a:t>Past engagements with A*STAR</a:t>
            </a:r>
          </a:p>
          <a:p>
            <a:pPr marL="213995" indent="-213995">
              <a:buFont typeface="Arial" panose="020B0604020202020204" pitchFamily="34" charset="0"/>
              <a:buChar char="•"/>
            </a:pPr>
            <a:r>
              <a:rPr lang="en-GB" sz="1350" dirty="0">
                <a:latin typeface="+mn-lt"/>
                <a:ea typeface="Open Sans"/>
                <a:cs typeface="Open Sans"/>
              </a:rPr>
              <a:t>What are their pain points </a:t>
            </a:r>
          </a:p>
          <a:p>
            <a:pPr marL="213995" indent="-213995">
              <a:buFont typeface="Arial" panose="020B0604020202020204" pitchFamily="34" charset="0"/>
              <a:buChar char="•"/>
            </a:pPr>
            <a:r>
              <a:rPr lang="en-GB" sz="1350" dirty="0">
                <a:latin typeface="+mn-lt"/>
                <a:ea typeface="Open Sans"/>
                <a:cs typeface="Open Sans"/>
              </a:rPr>
              <a:t>List of </a:t>
            </a:r>
            <a:r>
              <a:rPr lang="en-SG" sz="1350" dirty="0">
                <a:latin typeface="+mn-lt"/>
                <a:ea typeface="Open Sans"/>
                <a:cs typeface="Open Sans"/>
              </a:rPr>
              <a:t>existing and pipeline products and describe how this technology will align with their strategic focus</a:t>
            </a:r>
          </a:p>
          <a:p>
            <a:r>
              <a:rPr lang="en-GB" sz="1350" dirty="0">
                <a:latin typeface="+mn-lt"/>
                <a:ea typeface="Open Sans"/>
                <a:cs typeface="Open Sans"/>
              </a:rPr>
              <a:t>If your company collaborator is not already a local contract manufacturing organization (CMO), please indicate if a local CMO has been identified and provide details of this CMO.</a:t>
            </a:r>
            <a:endParaRPr lang="en-SG" sz="1350" dirty="0">
              <a:latin typeface="+mn-lt"/>
              <a:ea typeface="Open Sans"/>
              <a:cs typeface="Open Sans"/>
            </a:endParaRPr>
          </a:p>
        </p:txBody>
      </p:sp>
      <p:sp>
        <p:nvSpPr>
          <p:cNvPr id="4" name="TextBox 3">
            <a:extLst>
              <a:ext uri="{FF2B5EF4-FFF2-40B4-BE49-F238E27FC236}">
                <a16:creationId xmlns:a16="http://schemas.microsoft.com/office/drawing/2014/main" id="{3D88677D-F929-6FAE-E726-C2DEA09FDDF8}"/>
              </a:ext>
            </a:extLst>
          </p:cNvPr>
          <p:cNvSpPr txBox="1"/>
          <p:nvPr/>
        </p:nvSpPr>
        <p:spPr>
          <a:xfrm>
            <a:off x="109457" y="105563"/>
            <a:ext cx="8061476" cy="415498"/>
          </a:xfrm>
          <a:prstGeom prst="rect">
            <a:avLst/>
          </a:prstGeom>
          <a:noFill/>
        </p:spPr>
        <p:txBody>
          <a:bodyPr wrap="square" rtlCol="0">
            <a:spAutoFit/>
          </a:bodyPr>
          <a:lstStyle/>
          <a:p>
            <a:r>
              <a:rPr lang="en-US" sz="2100" b="1"/>
              <a:t>3) Introduction to Industry Collaborators</a:t>
            </a:r>
            <a:endParaRPr lang="en-SG" sz="2100" b="1"/>
          </a:p>
        </p:txBody>
      </p:sp>
      <p:graphicFrame>
        <p:nvGraphicFramePr>
          <p:cNvPr id="5" name="Table 4">
            <a:extLst>
              <a:ext uri="{FF2B5EF4-FFF2-40B4-BE49-F238E27FC236}">
                <a16:creationId xmlns:a16="http://schemas.microsoft.com/office/drawing/2014/main" id="{A591AB89-554C-0689-3A04-5E064F8E9454}"/>
              </a:ext>
            </a:extLst>
          </p:cNvPr>
          <p:cNvGraphicFramePr>
            <a:graphicFrameLocks noGrp="1"/>
          </p:cNvGraphicFramePr>
          <p:nvPr/>
        </p:nvGraphicFramePr>
        <p:xfrm>
          <a:off x="546498" y="597164"/>
          <a:ext cx="8241307" cy="426720"/>
        </p:xfrm>
        <a:graphic>
          <a:graphicData uri="http://schemas.openxmlformats.org/drawingml/2006/table">
            <a:tbl>
              <a:tblPr firstRow="1" firstCol="1" bandRow="1">
                <a:tableStyleId>{5C22544A-7EE6-4342-B048-85BDC9FD1C3A}</a:tableStyleId>
              </a:tblPr>
              <a:tblGrid>
                <a:gridCol w="8241307">
                  <a:extLst>
                    <a:ext uri="{9D8B030D-6E8A-4147-A177-3AD203B41FA5}">
                      <a16:colId xmlns:a16="http://schemas.microsoft.com/office/drawing/2014/main" val="3709119679"/>
                    </a:ext>
                  </a:extLst>
                </a:gridCol>
              </a:tblGrid>
              <a:tr h="205740">
                <a:tc>
                  <a:txBody>
                    <a:bodyPr/>
                    <a:lstStyle/>
                    <a:p>
                      <a:pPr marL="0" marR="0" algn="just">
                        <a:spcBef>
                          <a:spcPts val="0"/>
                        </a:spcBef>
                        <a:spcAft>
                          <a:spcPts val="0"/>
                        </a:spcAft>
                      </a:pPr>
                      <a:r>
                        <a:rPr lang="en-US" sz="1400">
                          <a:solidFill>
                            <a:schemeClr val="tx1"/>
                          </a:solidFill>
                          <a:effectLst/>
                        </a:rPr>
                        <a:t>3.1 COMPANY INTRODUCTION (where applicable)</a:t>
                      </a:r>
                      <a:endParaRPr lang="en-SG" sz="1400">
                        <a:solidFill>
                          <a:schemeClr val="tx1"/>
                        </a:solidFill>
                        <a:effectLst/>
                        <a:latin typeface="Arial" panose="020B0604020202020204" pitchFamily="34" charset="0"/>
                        <a:ea typeface="Batang"/>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656438066"/>
                  </a:ext>
                </a:extLst>
              </a:tr>
              <a:tr h="205740">
                <a:tc>
                  <a:txBody>
                    <a:bodyPr/>
                    <a:lstStyle/>
                    <a:p>
                      <a:pPr marL="0" marR="0" algn="just">
                        <a:spcBef>
                          <a:spcPts val="0"/>
                        </a:spcBef>
                        <a:spcAft>
                          <a:spcPts val="0"/>
                        </a:spcAft>
                      </a:pPr>
                      <a:r>
                        <a:rPr lang="en-US" sz="1400">
                          <a:solidFill>
                            <a:schemeClr val="tx1"/>
                          </a:solidFill>
                          <a:effectLst/>
                        </a:rPr>
                        <a:t>Please provide information about the company(s), including contract manufacturer*</a:t>
                      </a:r>
                      <a:endParaRPr lang="en-SG" sz="1400">
                        <a:solidFill>
                          <a:schemeClr val="tx1"/>
                        </a:solidFill>
                        <a:effectLst/>
                        <a:latin typeface="Arial" panose="020B0604020202020204" pitchFamily="34" charset="0"/>
                        <a:ea typeface="Batang"/>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087363630"/>
                  </a:ext>
                </a:extLst>
              </a:tr>
            </a:tbl>
          </a:graphicData>
        </a:graphic>
      </p:graphicFrame>
      <p:sp>
        <p:nvSpPr>
          <p:cNvPr id="6" name="TextBox 5">
            <a:extLst>
              <a:ext uri="{FF2B5EF4-FFF2-40B4-BE49-F238E27FC236}">
                <a16:creationId xmlns:a16="http://schemas.microsoft.com/office/drawing/2014/main" id="{41A543CE-FE9A-6BB5-2784-7D72EE7E2014}"/>
              </a:ext>
            </a:extLst>
          </p:cNvPr>
          <p:cNvSpPr txBox="1"/>
          <p:nvPr/>
        </p:nvSpPr>
        <p:spPr>
          <a:xfrm>
            <a:off x="546498" y="4311870"/>
            <a:ext cx="8241306" cy="415498"/>
          </a:xfrm>
          <a:prstGeom prst="rect">
            <a:avLst/>
          </a:prstGeom>
          <a:noFill/>
        </p:spPr>
        <p:txBody>
          <a:bodyPr wrap="square">
            <a:spAutoFit/>
          </a:bodyPr>
          <a:lstStyle/>
          <a:p>
            <a:r>
              <a:rPr lang="en-SG" sz="1050" b="1" i="1"/>
              <a:t>*Local Contract Manufacturer</a:t>
            </a:r>
            <a:r>
              <a:rPr lang="en-SG" sz="1050" i="1"/>
              <a:t>: Includes SG company with manufacturing presence within and outside Singapore; or non-SG company but with presence in Singapore</a:t>
            </a:r>
          </a:p>
        </p:txBody>
      </p:sp>
    </p:spTree>
    <p:extLst>
      <p:ext uri="{BB962C8B-B14F-4D97-AF65-F5344CB8AC3E}">
        <p14:creationId xmlns:p14="http://schemas.microsoft.com/office/powerpoint/2010/main" val="15599127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42BE171-A6CC-5019-2D64-FFA513086B13}"/>
              </a:ext>
            </a:extLst>
          </p:cNvPr>
          <p:cNvSpPr>
            <a:spLocks noGrp="1"/>
          </p:cNvSpPr>
          <p:nvPr>
            <p:ph sz="quarter" idx="11"/>
          </p:nvPr>
        </p:nvSpPr>
        <p:spPr/>
        <p:txBody>
          <a:bodyPr>
            <a:normAutofit/>
          </a:bodyPr>
          <a:lstStyle/>
          <a:p>
            <a:pPr marL="285743" indent="-285743">
              <a:buFont typeface="Arial" panose="020B0604020202020204" pitchFamily="34" charset="0"/>
              <a:buChar char="•"/>
            </a:pPr>
            <a:endParaRPr lang="en-SG"/>
          </a:p>
        </p:txBody>
      </p:sp>
      <p:sp>
        <p:nvSpPr>
          <p:cNvPr id="3" name="Text Placeholder 2">
            <a:extLst>
              <a:ext uri="{FF2B5EF4-FFF2-40B4-BE49-F238E27FC236}">
                <a16:creationId xmlns:a16="http://schemas.microsoft.com/office/drawing/2014/main" id="{DF4C0853-55C8-DB6A-B11D-79604844F759}"/>
              </a:ext>
            </a:extLst>
          </p:cNvPr>
          <p:cNvSpPr>
            <a:spLocks noGrp="1"/>
          </p:cNvSpPr>
          <p:nvPr>
            <p:ph type="body" sz="quarter" idx="12"/>
          </p:nvPr>
        </p:nvSpPr>
        <p:spPr/>
        <p:txBody>
          <a:bodyPr>
            <a:normAutofit fontScale="92500" lnSpcReduction="10000"/>
          </a:bodyPr>
          <a:lstStyle/>
          <a:p>
            <a:r>
              <a:rPr lang="en-SG" dirty="0">
                <a:solidFill>
                  <a:srgbClr val="444443"/>
                </a:solidFill>
              </a:rPr>
              <a:t>Technology Readiness Level (TRL)</a:t>
            </a:r>
            <a:endParaRPr lang="en-GB" dirty="0">
              <a:solidFill>
                <a:srgbClr val="444443"/>
              </a:solidFill>
            </a:endParaRPr>
          </a:p>
        </p:txBody>
      </p:sp>
      <p:sp>
        <p:nvSpPr>
          <p:cNvPr id="4" name="Text Placeholder 3">
            <a:extLst>
              <a:ext uri="{FF2B5EF4-FFF2-40B4-BE49-F238E27FC236}">
                <a16:creationId xmlns:a16="http://schemas.microsoft.com/office/drawing/2014/main" id="{3B718147-BA0A-EAE7-0FFF-57643F1C7B4D}"/>
              </a:ext>
            </a:extLst>
          </p:cNvPr>
          <p:cNvSpPr>
            <a:spLocks noGrp="1"/>
          </p:cNvSpPr>
          <p:nvPr>
            <p:ph type="body" sz="quarter" idx="25"/>
          </p:nvPr>
        </p:nvSpPr>
        <p:spPr/>
        <p:txBody>
          <a:bodyPr/>
          <a:lstStyle/>
          <a:p>
            <a:endParaRPr lang="en-GB"/>
          </a:p>
        </p:txBody>
      </p:sp>
      <p:graphicFrame>
        <p:nvGraphicFramePr>
          <p:cNvPr id="6" name="Table 5">
            <a:extLst>
              <a:ext uri="{FF2B5EF4-FFF2-40B4-BE49-F238E27FC236}">
                <a16:creationId xmlns:a16="http://schemas.microsoft.com/office/drawing/2014/main" id="{8149C15F-BB0A-2B59-3AFA-CFA1A45E0847}"/>
              </a:ext>
            </a:extLst>
          </p:cNvPr>
          <p:cNvGraphicFramePr>
            <a:graphicFrameLocks noGrp="1"/>
          </p:cNvGraphicFramePr>
          <p:nvPr/>
        </p:nvGraphicFramePr>
        <p:xfrm>
          <a:off x="611558" y="1174031"/>
          <a:ext cx="7920884" cy="2818299"/>
        </p:xfrm>
        <a:graphic>
          <a:graphicData uri="http://schemas.openxmlformats.org/drawingml/2006/table">
            <a:tbl>
              <a:tblPr firstRow="1" firstCol="1" bandRow="1"/>
              <a:tblGrid>
                <a:gridCol w="1492020">
                  <a:extLst>
                    <a:ext uri="{9D8B030D-6E8A-4147-A177-3AD203B41FA5}">
                      <a16:colId xmlns:a16="http://schemas.microsoft.com/office/drawing/2014/main" val="3487588825"/>
                    </a:ext>
                  </a:extLst>
                </a:gridCol>
                <a:gridCol w="1492020">
                  <a:extLst>
                    <a:ext uri="{9D8B030D-6E8A-4147-A177-3AD203B41FA5}">
                      <a16:colId xmlns:a16="http://schemas.microsoft.com/office/drawing/2014/main" val="228115714"/>
                    </a:ext>
                  </a:extLst>
                </a:gridCol>
                <a:gridCol w="1234211">
                  <a:extLst>
                    <a:ext uri="{9D8B030D-6E8A-4147-A177-3AD203B41FA5}">
                      <a16:colId xmlns:a16="http://schemas.microsoft.com/office/drawing/2014/main" val="2293677145"/>
                    </a:ext>
                  </a:extLst>
                </a:gridCol>
                <a:gridCol w="1234211">
                  <a:extLst>
                    <a:ext uri="{9D8B030D-6E8A-4147-A177-3AD203B41FA5}">
                      <a16:colId xmlns:a16="http://schemas.microsoft.com/office/drawing/2014/main" val="662001924"/>
                    </a:ext>
                  </a:extLst>
                </a:gridCol>
                <a:gridCol w="1234211">
                  <a:extLst>
                    <a:ext uri="{9D8B030D-6E8A-4147-A177-3AD203B41FA5}">
                      <a16:colId xmlns:a16="http://schemas.microsoft.com/office/drawing/2014/main" val="1569213699"/>
                    </a:ext>
                  </a:extLst>
                </a:gridCol>
                <a:gridCol w="1234211">
                  <a:extLst>
                    <a:ext uri="{9D8B030D-6E8A-4147-A177-3AD203B41FA5}">
                      <a16:colId xmlns:a16="http://schemas.microsoft.com/office/drawing/2014/main" val="3477289793"/>
                    </a:ext>
                  </a:extLst>
                </a:gridCol>
              </a:tblGrid>
              <a:tr h="480060">
                <a:tc>
                  <a:txBody>
                    <a:bodyPr/>
                    <a:lstStyle/>
                    <a:p>
                      <a:pPr algn="ctr"/>
                      <a:r>
                        <a:rPr lang="en-SG" sz="1100" b="1">
                          <a:effectLst/>
                          <a:latin typeface="Open Sans" panose="020B0606030504020204" pitchFamily="34" charset="0"/>
                          <a:ea typeface="Open Sans" panose="020B0606030504020204" pitchFamily="34" charset="0"/>
                          <a:cs typeface="Open Sans" panose="020B0606030504020204" pitchFamily="34" charset="0"/>
                        </a:rPr>
                        <a:t>Phase 0: Initiation and Concept Exploration</a:t>
                      </a:r>
                    </a:p>
                  </a:txBody>
                  <a:tcPr marL="51435" marR="51435" marT="0" marB="0" anchor="ctr"/>
                </a:tc>
                <a:tc>
                  <a:txBody>
                    <a:bodyPr/>
                    <a:lstStyle/>
                    <a:p>
                      <a:pPr algn="ctr"/>
                      <a:r>
                        <a:rPr lang="en-SG" sz="1100" b="1">
                          <a:effectLst/>
                          <a:latin typeface="Open Sans" panose="020B0606030504020204" pitchFamily="34" charset="0"/>
                          <a:ea typeface="Open Sans" panose="020B0606030504020204" pitchFamily="34" charset="0"/>
                          <a:cs typeface="Open Sans" panose="020B0606030504020204" pitchFamily="34" charset="0"/>
                        </a:rPr>
                        <a:t>Phase 1: Definition and Planning</a:t>
                      </a:r>
                    </a:p>
                  </a:txBody>
                  <a:tcPr marL="51435" marR="51435" marT="0" marB="0" anchor="ctr"/>
                </a:tc>
                <a:tc gridSpan="2">
                  <a:txBody>
                    <a:bodyPr/>
                    <a:lstStyle/>
                    <a:p>
                      <a:pPr algn="ctr"/>
                      <a:r>
                        <a:rPr lang="en-SG" sz="1100" b="1">
                          <a:effectLst/>
                          <a:latin typeface="Open Sans" panose="020B0606030504020204" pitchFamily="34" charset="0"/>
                          <a:ea typeface="Open Sans" panose="020B0606030504020204" pitchFamily="34" charset="0"/>
                          <a:cs typeface="Open Sans" panose="020B0606030504020204" pitchFamily="34" charset="0"/>
                        </a:rPr>
                        <a:t>Phase 2: Design &amp; Development</a:t>
                      </a:r>
                    </a:p>
                  </a:txBody>
                  <a:tcPr marL="51435" marR="51435" marT="0" marB="0" anchor="ctr"/>
                </a:tc>
                <a:tc hMerge="1">
                  <a:txBody>
                    <a:bodyPr/>
                    <a:lstStyle/>
                    <a:p>
                      <a:endParaRPr lang="en-SG"/>
                    </a:p>
                  </a:txBody>
                  <a:tcPr/>
                </a:tc>
                <a:tc gridSpan="2">
                  <a:txBody>
                    <a:bodyPr/>
                    <a:lstStyle/>
                    <a:p>
                      <a:pPr algn="ctr"/>
                      <a:r>
                        <a:rPr lang="en-SG" sz="1100" b="1">
                          <a:effectLst/>
                          <a:latin typeface="Open Sans" panose="020B0606030504020204" pitchFamily="34" charset="0"/>
                          <a:ea typeface="Open Sans" panose="020B0606030504020204" pitchFamily="34" charset="0"/>
                          <a:cs typeface="Open Sans" panose="020B0606030504020204" pitchFamily="34" charset="0"/>
                        </a:rPr>
                        <a:t>Phase 3: Verification and Validation</a:t>
                      </a:r>
                    </a:p>
                  </a:txBody>
                  <a:tcPr marL="51435" marR="51435" marT="0" marB="0" anchor="ctr"/>
                </a:tc>
                <a:tc hMerge="1">
                  <a:txBody>
                    <a:bodyPr/>
                    <a:lstStyle/>
                    <a:p>
                      <a:endParaRPr lang="en-SG"/>
                    </a:p>
                  </a:txBody>
                  <a:tcPr/>
                </a:tc>
                <a:extLst>
                  <a:ext uri="{0D108BD9-81ED-4DB2-BD59-A6C34878D82A}">
                    <a16:rowId xmlns:a16="http://schemas.microsoft.com/office/drawing/2014/main" val="580868429"/>
                  </a:ext>
                </a:extLst>
              </a:tr>
              <a:tr h="178106">
                <a:tc>
                  <a:txBody>
                    <a:bodyPr/>
                    <a:lstStyle/>
                    <a:p>
                      <a:pPr algn="ctr"/>
                      <a:r>
                        <a:rPr lang="en-SG" sz="1100" b="1">
                          <a:effectLst/>
                          <a:latin typeface="Open Sans" panose="020B0606030504020204" pitchFamily="34" charset="0"/>
                          <a:ea typeface="Open Sans" panose="020B0606030504020204" pitchFamily="34" charset="0"/>
                          <a:cs typeface="Open Sans" panose="020B0606030504020204" pitchFamily="34" charset="0"/>
                        </a:rPr>
                        <a:t>TRL Level 3</a:t>
                      </a:r>
                    </a:p>
                  </a:txBody>
                  <a:tcPr marL="51435" marR="51435" marT="0" marB="0" anchor="ctr"/>
                </a:tc>
                <a:tc>
                  <a:txBody>
                    <a:bodyPr/>
                    <a:lstStyle/>
                    <a:p>
                      <a:pPr algn="ctr"/>
                      <a:r>
                        <a:rPr lang="en-SG" sz="1100" b="1">
                          <a:effectLst/>
                          <a:latin typeface="Open Sans" panose="020B0606030504020204" pitchFamily="34" charset="0"/>
                          <a:ea typeface="Open Sans" panose="020B0606030504020204" pitchFamily="34" charset="0"/>
                          <a:cs typeface="Open Sans" panose="020B0606030504020204" pitchFamily="34" charset="0"/>
                        </a:rPr>
                        <a:t>TRL Level 4</a:t>
                      </a:r>
                    </a:p>
                  </a:txBody>
                  <a:tcPr marL="51435" marR="51435" marT="0" marB="0" anchor="ctr"/>
                </a:tc>
                <a:tc>
                  <a:txBody>
                    <a:bodyPr/>
                    <a:lstStyle/>
                    <a:p>
                      <a:pPr algn="ctr"/>
                      <a:r>
                        <a:rPr lang="en-SG" sz="1100" b="1">
                          <a:effectLst/>
                          <a:latin typeface="Open Sans" panose="020B0606030504020204" pitchFamily="34" charset="0"/>
                          <a:ea typeface="Open Sans" panose="020B0606030504020204" pitchFamily="34" charset="0"/>
                          <a:cs typeface="Open Sans" panose="020B0606030504020204" pitchFamily="34" charset="0"/>
                        </a:rPr>
                        <a:t>TRL Level 5</a:t>
                      </a:r>
                    </a:p>
                  </a:txBody>
                  <a:tcPr marL="51435" marR="51435" marT="0" marB="0" anchor="ctr"/>
                </a:tc>
                <a:tc>
                  <a:txBody>
                    <a:bodyPr/>
                    <a:lstStyle/>
                    <a:p>
                      <a:pPr algn="ctr"/>
                      <a:r>
                        <a:rPr lang="en-SG" sz="1100" b="1">
                          <a:effectLst/>
                          <a:latin typeface="Open Sans" panose="020B0606030504020204" pitchFamily="34" charset="0"/>
                          <a:ea typeface="Open Sans" panose="020B0606030504020204" pitchFamily="34" charset="0"/>
                          <a:cs typeface="Open Sans" panose="020B0606030504020204" pitchFamily="34" charset="0"/>
                        </a:rPr>
                        <a:t>TRL Level 6</a:t>
                      </a:r>
                    </a:p>
                  </a:txBody>
                  <a:tcPr marL="51435" marR="51435" marT="0" marB="0" anchor="ctr"/>
                </a:tc>
                <a:tc>
                  <a:txBody>
                    <a:bodyPr/>
                    <a:lstStyle/>
                    <a:p>
                      <a:pPr algn="ctr"/>
                      <a:r>
                        <a:rPr lang="en-SG" sz="1100" b="1">
                          <a:effectLst/>
                          <a:latin typeface="Open Sans" panose="020B0606030504020204" pitchFamily="34" charset="0"/>
                          <a:ea typeface="Open Sans" panose="020B0606030504020204" pitchFamily="34" charset="0"/>
                          <a:cs typeface="Open Sans" panose="020B0606030504020204" pitchFamily="34" charset="0"/>
                        </a:rPr>
                        <a:t>TRL Level 7</a:t>
                      </a:r>
                    </a:p>
                  </a:txBody>
                  <a:tcPr marL="51435" marR="51435" marT="0" marB="0" anchor="ctr"/>
                </a:tc>
                <a:tc>
                  <a:txBody>
                    <a:bodyPr/>
                    <a:lstStyle/>
                    <a:p>
                      <a:pPr algn="ctr"/>
                      <a:r>
                        <a:rPr lang="en-SG" sz="1100" b="1">
                          <a:effectLst/>
                          <a:latin typeface="Open Sans" panose="020B0606030504020204" pitchFamily="34" charset="0"/>
                          <a:ea typeface="Open Sans" panose="020B0606030504020204" pitchFamily="34" charset="0"/>
                          <a:cs typeface="Open Sans" panose="020B0606030504020204" pitchFamily="34" charset="0"/>
                        </a:rPr>
                        <a:t>TRL Level 8</a:t>
                      </a:r>
                    </a:p>
                  </a:txBody>
                  <a:tcPr marL="51435" marR="51435" marT="0" marB="0" anchor="ctr"/>
                </a:tc>
                <a:extLst>
                  <a:ext uri="{0D108BD9-81ED-4DB2-BD59-A6C34878D82A}">
                    <a16:rowId xmlns:a16="http://schemas.microsoft.com/office/drawing/2014/main" val="1409816377"/>
                  </a:ext>
                </a:extLst>
              </a:tr>
              <a:tr h="534318">
                <a:tc>
                  <a:txBody>
                    <a:bodyPr/>
                    <a:lstStyle/>
                    <a:p>
                      <a:pPr algn="ctr"/>
                      <a:r>
                        <a:rPr lang="en-SG" sz="1100" dirty="0">
                          <a:effectLst/>
                          <a:latin typeface="Open Sans" panose="020B0606030504020204" pitchFamily="34" charset="0"/>
                          <a:ea typeface="Open Sans" panose="020B0606030504020204" pitchFamily="34" charset="0"/>
                          <a:cs typeface="Open Sans" panose="020B0606030504020204" pitchFamily="34" charset="0"/>
                        </a:rPr>
                        <a:t>Feasibility Prototype</a:t>
                      </a:r>
                    </a:p>
                  </a:txBody>
                  <a:tcPr marL="51435" marR="51435" marT="0" marB="0" anchor="ctr"/>
                </a:tc>
                <a:tc>
                  <a:txBody>
                    <a:bodyPr/>
                    <a:lstStyle/>
                    <a:p>
                      <a:pPr algn="ctr"/>
                      <a:r>
                        <a:rPr lang="en-SG" sz="1100">
                          <a:effectLst/>
                          <a:latin typeface="Open Sans" panose="020B0606030504020204" pitchFamily="34" charset="0"/>
                          <a:ea typeface="Open Sans" panose="020B0606030504020204" pitchFamily="34" charset="0"/>
                          <a:cs typeface="Open Sans" panose="020B0606030504020204" pitchFamily="34" charset="0"/>
                        </a:rPr>
                        <a:t>Pre-Alpha/Working Prototype</a:t>
                      </a:r>
                    </a:p>
                  </a:txBody>
                  <a:tcPr marL="51435" marR="51435" marT="0" marB="0" anchor="ctr"/>
                </a:tc>
                <a:tc>
                  <a:txBody>
                    <a:bodyPr/>
                    <a:lstStyle/>
                    <a:p>
                      <a:pPr algn="ctr"/>
                      <a:r>
                        <a:rPr lang="en-SG" sz="1100">
                          <a:effectLst/>
                          <a:latin typeface="Open Sans" panose="020B0606030504020204" pitchFamily="34" charset="0"/>
                          <a:ea typeface="Open Sans" panose="020B0606030504020204" pitchFamily="34" charset="0"/>
                          <a:cs typeface="Open Sans" panose="020B0606030504020204" pitchFamily="34" charset="0"/>
                        </a:rPr>
                        <a:t>Alpha/Engineering Prototype</a:t>
                      </a:r>
                    </a:p>
                  </a:txBody>
                  <a:tcPr marL="51435" marR="51435" marT="0" marB="0" anchor="ctr"/>
                </a:tc>
                <a:tc>
                  <a:txBody>
                    <a:bodyPr/>
                    <a:lstStyle/>
                    <a:p>
                      <a:pPr algn="ctr"/>
                      <a:r>
                        <a:rPr lang="en-SG" sz="1100">
                          <a:effectLst/>
                          <a:latin typeface="Open Sans" panose="020B0606030504020204" pitchFamily="34" charset="0"/>
                          <a:ea typeface="Open Sans" panose="020B0606030504020204" pitchFamily="34" charset="0"/>
                          <a:cs typeface="Open Sans" panose="020B0606030504020204" pitchFamily="34" charset="0"/>
                        </a:rPr>
                        <a:t>Beta/Verification Prototype</a:t>
                      </a:r>
                    </a:p>
                  </a:txBody>
                  <a:tcPr marL="51435" marR="51435" marT="0" marB="0" anchor="ctr"/>
                </a:tc>
                <a:tc>
                  <a:txBody>
                    <a:bodyPr/>
                    <a:lstStyle/>
                    <a:p>
                      <a:pPr algn="ctr"/>
                      <a:r>
                        <a:rPr lang="en-SG" sz="1100">
                          <a:effectLst/>
                          <a:latin typeface="Open Sans" panose="020B0606030504020204" pitchFamily="34" charset="0"/>
                          <a:ea typeface="Open Sans" panose="020B0606030504020204" pitchFamily="34" charset="0"/>
                          <a:cs typeface="Open Sans" panose="020B0606030504020204" pitchFamily="34" charset="0"/>
                        </a:rPr>
                        <a:t> Manufacturing Prototype/Pilot Production</a:t>
                      </a:r>
                    </a:p>
                  </a:txBody>
                  <a:tcPr marL="51435" marR="51435" marT="0" marB="0" anchor="ctr"/>
                </a:tc>
                <a:tc>
                  <a:txBody>
                    <a:bodyPr/>
                    <a:lstStyle/>
                    <a:p>
                      <a:pPr algn="ctr"/>
                      <a:r>
                        <a:rPr lang="en-SG" sz="1100">
                          <a:effectLst/>
                          <a:latin typeface="Open Sans" panose="020B0606030504020204" pitchFamily="34" charset="0"/>
                          <a:ea typeface="Open Sans" panose="020B0606030504020204" pitchFamily="34" charset="0"/>
                          <a:cs typeface="Open Sans" panose="020B0606030504020204" pitchFamily="34" charset="0"/>
                        </a:rPr>
                        <a:t> </a:t>
                      </a:r>
                    </a:p>
                  </a:txBody>
                  <a:tcPr marL="51435" marR="51435" marT="0" marB="0" anchor="ctr"/>
                </a:tc>
                <a:extLst>
                  <a:ext uri="{0D108BD9-81ED-4DB2-BD59-A6C34878D82A}">
                    <a16:rowId xmlns:a16="http://schemas.microsoft.com/office/drawing/2014/main" val="946494069"/>
                  </a:ext>
                </a:extLst>
              </a:tr>
              <a:tr h="1602955">
                <a:tc>
                  <a:txBody>
                    <a:bodyPr/>
                    <a:lstStyle/>
                    <a:p>
                      <a:pPr algn="ctr"/>
                      <a:r>
                        <a:rPr lang="en-SG" sz="1100" u="sng">
                          <a:effectLst/>
                          <a:latin typeface="Open Sans" panose="020B0606030504020204" pitchFamily="34" charset="0"/>
                          <a:ea typeface="Open Sans" panose="020B0606030504020204" pitchFamily="34" charset="0"/>
                          <a:cs typeface="Open Sans" panose="020B0606030504020204" pitchFamily="34" charset="0"/>
                        </a:rPr>
                        <a:t>Analytical</a:t>
                      </a:r>
                      <a:r>
                        <a:rPr lang="en-SG" sz="1100">
                          <a:effectLst/>
                          <a:latin typeface="Open Sans" panose="020B0606030504020204" pitchFamily="34" charset="0"/>
                          <a:ea typeface="Open Sans" panose="020B0606030504020204" pitchFamily="34" charset="0"/>
                          <a:cs typeface="Open Sans" panose="020B0606030504020204" pitchFamily="34" charset="0"/>
                        </a:rPr>
                        <a:t> and </a:t>
                      </a:r>
                      <a:r>
                        <a:rPr lang="en-SG" sz="1100" u="sng">
                          <a:effectLst/>
                          <a:latin typeface="Open Sans" panose="020B0606030504020204" pitchFamily="34" charset="0"/>
                          <a:ea typeface="Open Sans" panose="020B0606030504020204" pitchFamily="34" charset="0"/>
                          <a:cs typeface="Open Sans" panose="020B0606030504020204" pitchFamily="34" charset="0"/>
                        </a:rPr>
                        <a:t>laboratory</a:t>
                      </a:r>
                      <a:r>
                        <a:rPr lang="en-SG" sz="1100">
                          <a:effectLst/>
                          <a:latin typeface="Open Sans" panose="020B0606030504020204" pitchFamily="34" charset="0"/>
                          <a:ea typeface="Open Sans" panose="020B0606030504020204" pitchFamily="34" charset="0"/>
                          <a:cs typeface="Open Sans" panose="020B0606030504020204" pitchFamily="34" charset="0"/>
                        </a:rPr>
                        <a:t> studies to </a:t>
                      </a:r>
                      <a:r>
                        <a:rPr lang="en-SG" sz="1100" u="sng">
                          <a:effectLst/>
                          <a:latin typeface="Open Sans" panose="020B0606030504020204" pitchFamily="34" charset="0"/>
                          <a:ea typeface="Open Sans" panose="020B0606030504020204" pitchFamily="34" charset="0"/>
                          <a:cs typeface="Open Sans" panose="020B0606030504020204" pitchFamily="34" charset="0"/>
                        </a:rPr>
                        <a:t>confirm</a:t>
                      </a:r>
                      <a:r>
                        <a:rPr lang="en-SG" sz="1100">
                          <a:effectLst/>
                          <a:latin typeface="Open Sans" panose="020B0606030504020204" pitchFamily="34" charset="0"/>
                          <a:ea typeface="Open Sans" panose="020B0606030504020204" pitchFamily="34" charset="0"/>
                          <a:cs typeface="Open Sans" panose="020B0606030504020204" pitchFamily="34" charset="0"/>
                        </a:rPr>
                        <a:t> analytical </a:t>
                      </a:r>
                      <a:r>
                        <a:rPr lang="en-SG" sz="1100" u="sng">
                          <a:effectLst/>
                          <a:latin typeface="Open Sans" panose="020B0606030504020204" pitchFamily="34" charset="0"/>
                          <a:ea typeface="Open Sans" panose="020B0606030504020204" pitchFamily="34" charset="0"/>
                          <a:cs typeface="Open Sans" panose="020B0606030504020204" pitchFamily="34" charset="0"/>
                        </a:rPr>
                        <a:t>predictions</a:t>
                      </a:r>
                      <a:endParaRPr lang="en-SG" sz="1100">
                        <a:effectLst/>
                        <a:latin typeface="Open Sans" panose="020B0606030504020204" pitchFamily="34" charset="0"/>
                        <a:ea typeface="Open Sans" panose="020B0606030504020204" pitchFamily="34" charset="0"/>
                        <a:cs typeface="Open Sans" panose="020B0606030504020204" pitchFamily="34" charset="0"/>
                      </a:endParaRPr>
                    </a:p>
                  </a:txBody>
                  <a:tcPr marL="51435" marR="51435" marT="0" marB="0" anchor="ctr"/>
                </a:tc>
                <a:tc>
                  <a:txBody>
                    <a:bodyPr/>
                    <a:lstStyle/>
                    <a:p>
                      <a:pPr algn="ctr"/>
                      <a:r>
                        <a:rPr lang="en-SG" sz="1100" u="sng">
                          <a:effectLst/>
                          <a:latin typeface="Open Sans" panose="020B0606030504020204" pitchFamily="34" charset="0"/>
                          <a:ea typeface="Open Sans" panose="020B0606030504020204" pitchFamily="34" charset="0"/>
                          <a:cs typeface="Open Sans" panose="020B0606030504020204" pitchFamily="34" charset="0"/>
                        </a:rPr>
                        <a:t>Component</a:t>
                      </a:r>
                      <a:r>
                        <a:rPr lang="en-SG" sz="1100">
                          <a:effectLst/>
                          <a:latin typeface="Open Sans" panose="020B0606030504020204" pitchFamily="34" charset="0"/>
                          <a:ea typeface="Open Sans" panose="020B0606030504020204" pitchFamily="34" charset="0"/>
                          <a:cs typeface="Open Sans" panose="020B0606030504020204" pitchFamily="34" charset="0"/>
                        </a:rPr>
                        <a:t> and/or </a:t>
                      </a:r>
                      <a:r>
                        <a:rPr lang="en-SG" sz="1100" u="sng">
                          <a:effectLst/>
                          <a:latin typeface="Open Sans" panose="020B0606030504020204" pitchFamily="34" charset="0"/>
                          <a:ea typeface="Open Sans" panose="020B0606030504020204" pitchFamily="34" charset="0"/>
                          <a:cs typeface="Open Sans" panose="020B0606030504020204" pitchFamily="34" charset="0"/>
                        </a:rPr>
                        <a:t>basic sub-system</a:t>
                      </a:r>
                      <a:r>
                        <a:rPr lang="en-SG" sz="1100">
                          <a:effectLst/>
                          <a:latin typeface="Open Sans" panose="020B0606030504020204" pitchFamily="34" charset="0"/>
                          <a:ea typeface="Open Sans" panose="020B0606030504020204" pitchFamily="34" charset="0"/>
                          <a:cs typeface="Open Sans" panose="020B0606030504020204" pitchFamily="34" charset="0"/>
                        </a:rPr>
                        <a:t> technology </a:t>
                      </a:r>
                      <a:r>
                        <a:rPr lang="en-SG" sz="1100" u="sng">
                          <a:effectLst/>
                          <a:latin typeface="Open Sans" panose="020B0606030504020204" pitchFamily="34" charset="0"/>
                          <a:ea typeface="Open Sans" panose="020B0606030504020204" pitchFamily="34" charset="0"/>
                          <a:cs typeface="Open Sans" panose="020B0606030504020204" pitchFamily="34" charset="0"/>
                        </a:rPr>
                        <a:t>evaluation in laboratory</a:t>
                      </a:r>
                      <a:r>
                        <a:rPr lang="en-SG" sz="1100">
                          <a:effectLst/>
                          <a:latin typeface="Open Sans" panose="020B0606030504020204" pitchFamily="34" charset="0"/>
                          <a:ea typeface="Open Sans" panose="020B0606030504020204" pitchFamily="34" charset="0"/>
                          <a:cs typeface="Open Sans" panose="020B0606030504020204" pitchFamily="34" charset="0"/>
                        </a:rPr>
                        <a:t> </a:t>
                      </a:r>
                      <a:r>
                        <a:rPr lang="en-SG" sz="1100" u="sng">
                          <a:effectLst/>
                          <a:latin typeface="Open Sans" panose="020B0606030504020204" pitchFamily="34" charset="0"/>
                          <a:ea typeface="Open Sans" panose="020B0606030504020204" pitchFamily="34" charset="0"/>
                          <a:cs typeface="Open Sans" panose="020B0606030504020204" pitchFamily="34" charset="0"/>
                        </a:rPr>
                        <a:t>environment</a:t>
                      </a:r>
                      <a:endParaRPr lang="en-SG" sz="1100">
                        <a:effectLst/>
                        <a:latin typeface="Open Sans" panose="020B0606030504020204" pitchFamily="34" charset="0"/>
                        <a:ea typeface="Open Sans" panose="020B0606030504020204" pitchFamily="34" charset="0"/>
                        <a:cs typeface="Open Sans" panose="020B0606030504020204" pitchFamily="34" charset="0"/>
                      </a:endParaRPr>
                    </a:p>
                  </a:txBody>
                  <a:tcPr marL="51435" marR="51435" marT="0" marB="0" anchor="ctr"/>
                </a:tc>
                <a:tc>
                  <a:txBody>
                    <a:bodyPr/>
                    <a:lstStyle/>
                    <a:p>
                      <a:pPr algn="ctr"/>
                      <a:r>
                        <a:rPr lang="en-SG" sz="1100" u="sng">
                          <a:effectLst/>
                          <a:latin typeface="Open Sans" panose="020B0606030504020204" pitchFamily="34" charset="0"/>
                          <a:ea typeface="Open Sans" panose="020B0606030504020204" pitchFamily="34" charset="0"/>
                          <a:cs typeface="Open Sans" panose="020B0606030504020204" pitchFamily="34" charset="0"/>
                        </a:rPr>
                        <a:t>Component</a:t>
                      </a:r>
                      <a:r>
                        <a:rPr lang="en-SG" sz="1100">
                          <a:effectLst/>
                          <a:latin typeface="Open Sans" panose="020B0606030504020204" pitchFamily="34" charset="0"/>
                          <a:ea typeface="Open Sans" panose="020B0606030504020204" pitchFamily="34" charset="0"/>
                          <a:cs typeface="Open Sans" panose="020B0606030504020204" pitchFamily="34" charset="0"/>
                        </a:rPr>
                        <a:t> and/or </a:t>
                      </a:r>
                      <a:r>
                        <a:rPr lang="en-SG" sz="1100" u="sng">
                          <a:effectLst/>
                          <a:latin typeface="Open Sans" panose="020B0606030504020204" pitchFamily="34" charset="0"/>
                          <a:ea typeface="Open Sans" panose="020B0606030504020204" pitchFamily="34" charset="0"/>
                          <a:cs typeface="Open Sans" panose="020B0606030504020204" pitchFamily="34" charset="0"/>
                        </a:rPr>
                        <a:t>basic sub-system</a:t>
                      </a:r>
                      <a:r>
                        <a:rPr lang="en-SG" sz="1100">
                          <a:effectLst/>
                          <a:latin typeface="Open Sans" panose="020B0606030504020204" pitchFamily="34" charset="0"/>
                          <a:ea typeface="Open Sans" panose="020B0606030504020204" pitchFamily="34" charset="0"/>
                          <a:cs typeface="Open Sans" panose="020B0606030504020204" pitchFamily="34" charset="0"/>
                        </a:rPr>
                        <a:t> technology </a:t>
                      </a:r>
                      <a:r>
                        <a:rPr lang="en-SG" sz="1100" u="sng">
                          <a:effectLst/>
                          <a:latin typeface="Open Sans" panose="020B0606030504020204" pitchFamily="34" charset="0"/>
                          <a:ea typeface="Open Sans" panose="020B0606030504020204" pitchFamily="34" charset="0"/>
                          <a:cs typeface="Open Sans" panose="020B0606030504020204" pitchFamily="34" charset="0"/>
                        </a:rPr>
                        <a:t>confirmation in relevant</a:t>
                      </a:r>
                      <a:r>
                        <a:rPr lang="en-SG" sz="1100">
                          <a:effectLst/>
                          <a:latin typeface="Open Sans" panose="020B0606030504020204" pitchFamily="34" charset="0"/>
                          <a:ea typeface="Open Sans" panose="020B0606030504020204" pitchFamily="34" charset="0"/>
                          <a:cs typeface="Open Sans" panose="020B0606030504020204" pitchFamily="34" charset="0"/>
                        </a:rPr>
                        <a:t> </a:t>
                      </a:r>
                      <a:r>
                        <a:rPr lang="en-SG" sz="1100" u="sng">
                          <a:effectLst/>
                          <a:latin typeface="Open Sans" panose="020B0606030504020204" pitchFamily="34" charset="0"/>
                          <a:ea typeface="Open Sans" panose="020B0606030504020204" pitchFamily="34" charset="0"/>
                          <a:cs typeface="Open Sans" panose="020B0606030504020204" pitchFamily="34" charset="0"/>
                        </a:rPr>
                        <a:t>environment</a:t>
                      </a:r>
                      <a:endParaRPr lang="en-SG" sz="1100">
                        <a:effectLst/>
                        <a:latin typeface="Open Sans" panose="020B0606030504020204" pitchFamily="34" charset="0"/>
                        <a:ea typeface="Open Sans" panose="020B0606030504020204" pitchFamily="34" charset="0"/>
                        <a:cs typeface="Open Sans" panose="020B0606030504020204" pitchFamily="34" charset="0"/>
                      </a:endParaRPr>
                    </a:p>
                  </a:txBody>
                  <a:tcPr marL="51435" marR="51435" marT="0" marB="0" anchor="ctr"/>
                </a:tc>
                <a:tc>
                  <a:txBody>
                    <a:bodyPr/>
                    <a:lstStyle/>
                    <a:p>
                      <a:pPr algn="ctr"/>
                      <a:r>
                        <a:rPr lang="en-SG" sz="1100" u="sng">
                          <a:effectLst/>
                          <a:latin typeface="Open Sans" panose="020B0606030504020204" pitchFamily="34" charset="0"/>
                          <a:ea typeface="Open Sans" panose="020B0606030504020204" pitchFamily="34" charset="0"/>
                          <a:cs typeface="Open Sans" panose="020B0606030504020204" pitchFamily="34" charset="0"/>
                        </a:rPr>
                        <a:t>System/ subsystem</a:t>
                      </a:r>
                      <a:r>
                        <a:rPr lang="en-SG" sz="1100">
                          <a:effectLst/>
                          <a:latin typeface="Open Sans" panose="020B0606030504020204" pitchFamily="34" charset="0"/>
                          <a:ea typeface="Open Sans" panose="020B0606030504020204" pitchFamily="34" charset="0"/>
                          <a:cs typeface="Open Sans" panose="020B0606030504020204" pitchFamily="34" charset="0"/>
                        </a:rPr>
                        <a:t> model or prototype</a:t>
                      </a:r>
                      <a:r>
                        <a:rPr lang="en-SG" sz="1100" u="sng">
                          <a:effectLst/>
                          <a:latin typeface="Open Sans" panose="020B0606030504020204" pitchFamily="34" charset="0"/>
                          <a:ea typeface="Open Sans" panose="020B0606030504020204" pitchFamily="34" charset="0"/>
                          <a:cs typeface="Open Sans" panose="020B0606030504020204" pitchFamily="34" charset="0"/>
                        </a:rPr>
                        <a:t> demonstration in relevant environment</a:t>
                      </a:r>
                      <a:endParaRPr lang="en-SG" sz="1100">
                        <a:effectLst/>
                        <a:latin typeface="Open Sans" panose="020B0606030504020204" pitchFamily="34" charset="0"/>
                        <a:ea typeface="Open Sans" panose="020B0606030504020204" pitchFamily="34" charset="0"/>
                        <a:cs typeface="Open Sans" panose="020B0606030504020204" pitchFamily="34" charset="0"/>
                      </a:endParaRPr>
                    </a:p>
                  </a:txBody>
                  <a:tcPr marL="51435" marR="51435" marT="0" marB="0" anchor="ctr"/>
                </a:tc>
                <a:tc>
                  <a:txBody>
                    <a:bodyPr/>
                    <a:lstStyle/>
                    <a:p>
                      <a:pPr algn="ctr"/>
                      <a:r>
                        <a:rPr lang="en-SG" sz="1100" u="sng">
                          <a:effectLst/>
                          <a:latin typeface="Open Sans" panose="020B0606030504020204" pitchFamily="34" charset="0"/>
                          <a:ea typeface="Open Sans" panose="020B0606030504020204" pitchFamily="34" charset="0"/>
                          <a:cs typeface="Open Sans" panose="020B0606030504020204" pitchFamily="34" charset="0"/>
                        </a:rPr>
                        <a:t>System</a:t>
                      </a:r>
                      <a:r>
                        <a:rPr lang="en-SG" sz="1100">
                          <a:effectLst/>
                          <a:latin typeface="Open Sans" panose="020B0606030504020204" pitchFamily="34" charset="0"/>
                          <a:ea typeface="Open Sans" panose="020B0606030504020204" pitchFamily="34" charset="0"/>
                          <a:cs typeface="Open Sans" panose="020B0606030504020204" pitchFamily="34" charset="0"/>
                        </a:rPr>
                        <a:t> prototype </a:t>
                      </a:r>
                      <a:r>
                        <a:rPr lang="en-SG" sz="1100" u="sng">
                          <a:effectLst/>
                          <a:latin typeface="Open Sans" panose="020B0606030504020204" pitchFamily="34" charset="0"/>
                          <a:ea typeface="Open Sans" panose="020B0606030504020204" pitchFamily="34" charset="0"/>
                          <a:cs typeface="Open Sans" panose="020B0606030504020204" pitchFamily="34" charset="0"/>
                        </a:rPr>
                        <a:t>demonstration</a:t>
                      </a:r>
                      <a:r>
                        <a:rPr lang="en-SG" sz="1100">
                          <a:effectLst/>
                          <a:latin typeface="Open Sans" panose="020B0606030504020204" pitchFamily="34" charset="0"/>
                          <a:ea typeface="Open Sans" panose="020B0606030504020204" pitchFamily="34" charset="0"/>
                          <a:cs typeface="Open Sans" panose="020B0606030504020204" pitchFamily="34" charset="0"/>
                        </a:rPr>
                        <a:t> in </a:t>
                      </a:r>
                      <a:r>
                        <a:rPr lang="en-SG" sz="1100" u="sng">
                          <a:effectLst/>
                          <a:latin typeface="Open Sans" panose="020B0606030504020204" pitchFamily="34" charset="0"/>
                          <a:ea typeface="Open Sans" panose="020B0606030504020204" pitchFamily="34" charset="0"/>
                          <a:cs typeface="Open Sans" panose="020B0606030504020204" pitchFamily="34" charset="0"/>
                        </a:rPr>
                        <a:t>operational environment</a:t>
                      </a:r>
                      <a:endParaRPr lang="en-SG" sz="1100">
                        <a:effectLst/>
                        <a:latin typeface="Open Sans" panose="020B0606030504020204" pitchFamily="34" charset="0"/>
                        <a:ea typeface="Open Sans" panose="020B0606030504020204" pitchFamily="34" charset="0"/>
                        <a:cs typeface="Open Sans" panose="020B0606030504020204" pitchFamily="34" charset="0"/>
                      </a:endParaRPr>
                    </a:p>
                  </a:txBody>
                  <a:tcPr marL="51435" marR="51435" marT="0" marB="0" anchor="ctr"/>
                </a:tc>
                <a:tc>
                  <a:txBody>
                    <a:bodyPr/>
                    <a:lstStyle/>
                    <a:p>
                      <a:pPr algn="ctr"/>
                      <a:r>
                        <a:rPr lang="en-SG" sz="1100" u="sng" dirty="0">
                          <a:effectLst/>
                          <a:latin typeface="Open Sans" panose="020B0606030504020204" pitchFamily="34" charset="0"/>
                          <a:ea typeface="Open Sans" panose="020B0606030504020204" pitchFamily="34" charset="0"/>
                          <a:cs typeface="Open Sans" panose="020B0606030504020204" pitchFamily="34" charset="0"/>
                        </a:rPr>
                        <a:t>Actual system</a:t>
                      </a:r>
                      <a:r>
                        <a:rPr lang="en-SG" sz="1100" dirty="0">
                          <a:effectLst/>
                          <a:latin typeface="Open Sans" panose="020B0606030504020204" pitchFamily="34" charset="0"/>
                          <a:ea typeface="Open Sans" panose="020B0606030504020204" pitchFamily="34" charset="0"/>
                          <a:cs typeface="Open Sans" panose="020B0606030504020204" pitchFamily="34" charset="0"/>
                        </a:rPr>
                        <a:t> completed and </a:t>
                      </a:r>
                      <a:r>
                        <a:rPr lang="en-SG" sz="1100" u="sng" dirty="0">
                          <a:effectLst/>
                          <a:latin typeface="Open Sans" panose="020B0606030504020204" pitchFamily="34" charset="0"/>
                          <a:ea typeface="Open Sans" panose="020B0606030504020204" pitchFamily="34" charset="0"/>
                          <a:cs typeface="Open Sans" panose="020B0606030504020204" pitchFamily="34" charset="0"/>
                        </a:rPr>
                        <a:t>operationally qualified</a:t>
                      </a:r>
                      <a:r>
                        <a:rPr lang="en-SG" sz="1100" dirty="0">
                          <a:effectLst/>
                          <a:latin typeface="Open Sans" panose="020B0606030504020204" pitchFamily="34" charset="0"/>
                          <a:ea typeface="Open Sans" panose="020B0606030504020204" pitchFamily="34" charset="0"/>
                          <a:cs typeface="Open Sans" panose="020B0606030504020204" pitchFamily="34" charset="0"/>
                        </a:rPr>
                        <a:t> through </a:t>
                      </a:r>
                      <a:r>
                        <a:rPr lang="en-SG" sz="1100" u="sng" dirty="0">
                          <a:effectLst/>
                          <a:latin typeface="Open Sans" panose="020B0606030504020204" pitchFamily="34" charset="0"/>
                          <a:ea typeface="Open Sans" panose="020B0606030504020204" pitchFamily="34" charset="0"/>
                          <a:cs typeface="Open Sans" panose="020B0606030504020204" pitchFamily="34" charset="0"/>
                        </a:rPr>
                        <a:t>test</a:t>
                      </a:r>
                      <a:r>
                        <a:rPr lang="en-SG" sz="1100" dirty="0">
                          <a:effectLst/>
                          <a:latin typeface="Open Sans" panose="020B0606030504020204" pitchFamily="34" charset="0"/>
                          <a:ea typeface="Open Sans" panose="020B0606030504020204" pitchFamily="34" charset="0"/>
                          <a:cs typeface="Open Sans" panose="020B0606030504020204" pitchFamily="34" charset="0"/>
                        </a:rPr>
                        <a:t> and </a:t>
                      </a:r>
                      <a:r>
                        <a:rPr lang="en-SG" sz="1100" u="sng" dirty="0">
                          <a:effectLst/>
                          <a:latin typeface="Open Sans" panose="020B0606030504020204" pitchFamily="34" charset="0"/>
                          <a:ea typeface="Open Sans" panose="020B0606030504020204" pitchFamily="34" charset="0"/>
                          <a:cs typeface="Open Sans" panose="020B0606030504020204" pitchFamily="34" charset="0"/>
                        </a:rPr>
                        <a:t>demonstration</a:t>
                      </a:r>
                      <a:endParaRPr lang="en-SG" sz="1100" dirty="0">
                        <a:effectLst/>
                        <a:latin typeface="Open Sans" panose="020B0606030504020204" pitchFamily="34" charset="0"/>
                        <a:ea typeface="Open Sans" panose="020B0606030504020204" pitchFamily="34" charset="0"/>
                        <a:cs typeface="Open Sans" panose="020B0606030504020204" pitchFamily="34" charset="0"/>
                      </a:endParaRPr>
                    </a:p>
                  </a:txBody>
                  <a:tcPr marL="51435" marR="51435" marT="0" marB="0" anchor="ctr"/>
                </a:tc>
                <a:extLst>
                  <a:ext uri="{0D108BD9-81ED-4DB2-BD59-A6C34878D82A}">
                    <a16:rowId xmlns:a16="http://schemas.microsoft.com/office/drawing/2014/main" val="1055161102"/>
                  </a:ext>
                </a:extLst>
              </a:tr>
            </a:tbl>
          </a:graphicData>
        </a:graphic>
      </p:graphicFrame>
    </p:spTree>
    <p:extLst>
      <p:ext uri="{BB962C8B-B14F-4D97-AF65-F5344CB8AC3E}">
        <p14:creationId xmlns:p14="http://schemas.microsoft.com/office/powerpoint/2010/main" val="37883430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1F7DC-1AB0-FEFB-4658-DCA5C09AD785}"/>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208C830-0FCB-850E-0CEE-B687BADA006F}"/>
              </a:ext>
            </a:extLst>
          </p:cNvPr>
          <p:cNvSpPr>
            <a:spLocks noGrp="1"/>
          </p:cNvSpPr>
          <p:nvPr>
            <p:ph sz="quarter" idx="11"/>
          </p:nvPr>
        </p:nvSpPr>
        <p:spPr/>
        <p:txBody>
          <a:bodyPr>
            <a:normAutofit/>
          </a:bodyPr>
          <a:lstStyle/>
          <a:p>
            <a:pPr marL="285743" indent="-285743">
              <a:buFont typeface="Arial" panose="020B0604020202020204" pitchFamily="34" charset="0"/>
              <a:buChar char="•"/>
            </a:pPr>
            <a:r>
              <a:rPr lang="en-US" b="1" dirty="0"/>
              <a:t>Citations</a:t>
            </a:r>
            <a:endParaRPr lang="en-SG" b="1" dirty="0"/>
          </a:p>
        </p:txBody>
      </p:sp>
      <p:sp>
        <p:nvSpPr>
          <p:cNvPr id="3" name="Text Placeholder 2">
            <a:extLst>
              <a:ext uri="{FF2B5EF4-FFF2-40B4-BE49-F238E27FC236}">
                <a16:creationId xmlns:a16="http://schemas.microsoft.com/office/drawing/2014/main" id="{8A59D78D-A390-A1B3-1C05-3A41459E1DDA}"/>
              </a:ext>
            </a:extLst>
          </p:cNvPr>
          <p:cNvSpPr>
            <a:spLocks noGrp="1"/>
          </p:cNvSpPr>
          <p:nvPr>
            <p:ph type="body" sz="quarter" idx="12"/>
          </p:nvPr>
        </p:nvSpPr>
        <p:spPr/>
        <p:txBody>
          <a:bodyPr>
            <a:normAutofit fontScale="92500" lnSpcReduction="10000"/>
          </a:bodyPr>
          <a:lstStyle/>
          <a:p>
            <a:r>
              <a:rPr lang="en-SG" dirty="0">
                <a:solidFill>
                  <a:srgbClr val="444443"/>
                </a:solidFill>
              </a:rPr>
              <a:t>References</a:t>
            </a:r>
            <a:endParaRPr lang="en-GB" dirty="0">
              <a:solidFill>
                <a:srgbClr val="444443"/>
              </a:solidFill>
            </a:endParaRPr>
          </a:p>
        </p:txBody>
      </p:sp>
      <p:sp>
        <p:nvSpPr>
          <p:cNvPr id="4" name="Text Placeholder 3">
            <a:extLst>
              <a:ext uri="{FF2B5EF4-FFF2-40B4-BE49-F238E27FC236}">
                <a16:creationId xmlns:a16="http://schemas.microsoft.com/office/drawing/2014/main" id="{8FFE6345-0359-7D4F-C05E-A224506348B9}"/>
              </a:ext>
            </a:extLst>
          </p:cNvPr>
          <p:cNvSpPr>
            <a:spLocks noGrp="1"/>
          </p:cNvSpPr>
          <p:nvPr>
            <p:ph type="body" sz="quarter" idx="25"/>
          </p:nvPr>
        </p:nvSpPr>
        <p:spPr/>
        <p:txBody>
          <a:bodyPr/>
          <a:lstStyle/>
          <a:p>
            <a:endParaRPr lang="en-GB"/>
          </a:p>
        </p:txBody>
      </p:sp>
    </p:spTree>
    <p:extLst>
      <p:ext uri="{BB962C8B-B14F-4D97-AF65-F5344CB8AC3E}">
        <p14:creationId xmlns:p14="http://schemas.microsoft.com/office/powerpoint/2010/main" val="2945598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37724E49-5683-6A86-7D41-0AE4939C3103}"/>
              </a:ext>
            </a:extLst>
          </p:cNvPr>
          <p:cNvGraphicFramePr>
            <a:graphicFrameLocks noGrp="1"/>
          </p:cNvGraphicFramePr>
          <p:nvPr>
            <p:extLst>
              <p:ext uri="{D42A27DB-BD31-4B8C-83A1-F6EECF244321}">
                <p14:modId xmlns:p14="http://schemas.microsoft.com/office/powerpoint/2010/main" val="3708446623"/>
              </p:ext>
            </p:extLst>
          </p:nvPr>
        </p:nvGraphicFramePr>
        <p:xfrm>
          <a:off x="546498" y="607847"/>
          <a:ext cx="8241307" cy="1920240"/>
        </p:xfrm>
        <a:graphic>
          <a:graphicData uri="http://schemas.openxmlformats.org/drawingml/2006/table">
            <a:tbl>
              <a:tblPr firstRow="1" firstCol="1" bandRow="1">
                <a:tableStyleId>{5C22544A-7EE6-4342-B048-85BDC9FD1C3A}</a:tableStyleId>
              </a:tblPr>
              <a:tblGrid>
                <a:gridCol w="8241307">
                  <a:extLst>
                    <a:ext uri="{9D8B030D-6E8A-4147-A177-3AD203B41FA5}">
                      <a16:colId xmlns:a16="http://schemas.microsoft.com/office/drawing/2014/main" val="3709119679"/>
                    </a:ext>
                  </a:extLst>
                </a:gridCol>
              </a:tblGrid>
              <a:tr h="205740">
                <a:tc>
                  <a:txBody>
                    <a:bodyPr/>
                    <a:lstStyle/>
                    <a:p>
                      <a:pPr marL="0" marR="0" algn="just">
                        <a:spcBef>
                          <a:spcPts val="0"/>
                        </a:spcBef>
                        <a:spcAft>
                          <a:spcPts val="0"/>
                        </a:spcAft>
                      </a:pPr>
                      <a:r>
                        <a:rPr lang="en-US" sz="1400" dirty="0">
                          <a:solidFill>
                            <a:schemeClr val="tx1"/>
                          </a:solidFill>
                          <a:effectLst/>
                        </a:rPr>
                        <a:t>4.1 BACKGROUND/UNMET NEED</a:t>
                      </a:r>
                      <a:endParaRPr lang="en-SG" sz="1400" dirty="0">
                        <a:solidFill>
                          <a:schemeClr val="tx1"/>
                        </a:solidFill>
                        <a:effectLst/>
                        <a:latin typeface="Arial" panose="020B0604020202020204" pitchFamily="34" charset="0"/>
                        <a:ea typeface="Batang"/>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656438066"/>
                  </a:ext>
                </a:extLst>
              </a:tr>
              <a:tr h="1028700">
                <a:tc>
                  <a:txBody>
                    <a:bodyPr/>
                    <a:lstStyle/>
                    <a:p>
                      <a:pPr marL="285750" marR="0" indent="-285750" algn="l">
                        <a:spcBef>
                          <a:spcPts val="0"/>
                        </a:spcBef>
                        <a:spcAft>
                          <a:spcPts val="0"/>
                        </a:spcAft>
                        <a:buFont typeface="Arial" panose="020B0604020202020204" pitchFamily="34" charset="0"/>
                        <a:buChar char="•"/>
                      </a:pPr>
                      <a:r>
                        <a:rPr lang="en-GB" sz="1400" dirty="0">
                          <a:solidFill>
                            <a:schemeClr val="tx1"/>
                          </a:solidFill>
                          <a:effectLst/>
                        </a:rPr>
                        <a:t>Describe the background and the significance of the clinical need which the Solution will address. C</a:t>
                      </a:r>
                      <a:r>
                        <a:rPr lang="en-GB" sz="1400" b="1" i="0" u="none" strike="noStrike" noProof="0" dirty="0">
                          <a:solidFill>
                            <a:srgbClr val="424242"/>
                          </a:solidFill>
                          <a:effectLst/>
                          <a:latin typeface="Segoe UI"/>
                        </a:rPr>
                        <a:t>larify and quantify unmet need(s) in terms of i.e. quality (better)/access  (faster)/cost (cheaper) where relevant.</a:t>
                      </a:r>
                      <a:endParaRPr lang="en-GB" sz="1400" dirty="0">
                        <a:solidFill>
                          <a:schemeClr val="tx1"/>
                        </a:solidFill>
                        <a:effectLst/>
                      </a:endParaRPr>
                    </a:p>
                    <a:p>
                      <a:pPr marL="285750" marR="0" indent="-285750" algn="just">
                        <a:spcBef>
                          <a:spcPts val="0"/>
                        </a:spcBef>
                        <a:spcAft>
                          <a:spcPts val="0"/>
                        </a:spcAft>
                        <a:buFont typeface="Arial" panose="020B0604020202020204" pitchFamily="34" charset="0"/>
                        <a:buChar char="•"/>
                      </a:pPr>
                      <a:r>
                        <a:rPr lang="en-GB" sz="1400" dirty="0">
                          <a:solidFill>
                            <a:schemeClr val="tx1"/>
                          </a:solidFill>
                          <a:effectLst/>
                        </a:rPr>
                        <a:t>Describe the current approaches to the clinical need and their shortcomings.</a:t>
                      </a:r>
                    </a:p>
                    <a:p>
                      <a:pPr marL="285750" marR="0" indent="-285750" algn="just">
                        <a:spcBef>
                          <a:spcPts val="0"/>
                        </a:spcBef>
                        <a:spcAft>
                          <a:spcPts val="0"/>
                        </a:spcAft>
                        <a:buFont typeface="Arial" panose="020B0604020202020204" pitchFamily="34" charset="0"/>
                        <a:buChar char="•"/>
                      </a:pPr>
                      <a:r>
                        <a:rPr lang="en-GB" sz="1400" dirty="0">
                          <a:solidFill>
                            <a:schemeClr val="tx1"/>
                          </a:solidFill>
                          <a:effectLst/>
                        </a:rPr>
                        <a:t>Who are the target patients? What is the incidence and/or prevalence? What is the total amount spent (by the patient, and/or the healthcare system as relevant to your technology) per year to address the problem faced by these target patients?</a:t>
                      </a:r>
                    </a:p>
                    <a:p>
                      <a:pPr marL="285750" marR="0" lvl="0" indent="-285750" algn="just">
                        <a:spcBef>
                          <a:spcPts val="0"/>
                        </a:spcBef>
                        <a:spcAft>
                          <a:spcPts val="0"/>
                        </a:spcAft>
                        <a:buFont typeface="Arial" panose="020B0604020202020204" pitchFamily="34" charset="0"/>
                        <a:buChar char="•"/>
                      </a:pPr>
                      <a:r>
                        <a:rPr lang="en-GB" sz="1400" dirty="0">
                          <a:solidFill>
                            <a:schemeClr val="tx1"/>
                          </a:solidFill>
                          <a:effectLst/>
                        </a:rPr>
                        <a:t>Specify 'Intended Use' and 'Indications for Use'.</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087363630"/>
                  </a:ext>
                </a:extLst>
              </a:tr>
            </a:tbl>
          </a:graphicData>
        </a:graphic>
      </p:graphicFrame>
      <p:sp>
        <p:nvSpPr>
          <p:cNvPr id="3" name="Content Placeholder 2">
            <a:extLst>
              <a:ext uri="{FF2B5EF4-FFF2-40B4-BE49-F238E27FC236}">
                <a16:creationId xmlns:a16="http://schemas.microsoft.com/office/drawing/2014/main" id="{AC9029B8-3930-6BB4-91CB-53B405BE8764}"/>
              </a:ext>
            </a:extLst>
          </p:cNvPr>
          <p:cNvSpPr>
            <a:spLocks noGrp="1"/>
          </p:cNvSpPr>
          <p:nvPr>
            <p:ph sz="quarter" idx="11"/>
          </p:nvPr>
        </p:nvSpPr>
        <p:spPr>
          <a:xfrm>
            <a:off x="501511" y="2763031"/>
            <a:ext cx="8061476" cy="2381079"/>
          </a:xfrm>
        </p:spPr>
        <p:txBody>
          <a:bodyPr>
            <a:normAutofit/>
          </a:bodyPr>
          <a:lstStyle/>
          <a:p>
            <a:pPr marL="171446" indent="-171446">
              <a:buFont typeface="Arial" panose="020B0604020202020204" pitchFamily="34" charset="0"/>
              <a:buChar char="•"/>
            </a:pPr>
            <a:r>
              <a:rPr lang="en-US" sz="1350">
                <a:latin typeface="+mn-lt"/>
              </a:rPr>
              <a:t>Specific to the Solution and intended use:</a:t>
            </a:r>
          </a:p>
          <a:p>
            <a:pPr marL="685796" lvl="1" indent="-171446"/>
            <a:r>
              <a:rPr lang="en-US" sz="1350">
                <a:ea typeface="Open Sans" panose="020B0606030504020204" pitchFamily="34" charset="0"/>
                <a:cs typeface="Open Sans" panose="020B0606030504020204" pitchFamily="34" charset="0"/>
              </a:rPr>
              <a:t>Prevalence</a:t>
            </a:r>
          </a:p>
          <a:p>
            <a:pPr marL="685796" lvl="1" indent="-171446"/>
            <a:r>
              <a:rPr lang="en-US" sz="1350">
                <a:ea typeface="Open Sans" panose="020B0606030504020204" pitchFamily="34" charset="0"/>
                <a:cs typeface="Open Sans" panose="020B0606030504020204" pitchFamily="34" charset="0"/>
              </a:rPr>
              <a:t>Is this use case defined by varying Severity/thresholds </a:t>
            </a:r>
          </a:p>
          <a:p>
            <a:pPr marL="685796" lvl="1" indent="-171446"/>
            <a:r>
              <a:rPr lang="en-US" sz="1350">
                <a:ea typeface="Open Sans" panose="020B0606030504020204" pitchFamily="34" charset="0"/>
                <a:cs typeface="Open Sans" panose="020B0606030504020204" pitchFamily="34" charset="0"/>
              </a:rPr>
              <a:t>Mechanism of action known/unknown</a:t>
            </a:r>
          </a:p>
          <a:p>
            <a:pPr marL="685796" lvl="1" indent="-171446"/>
            <a:r>
              <a:rPr lang="en-US" sz="1350">
                <a:ea typeface="Open Sans" panose="020B0606030504020204" pitchFamily="34" charset="0"/>
                <a:cs typeface="Open Sans" panose="020B0606030504020204" pitchFamily="34" charset="0"/>
              </a:rPr>
              <a:t>Market trends</a:t>
            </a:r>
          </a:p>
          <a:p>
            <a:pPr marL="685796" lvl="1" indent="-171446"/>
            <a:r>
              <a:rPr lang="en-US" sz="1350">
                <a:ea typeface="Open Sans" panose="020B0606030504020204" pitchFamily="34" charset="0"/>
                <a:cs typeface="Open Sans" panose="020B0606030504020204" pitchFamily="34" charset="0"/>
              </a:rPr>
              <a:t>Gaps</a:t>
            </a:r>
          </a:p>
          <a:p>
            <a:pPr marL="171446" indent="-171446">
              <a:buFont typeface="Arial" panose="020B0604020202020204" pitchFamily="34" charset="0"/>
              <a:buChar char="•"/>
            </a:pPr>
            <a:endParaRPr lang="en-US" sz="1350">
              <a:latin typeface="+mn-lt"/>
            </a:endParaRPr>
          </a:p>
          <a:p>
            <a:endParaRPr lang="en-GB" sz="1350">
              <a:latin typeface="+mn-lt"/>
            </a:endParaRPr>
          </a:p>
        </p:txBody>
      </p:sp>
      <p:sp>
        <p:nvSpPr>
          <p:cNvPr id="5" name="Text Placeholder 4">
            <a:extLst>
              <a:ext uri="{FF2B5EF4-FFF2-40B4-BE49-F238E27FC236}">
                <a16:creationId xmlns:a16="http://schemas.microsoft.com/office/drawing/2014/main" id="{ACAD3215-1D78-CEBA-F7A6-F958677BDE84}"/>
              </a:ext>
            </a:extLst>
          </p:cNvPr>
          <p:cNvSpPr>
            <a:spLocks noGrp="1"/>
          </p:cNvSpPr>
          <p:nvPr>
            <p:ph type="body" sz="quarter" idx="25"/>
          </p:nvPr>
        </p:nvSpPr>
        <p:spPr/>
        <p:txBody>
          <a:bodyPr/>
          <a:lstStyle/>
          <a:p>
            <a:endParaRPr lang="en-GB"/>
          </a:p>
        </p:txBody>
      </p:sp>
      <p:sp>
        <p:nvSpPr>
          <p:cNvPr id="2" name="Content Placeholder 4">
            <a:extLst>
              <a:ext uri="{FF2B5EF4-FFF2-40B4-BE49-F238E27FC236}">
                <a16:creationId xmlns:a16="http://schemas.microsoft.com/office/drawing/2014/main" id="{5DA78F43-BFFC-CC4A-9F03-00F9685275DA}"/>
              </a:ext>
            </a:extLst>
          </p:cNvPr>
          <p:cNvSpPr txBox="1">
            <a:spLocks/>
          </p:cNvSpPr>
          <p:nvPr/>
        </p:nvSpPr>
        <p:spPr>
          <a:xfrm>
            <a:off x="546497" y="834606"/>
            <a:ext cx="8061476" cy="1451394"/>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46" indent="-171446">
              <a:buFont typeface="Arial" panose="020B0604020202020204" pitchFamily="34" charset="0"/>
              <a:buChar char="•"/>
            </a:pPr>
            <a:endParaRPr lang="en-US" sz="1200"/>
          </a:p>
        </p:txBody>
      </p:sp>
      <p:sp>
        <p:nvSpPr>
          <p:cNvPr id="9" name="TextBox 8">
            <a:extLst>
              <a:ext uri="{FF2B5EF4-FFF2-40B4-BE49-F238E27FC236}">
                <a16:creationId xmlns:a16="http://schemas.microsoft.com/office/drawing/2014/main" id="{44DDFE8A-8712-A39C-72E8-D2BA14D17E65}"/>
              </a:ext>
            </a:extLst>
          </p:cNvPr>
          <p:cNvSpPr txBox="1"/>
          <p:nvPr/>
        </p:nvSpPr>
        <p:spPr>
          <a:xfrm>
            <a:off x="109457" y="105563"/>
            <a:ext cx="8061476" cy="415498"/>
          </a:xfrm>
          <a:prstGeom prst="rect">
            <a:avLst/>
          </a:prstGeom>
          <a:noFill/>
        </p:spPr>
        <p:txBody>
          <a:bodyPr wrap="square" rtlCol="0">
            <a:spAutoFit/>
          </a:bodyPr>
          <a:lstStyle/>
          <a:p>
            <a:r>
              <a:rPr lang="en-US" sz="2100" b="1"/>
              <a:t>4) Value Proposition &amp; Key Pain Points</a:t>
            </a:r>
            <a:endParaRPr lang="en-SG" sz="2100" b="1"/>
          </a:p>
        </p:txBody>
      </p:sp>
    </p:spTree>
    <p:extLst>
      <p:ext uri="{BB962C8B-B14F-4D97-AF65-F5344CB8AC3E}">
        <p14:creationId xmlns:p14="http://schemas.microsoft.com/office/powerpoint/2010/main" val="90909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1A11A7C-58F4-4FA7-ADCA-84A5A083AB3F}"/>
              </a:ext>
            </a:extLst>
          </p:cNvPr>
          <p:cNvSpPr>
            <a:spLocks noGrp="1"/>
          </p:cNvSpPr>
          <p:nvPr>
            <p:ph sz="quarter" idx="11"/>
          </p:nvPr>
        </p:nvSpPr>
        <p:spPr>
          <a:xfrm>
            <a:off x="412948" y="2087561"/>
            <a:ext cx="8318103" cy="1178170"/>
          </a:xfrm>
        </p:spPr>
        <p:txBody>
          <a:bodyPr>
            <a:noAutofit/>
          </a:bodyPr>
          <a:lstStyle/>
          <a:p>
            <a:pPr marL="171446" indent="-171446">
              <a:buFont typeface="Arial" panose="020B0604020202020204" pitchFamily="34" charset="0"/>
              <a:buChar char="•"/>
            </a:pPr>
            <a:r>
              <a:rPr lang="en-US" sz="1350" dirty="0">
                <a:solidFill>
                  <a:schemeClr val="tx1"/>
                </a:solidFill>
                <a:latin typeface="+mn-lt"/>
              </a:rPr>
              <a:t>Draw up the journey that led the patient to this “medical encounter” and what happens after. (If this is related to a diagnostic assay, manufacturing protocol; to articulate the workflow and the inputs/outputs)</a:t>
            </a:r>
          </a:p>
          <a:p>
            <a:pPr marL="171446" indent="-171446">
              <a:buFont typeface="Arial" panose="020B0604020202020204" pitchFamily="34" charset="0"/>
              <a:buChar char="•"/>
            </a:pPr>
            <a:r>
              <a:rPr lang="en-US" sz="1350" dirty="0">
                <a:solidFill>
                  <a:schemeClr val="tx1"/>
                </a:solidFill>
                <a:latin typeface="+mn-lt"/>
              </a:rPr>
              <a:t>At each decision point, try to include the numbers / percentage that move to each branch.</a:t>
            </a:r>
          </a:p>
          <a:p>
            <a:pPr marL="171446" indent="-171446">
              <a:buFont typeface="Arial" panose="020B0604020202020204" pitchFamily="34" charset="0"/>
              <a:buChar char="•"/>
            </a:pPr>
            <a:r>
              <a:rPr lang="en-US" sz="1350" dirty="0">
                <a:solidFill>
                  <a:schemeClr val="tx1"/>
                </a:solidFill>
                <a:latin typeface="+mn-lt"/>
              </a:rPr>
              <a:t>Highlight the settings that your solution is expected to be deployed (e.g. home, hospital, operating theatre, clinic)</a:t>
            </a:r>
          </a:p>
          <a:p>
            <a:pPr marL="171446" indent="-171446">
              <a:buFont typeface="Arial" panose="020B0604020202020204" pitchFamily="34" charset="0"/>
              <a:buChar char="•"/>
            </a:pPr>
            <a:r>
              <a:rPr lang="en-US" sz="1350" dirty="0">
                <a:solidFill>
                  <a:schemeClr val="tx1"/>
                </a:solidFill>
                <a:latin typeface="+mn-lt"/>
              </a:rPr>
              <a:t>Identify where bottlenecks are and the current inconveniences in clinical outcome, waiting time, resources, cost</a:t>
            </a:r>
          </a:p>
          <a:p>
            <a:pPr marL="171446" indent="-171446">
              <a:buFont typeface="Arial" panose="020B0604020202020204" pitchFamily="34" charset="0"/>
              <a:buChar char="•"/>
            </a:pPr>
            <a:r>
              <a:rPr lang="en-US" sz="1350" dirty="0">
                <a:latin typeface="+mn-lt"/>
              </a:rPr>
              <a:t>Clinical Workflow: Describe what is the current clinical/operational workflow and </a:t>
            </a:r>
            <a:r>
              <a:rPr lang="en-US" sz="1350" dirty="0">
                <a:solidFill>
                  <a:schemeClr val="bg1">
                    <a:lumMod val="50000"/>
                  </a:schemeClr>
                </a:solidFill>
                <a:latin typeface="+mn-lt"/>
              </a:rPr>
              <a:t>show how your solution fits in and alters current workflow to provide quality, access and cost benefits</a:t>
            </a:r>
          </a:p>
        </p:txBody>
      </p:sp>
      <p:sp>
        <p:nvSpPr>
          <p:cNvPr id="4" name="Text Placeholder 3">
            <a:extLst>
              <a:ext uri="{FF2B5EF4-FFF2-40B4-BE49-F238E27FC236}">
                <a16:creationId xmlns:a16="http://schemas.microsoft.com/office/drawing/2014/main" id="{69CD790B-AA96-96AB-73EE-F21DCC77C440}"/>
              </a:ext>
            </a:extLst>
          </p:cNvPr>
          <p:cNvSpPr>
            <a:spLocks noGrp="1"/>
          </p:cNvSpPr>
          <p:nvPr>
            <p:ph type="body" sz="quarter" idx="25"/>
          </p:nvPr>
        </p:nvSpPr>
        <p:spPr/>
        <p:txBody>
          <a:bodyPr/>
          <a:lstStyle/>
          <a:p>
            <a:endParaRPr lang="en-GB" dirty="0"/>
          </a:p>
        </p:txBody>
      </p:sp>
      <p:sp>
        <p:nvSpPr>
          <p:cNvPr id="2" name="TextBox 1">
            <a:extLst>
              <a:ext uri="{FF2B5EF4-FFF2-40B4-BE49-F238E27FC236}">
                <a16:creationId xmlns:a16="http://schemas.microsoft.com/office/drawing/2014/main" id="{43414949-344C-02D4-3FB9-7A537CF319D3}"/>
              </a:ext>
            </a:extLst>
          </p:cNvPr>
          <p:cNvSpPr txBox="1"/>
          <p:nvPr/>
        </p:nvSpPr>
        <p:spPr>
          <a:xfrm>
            <a:off x="109457" y="105563"/>
            <a:ext cx="4729655" cy="415498"/>
          </a:xfrm>
          <a:prstGeom prst="rect">
            <a:avLst/>
          </a:prstGeom>
          <a:noFill/>
        </p:spPr>
        <p:txBody>
          <a:bodyPr wrap="square" rtlCol="0">
            <a:spAutoFit/>
          </a:bodyPr>
          <a:lstStyle/>
          <a:p>
            <a:r>
              <a:rPr lang="en-US" sz="2100" b="1"/>
              <a:t>5) Competitive Advantage</a:t>
            </a:r>
            <a:endParaRPr lang="en-SG" sz="2100" b="1"/>
          </a:p>
        </p:txBody>
      </p:sp>
      <p:graphicFrame>
        <p:nvGraphicFramePr>
          <p:cNvPr id="9" name="Table 8">
            <a:extLst>
              <a:ext uri="{FF2B5EF4-FFF2-40B4-BE49-F238E27FC236}">
                <a16:creationId xmlns:a16="http://schemas.microsoft.com/office/drawing/2014/main" id="{1D88F446-358F-FC1F-4838-F6CB0382DD9F}"/>
              </a:ext>
            </a:extLst>
          </p:cNvPr>
          <p:cNvGraphicFramePr>
            <a:graphicFrameLocks noGrp="1"/>
          </p:cNvGraphicFramePr>
          <p:nvPr>
            <p:extLst>
              <p:ext uri="{D42A27DB-BD31-4B8C-83A1-F6EECF244321}">
                <p14:modId xmlns:p14="http://schemas.microsoft.com/office/powerpoint/2010/main" val="1095597712"/>
              </p:ext>
            </p:extLst>
          </p:nvPr>
        </p:nvGraphicFramePr>
        <p:xfrm>
          <a:off x="558899" y="629537"/>
          <a:ext cx="8241307" cy="1066800"/>
        </p:xfrm>
        <a:graphic>
          <a:graphicData uri="http://schemas.openxmlformats.org/drawingml/2006/table">
            <a:tbl>
              <a:tblPr firstRow="1" firstCol="1" bandRow="1">
                <a:tableStyleId>{5C22544A-7EE6-4342-B048-85BDC9FD1C3A}</a:tableStyleId>
              </a:tblPr>
              <a:tblGrid>
                <a:gridCol w="8241307">
                  <a:extLst>
                    <a:ext uri="{9D8B030D-6E8A-4147-A177-3AD203B41FA5}">
                      <a16:colId xmlns:a16="http://schemas.microsoft.com/office/drawing/2014/main" val="3709119679"/>
                    </a:ext>
                  </a:extLst>
                </a:gridCol>
              </a:tblGrid>
              <a:tr h="179506">
                <a:tc>
                  <a:txBody>
                    <a:bodyPr/>
                    <a:lstStyle/>
                    <a:p>
                      <a:pPr marL="0" marR="0" algn="just">
                        <a:spcBef>
                          <a:spcPts val="0"/>
                        </a:spcBef>
                        <a:spcAft>
                          <a:spcPts val="0"/>
                        </a:spcAft>
                      </a:pPr>
                      <a:r>
                        <a:rPr lang="en-US" sz="1400">
                          <a:solidFill>
                            <a:schemeClr val="tx1"/>
                          </a:solidFill>
                          <a:effectLst/>
                        </a:rPr>
                        <a:t>5.1 CYCLE OF CARE/WORKFLOW</a:t>
                      </a:r>
                      <a:endParaRPr lang="en-SG" sz="1400">
                        <a:solidFill>
                          <a:schemeClr val="tx1"/>
                        </a:solidFill>
                        <a:effectLst/>
                        <a:latin typeface="Arial" panose="020B0604020202020204" pitchFamily="34" charset="0"/>
                        <a:ea typeface="Batang"/>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656438066"/>
                  </a:ext>
                </a:extLst>
              </a:tr>
              <a:tr h="782529">
                <a:tc>
                  <a:txBody>
                    <a:bodyPr/>
                    <a:lstStyle/>
                    <a:p>
                      <a:pPr marL="0" marR="0" algn="just">
                        <a:spcBef>
                          <a:spcPts val="0"/>
                        </a:spcBef>
                        <a:spcAft>
                          <a:spcPts val="0"/>
                        </a:spcAft>
                      </a:pPr>
                      <a:r>
                        <a:rPr lang="en-US" sz="1400" strike="noStrike" baseline="0" dirty="0">
                          <a:solidFill>
                            <a:schemeClr val="tx1"/>
                          </a:solidFill>
                          <a:effectLst/>
                        </a:rPr>
                        <a:t>Please provide information about the current cycle of care/workflow </a:t>
                      </a:r>
                      <a:r>
                        <a:rPr lang="en-GB" sz="1400" strike="noStrike" baseline="0" dirty="0">
                          <a:solidFill>
                            <a:schemeClr val="tx1"/>
                          </a:solidFill>
                          <a:effectLst/>
                        </a:rPr>
                        <a:t>and how your solution fits in or alters the current workflow to provide quality, access and cost benefits (provide quantifiable advantage over current gold standard). </a:t>
                      </a:r>
                    </a:p>
                    <a:p>
                      <a:pPr marL="0" marR="0" algn="just">
                        <a:spcBef>
                          <a:spcPts val="0"/>
                        </a:spcBef>
                        <a:spcAft>
                          <a:spcPts val="0"/>
                        </a:spcAft>
                      </a:pPr>
                      <a:endParaRPr lang="en-SG" sz="1400" dirty="0">
                        <a:solidFill>
                          <a:schemeClr val="tx1"/>
                        </a:solidFill>
                        <a:effectLst/>
                        <a:latin typeface="Arial" panose="020B0604020202020204" pitchFamily="34" charset="0"/>
                        <a:ea typeface="Batang"/>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087363630"/>
                  </a:ext>
                </a:extLst>
              </a:tr>
            </a:tbl>
          </a:graphicData>
        </a:graphic>
      </p:graphicFrame>
    </p:spTree>
    <p:extLst>
      <p:ext uri="{BB962C8B-B14F-4D97-AF65-F5344CB8AC3E}">
        <p14:creationId xmlns:p14="http://schemas.microsoft.com/office/powerpoint/2010/main" val="994407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9CC43539-EFFB-B43D-4BC3-16BDA20033A7}"/>
              </a:ext>
            </a:extLst>
          </p:cNvPr>
          <p:cNvGraphicFramePr>
            <a:graphicFrameLocks noGrp="1"/>
          </p:cNvGraphicFramePr>
          <p:nvPr/>
        </p:nvGraphicFramePr>
        <p:xfrm>
          <a:off x="546498" y="597164"/>
          <a:ext cx="8241307" cy="1066800"/>
        </p:xfrm>
        <a:graphic>
          <a:graphicData uri="http://schemas.openxmlformats.org/drawingml/2006/table">
            <a:tbl>
              <a:tblPr firstRow="1" firstCol="1" bandRow="1">
                <a:tableStyleId>{5C22544A-7EE6-4342-B048-85BDC9FD1C3A}</a:tableStyleId>
              </a:tblPr>
              <a:tblGrid>
                <a:gridCol w="8241307">
                  <a:extLst>
                    <a:ext uri="{9D8B030D-6E8A-4147-A177-3AD203B41FA5}">
                      <a16:colId xmlns:a16="http://schemas.microsoft.com/office/drawing/2014/main" val="3709119679"/>
                    </a:ext>
                  </a:extLst>
                </a:gridCol>
              </a:tblGrid>
              <a:tr h="205740">
                <a:tc>
                  <a:txBody>
                    <a:bodyPr/>
                    <a:lstStyle/>
                    <a:p>
                      <a:pPr marL="0" marR="0" algn="just">
                        <a:spcBef>
                          <a:spcPts val="0"/>
                        </a:spcBef>
                        <a:spcAft>
                          <a:spcPts val="0"/>
                        </a:spcAft>
                      </a:pPr>
                      <a:r>
                        <a:rPr lang="en-US" sz="1400">
                          <a:solidFill>
                            <a:schemeClr val="tx1"/>
                          </a:solidFill>
                          <a:effectLst/>
                        </a:rPr>
                        <a:t>5.2 COMPETITIVE LANDSCAPE AND UNIQUENESS OF SOLUTION</a:t>
                      </a:r>
                      <a:endParaRPr lang="en-SG" sz="1400">
                        <a:solidFill>
                          <a:schemeClr val="tx1"/>
                        </a:solidFill>
                        <a:effectLst/>
                        <a:latin typeface="Arial" panose="020B0604020202020204" pitchFamily="34" charset="0"/>
                        <a:ea typeface="Batang"/>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656438066"/>
                  </a:ext>
                </a:extLst>
              </a:tr>
              <a:tr h="822960">
                <a:tc>
                  <a:txBody>
                    <a:bodyPr/>
                    <a:lstStyle/>
                    <a:p>
                      <a:pPr marL="0" marR="0" algn="just">
                        <a:spcBef>
                          <a:spcPts val="0"/>
                        </a:spcBef>
                        <a:spcAft>
                          <a:spcPts val="0"/>
                        </a:spcAft>
                      </a:pPr>
                      <a:r>
                        <a:rPr lang="en-GB" sz="1400">
                          <a:solidFill>
                            <a:schemeClr val="tx1"/>
                          </a:solidFill>
                          <a:effectLst/>
                        </a:rPr>
                        <a:t>Please update the table with your analysis of competitive landscape, including your own solution. You may update the comparators to features/requirements that are more relevant to your project. – include quantitative and/or qualitative descriptions to highlight key differences in performance characteristics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087363630"/>
                  </a:ext>
                </a:extLst>
              </a:tr>
            </a:tbl>
          </a:graphicData>
        </a:graphic>
      </p:graphicFrame>
      <p:sp>
        <p:nvSpPr>
          <p:cNvPr id="5" name="Text Placeholder 4">
            <a:extLst>
              <a:ext uri="{FF2B5EF4-FFF2-40B4-BE49-F238E27FC236}">
                <a16:creationId xmlns:a16="http://schemas.microsoft.com/office/drawing/2014/main" id="{90CDC0C8-43DE-BE21-A24D-2DD9367DA586}"/>
              </a:ext>
            </a:extLst>
          </p:cNvPr>
          <p:cNvSpPr>
            <a:spLocks noGrp="1"/>
          </p:cNvSpPr>
          <p:nvPr>
            <p:ph type="body" sz="quarter" idx="25"/>
          </p:nvPr>
        </p:nvSpPr>
        <p:spPr/>
        <p:txBody>
          <a:bodyPr/>
          <a:lstStyle/>
          <a:p>
            <a:endParaRPr lang="en-GB" sz="1350">
              <a:latin typeface="+mn-lt"/>
            </a:endParaRPr>
          </a:p>
        </p:txBody>
      </p:sp>
      <p:sp>
        <p:nvSpPr>
          <p:cNvPr id="7" name="TextBox 6">
            <a:extLst>
              <a:ext uri="{FF2B5EF4-FFF2-40B4-BE49-F238E27FC236}">
                <a16:creationId xmlns:a16="http://schemas.microsoft.com/office/drawing/2014/main" id="{4E606628-8922-C996-8465-1BE2206E8E24}"/>
              </a:ext>
            </a:extLst>
          </p:cNvPr>
          <p:cNvSpPr txBox="1"/>
          <p:nvPr/>
        </p:nvSpPr>
        <p:spPr>
          <a:xfrm>
            <a:off x="109457" y="105563"/>
            <a:ext cx="4729655" cy="415498"/>
          </a:xfrm>
          <a:prstGeom prst="rect">
            <a:avLst/>
          </a:prstGeom>
          <a:noFill/>
        </p:spPr>
        <p:txBody>
          <a:bodyPr wrap="square" rtlCol="0">
            <a:spAutoFit/>
          </a:bodyPr>
          <a:lstStyle/>
          <a:p>
            <a:r>
              <a:rPr lang="en-US" sz="2100" b="1"/>
              <a:t>5) Competitive Advantage</a:t>
            </a:r>
            <a:endParaRPr lang="en-SG" sz="2100" b="1"/>
          </a:p>
        </p:txBody>
      </p:sp>
      <p:sp>
        <p:nvSpPr>
          <p:cNvPr id="9" name="Content Placeholder 4">
            <a:extLst>
              <a:ext uri="{FF2B5EF4-FFF2-40B4-BE49-F238E27FC236}">
                <a16:creationId xmlns:a16="http://schemas.microsoft.com/office/drawing/2014/main" id="{3AFACC07-57BC-E650-5831-EE531E7F23E3}"/>
              </a:ext>
            </a:extLst>
          </p:cNvPr>
          <p:cNvSpPr>
            <a:spLocks noGrp="1"/>
          </p:cNvSpPr>
          <p:nvPr>
            <p:ph sz="quarter" idx="11"/>
          </p:nvPr>
        </p:nvSpPr>
        <p:spPr>
          <a:xfrm>
            <a:off x="546497" y="1835304"/>
            <a:ext cx="8318103" cy="1178170"/>
          </a:xfrm>
        </p:spPr>
        <p:txBody>
          <a:bodyPr>
            <a:noAutofit/>
          </a:bodyPr>
          <a:lstStyle/>
          <a:p>
            <a:pPr marL="171446" indent="-171446">
              <a:buFont typeface="Arial" panose="020B0604020202020204" pitchFamily="34" charset="0"/>
              <a:buChar char="•"/>
            </a:pPr>
            <a:r>
              <a:rPr lang="en-GB" sz="1350" dirty="0">
                <a:latin typeface="+mn-lt"/>
              </a:rPr>
              <a:t>Current Standard-of-Care:</a:t>
            </a:r>
            <a:r>
              <a:rPr lang="en-GB" sz="1350" b="1" dirty="0">
                <a:latin typeface="+mn-lt"/>
              </a:rPr>
              <a:t> </a:t>
            </a:r>
            <a:r>
              <a:rPr lang="en-GB" sz="1350" dirty="0">
                <a:latin typeface="+mn-lt"/>
              </a:rPr>
              <a:t>What is the current standard-of-care/gold-standard and what are the shortcomings/gaps? </a:t>
            </a:r>
          </a:p>
          <a:p>
            <a:pPr marL="171446" indent="-171446">
              <a:buFont typeface="Arial" panose="020B0604020202020204" pitchFamily="34" charset="0"/>
              <a:buChar char="•"/>
            </a:pPr>
            <a:r>
              <a:rPr lang="en-GB" sz="1350" dirty="0">
                <a:latin typeface="+mn-lt"/>
              </a:rPr>
              <a:t>Competitive Analysis: How is the proposed solution better than existing/emerging competing technologies – provide quantitative comparators as far as possible? </a:t>
            </a:r>
          </a:p>
          <a:p>
            <a:pPr marL="171446" indent="-171446">
              <a:buFont typeface="Arial" panose="020B0604020202020204" pitchFamily="34" charset="0"/>
              <a:buChar char="•"/>
            </a:pPr>
            <a:r>
              <a:rPr lang="en-GB" sz="1350" dirty="0">
                <a:latin typeface="+mn-lt"/>
              </a:rPr>
              <a:t>Value Proposition: How does the proposed solution benefit various stakeholders (patients, physicians, providers, payors)? Consider both clinical and economic perspectives.</a:t>
            </a:r>
          </a:p>
          <a:p>
            <a:pPr marL="171446" indent="-171446">
              <a:buFont typeface="Arial" panose="020B0604020202020204" pitchFamily="34" charset="0"/>
              <a:buChar char="•"/>
            </a:pPr>
            <a:r>
              <a:rPr lang="en-GB" sz="1350" dirty="0">
                <a:latin typeface="+mn-lt"/>
              </a:rPr>
              <a:t>You may include a comparison table to aid your description.</a:t>
            </a:r>
          </a:p>
        </p:txBody>
      </p:sp>
    </p:spTree>
    <p:extLst>
      <p:ext uri="{BB962C8B-B14F-4D97-AF65-F5344CB8AC3E}">
        <p14:creationId xmlns:p14="http://schemas.microsoft.com/office/powerpoint/2010/main" val="4112855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3C34DFF-FF51-AD41-AFA3-D77490C46073}"/>
              </a:ext>
            </a:extLst>
          </p:cNvPr>
          <p:cNvGraphicFramePr>
            <a:graphicFrameLocks noGrp="1"/>
          </p:cNvGraphicFramePr>
          <p:nvPr/>
        </p:nvGraphicFramePr>
        <p:xfrm>
          <a:off x="546498" y="597164"/>
          <a:ext cx="8241307" cy="640080"/>
        </p:xfrm>
        <a:graphic>
          <a:graphicData uri="http://schemas.openxmlformats.org/drawingml/2006/table">
            <a:tbl>
              <a:tblPr firstRow="1" firstCol="1" bandRow="1">
                <a:tableStyleId>{5C22544A-7EE6-4342-B048-85BDC9FD1C3A}</a:tableStyleId>
              </a:tblPr>
              <a:tblGrid>
                <a:gridCol w="8241307">
                  <a:extLst>
                    <a:ext uri="{9D8B030D-6E8A-4147-A177-3AD203B41FA5}">
                      <a16:colId xmlns:a16="http://schemas.microsoft.com/office/drawing/2014/main" val="3709119679"/>
                    </a:ext>
                  </a:extLst>
                </a:gridCol>
              </a:tblGrid>
              <a:tr h="205740">
                <a:tc>
                  <a:txBody>
                    <a:bodyPr/>
                    <a:lstStyle/>
                    <a:p>
                      <a:pPr marL="0" marR="0" algn="just">
                        <a:spcBef>
                          <a:spcPts val="0"/>
                        </a:spcBef>
                        <a:spcAft>
                          <a:spcPts val="0"/>
                        </a:spcAft>
                      </a:pPr>
                      <a:r>
                        <a:rPr lang="en-US" sz="1400">
                          <a:solidFill>
                            <a:schemeClr val="tx1"/>
                          </a:solidFill>
                          <a:effectLst/>
                        </a:rPr>
                        <a:t>6.1  OVERVIEW OF SOLUTION</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656438066"/>
                  </a:ext>
                </a:extLst>
              </a:tr>
              <a:tr h="411480">
                <a:tc>
                  <a:txBody>
                    <a:bodyPr/>
                    <a:lstStyle/>
                    <a:p>
                      <a:pPr marL="0" marR="0" algn="just">
                        <a:spcBef>
                          <a:spcPts val="0"/>
                        </a:spcBef>
                        <a:spcAft>
                          <a:spcPts val="0"/>
                        </a:spcAft>
                      </a:pPr>
                      <a:r>
                        <a:rPr lang="en-GB" sz="1400">
                          <a:solidFill>
                            <a:schemeClr val="tx1"/>
                          </a:solidFill>
                          <a:effectLst/>
                        </a:rPr>
                        <a:t>Describe in detail your solution and how it addresses the unmet need? Provide a summary of the technology(</a:t>
                      </a:r>
                      <a:r>
                        <a:rPr lang="en-GB" sz="1400" err="1">
                          <a:solidFill>
                            <a:schemeClr val="tx1"/>
                          </a:solidFill>
                          <a:effectLst/>
                        </a:rPr>
                        <a:t>ies</a:t>
                      </a:r>
                      <a:r>
                        <a:rPr lang="en-GB" sz="1400">
                          <a:solidFill>
                            <a:schemeClr val="tx1"/>
                          </a:solidFill>
                          <a:effectLst/>
                        </a:rPr>
                        <a:t>) contributing to the mechanism of action.</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087363630"/>
                  </a:ext>
                </a:extLst>
              </a:tr>
            </a:tbl>
          </a:graphicData>
        </a:graphic>
      </p:graphicFrame>
      <p:sp>
        <p:nvSpPr>
          <p:cNvPr id="5" name="Text Placeholder 4">
            <a:extLst>
              <a:ext uri="{FF2B5EF4-FFF2-40B4-BE49-F238E27FC236}">
                <a16:creationId xmlns:a16="http://schemas.microsoft.com/office/drawing/2014/main" id="{417BF977-6C4A-A5DC-C637-D9ED40DBFE24}"/>
              </a:ext>
            </a:extLst>
          </p:cNvPr>
          <p:cNvSpPr>
            <a:spLocks noGrp="1"/>
          </p:cNvSpPr>
          <p:nvPr>
            <p:ph sz="quarter" idx="11"/>
          </p:nvPr>
        </p:nvSpPr>
        <p:spPr>
          <a:xfrm>
            <a:off x="546497" y="1390650"/>
            <a:ext cx="8061476" cy="3213320"/>
          </a:xfrm>
        </p:spPr>
        <p:txBody>
          <a:bodyPr>
            <a:noAutofit/>
          </a:bodyPr>
          <a:lstStyle/>
          <a:p>
            <a:pPr marL="342898" indent="-257175">
              <a:buFont typeface="Arial" panose="020B0604020202020204" pitchFamily="34" charset="0"/>
              <a:buChar char="•"/>
            </a:pPr>
            <a:r>
              <a:rPr lang="en-US" sz="1350">
                <a:latin typeface="+mn-lt"/>
              </a:rPr>
              <a:t>What is your solution, include pictures and drawing of your solution, pictures or videos of your prototype or show the actual prototype itself.</a:t>
            </a:r>
          </a:p>
          <a:p>
            <a:pPr marL="342898" indent="-257175">
              <a:buFont typeface="Arial" panose="020B0604020202020204" pitchFamily="34" charset="0"/>
              <a:buChar char="•"/>
            </a:pPr>
            <a:r>
              <a:rPr lang="en-US" sz="1350">
                <a:latin typeface="+mn-lt"/>
              </a:rPr>
              <a:t>How does your solution work, provide pictures illustrating the technologies contributing to the mechanism of action of your solution. </a:t>
            </a:r>
          </a:p>
        </p:txBody>
      </p:sp>
      <p:sp>
        <p:nvSpPr>
          <p:cNvPr id="4" name="Text Placeholder 3">
            <a:extLst>
              <a:ext uri="{FF2B5EF4-FFF2-40B4-BE49-F238E27FC236}">
                <a16:creationId xmlns:a16="http://schemas.microsoft.com/office/drawing/2014/main" id="{82E99B10-9A80-3AEC-6F7A-7DD21AAEA3E2}"/>
              </a:ext>
            </a:extLst>
          </p:cNvPr>
          <p:cNvSpPr>
            <a:spLocks noGrp="1"/>
          </p:cNvSpPr>
          <p:nvPr>
            <p:ph type="body" sz="quarter" idx="25"/>
          </p:nvPr>
        </p:nvSpPr>
        <p:spPr/>
        <p:txBody>
          <a:bodyPr/>
          <a:lstStyle/>
          <a:p>
            <a:endParaRPr lang="en-GB"/>
          </a:p>
        </p:txBody>
      </p:sp>
      <p:sp>
        <p:nvSpPr>
          <p:cNvPr id="2" name="TextBox 1">
            <a:extLst>
              <a:ext uri="{FF2B5EF4-FFF2-40B4-BE49-F238E27FC236}">
                <a16:creationId xmlns:a16="http://schemas.microsoft.com/office/drawing/2014/main" id="{703D6B19-E235-51D3-080A-1F4D93B47BB8}"/>
              </a:ext>
            </a:extLst>
          </p:cNvPr>
          <p:cNvSpPr txBox="1"/>
          <p:nvPr/>
        </p:nvSpPr>
        <p:spPr>
          <a:xfrm>
            <a:off x="109457" y="105563"/>
            <a:ext cx="4729655" cy="415498"/>
          </a:xfrm>
          <a:prstGeom prst="rect">
            <a:avLst/>
          </a:prstGeom>
          <a:noFill/>
        </p:spPr>
        <p:txBody>
          <a:bodyPr wrap="square" rtlCol="0">
            <a:spAutoFit/>
          </a:bodyPr>
          <a:lstStyle/>
          <a:p>
            <a:r>
              <a:rPr lang="en-US" sz="2100" b="1"/>
              <a:t>6) Proposed Solution</a:t>
            </a:r>
            <a:endParaRPr lang="en-SG" sz="2100" b="1"/>
          </a:p>
        </p:txBody>
      </p:sp>
    </p:spTree>
    <p:extLst>
      <p:ext uri="{BB962C8B-B14F-4D97-AF65-F5344CB8AC3E}">
        <p14:creationId xmlns:p14="http://schemas.microsoft.com/office/powerpoint/2010/main" val="2181964839"/>
      </p:ext>
    </p:extLst>
  </p:cSld>
  <p:clrMapOvr>
    <a:masterClrMapping/>
  </p:clrMapOvr>
</p:sld>
</file>

<file path=ppt/theme/theme1.xml><?xml version="1.0" encoding="utf-8"?>
<a:theme xmlns:a="http://schemas.openxmlformats.org/drawingml/2006/main" name="Office Theme">
  <a:themeElements>
    <a:clrScheme name="MedTech Catapult Brand Colours">
      <a:dk1>
        <a:srgbClr val="424242"/>
      </a:dk1>
      <a:lt1>
        <a:srgbClr val="282F5F"/>
      </a:lt1>
      <a:dk2>
        <a:srgbClr val="5894D7"/>
      </a:dk2>
      <a:lt2>
        <a:srgbClr val="F3F3F3"/>
      </a:lt2>
      <a:accent1>
        <a:srgbClr val="C7482B"/>
      </a:accent1>
      <a:accent2>
        <a:srgbClr val="000000"/>
      </a:accent2>
      <a:accent3>
        <a:srgbClr val="B8B9C0"/>
      </a:accent3>
      <a:accent4>
        <a:srgbClr val="003087"/>
      </a:accent4>
      <a:accent5>
        <a:srgbClr val="FEFFFF"/>
      </a:accent5>
      <a:accent6>
        <a:srgbClr val="FFFFFF"/>
      </a:accent6>
      <a:hlink>
        <a:srgbClr val="212121"/>
      </a:hlink>
      <a:folHlink>
        <a:srgbClr val="C7482B"/>
      </a:folHlink>
    </a:clrScheme>
    <a:fontScheme name="Custom 3">
      <a:majorFont>
        <a:latin typeface="Segoe UI"/>
        <a:ea typeface=""/>
        <a:cs typeface=""/>
      </a:majorFont>
      <a:minorFont>
        <a:latin typeface="Segoe UI "/>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4AD51E566106418A8EDDBEE8010462" ma:contentTypeVersion="18" ma:contentTypeDescription="Create a new document." ma:contentTypeScope="" ma:versionID="b6fb3b2bf7c0bb6a52ae15ebdee16c23">
  <xsd:schema xmlns:xsd="http://www.w3.org/2001/XMLSchema" xmlns:xs="http://www.w3.org/2001/XMLSchema" xmlns:p="http://schemas.microsoft.com/office/2006/metadata/properties" xmlns:ns2="eb49b448-1b39-4bc6-b042-bc670334b4e1" xmlns:ns3="1905fc9d-2665-48f2-a00d-3677eee8e8e2" targetNamespace="http://schemas.microsoft.com/office/2006/metadata/properties" ma:root="true" ma:fieldsID="c4cd995d230d994c614d533f949e0849" ns2:_="" ns3:_="">
    <xsd:import namespace="eb49b448-1b39-4bc6-b042-bc670334b4e1"/>
    <xsd:import namespace="1905fc9d-2665-48f2-a00d-3677eee8e8e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ObjectDetectorVersions" minOccurs="0"/>
                <xsd:element ref="ns3:SharedWithUsers" minOccurs="0"/>
                <xsd:element ref="ns3:SharedWithDetails" minOccurs="0"/>
                <xsd:element ref="ns2:MediaServiceSearchProperties"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49b448-1b39-4bc6-b042-bc670334b4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1ff4019-fa99-4329-98e7-f3e88d10e8ea"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05fc9d-2665-48f2-a00d-3677eee8e8e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f56569a-9c52-49bc-bcef-166e07e05516}" ma:internalName="TaxCatchAll" ma:showField="CatchAllData" ma:web="1905fc9d-2665-48f2-a00d-3677eee8e8e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905fc9d-2665-48f2-a00d-3677eee8e8e2" xsi:nil="true"/>
    <lcf76f155ced4ddcb4097134ff3c332f xmlns="eb49b448-1b39-4bc6-b042-bc670334b4e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C015946-CF17-4632-8EF3-DD314A67672E}"/>
</file>

<file path=customXml/itemProps2.xml><?xml version="1.0" encoding="utf-8"?>
<ds:datastoreItem xmlns:ds="http://schemas.openxmlformats.org/officeDocument/2006/customXml" ds:itemID="{73B0FE0B-741E-4012-A91A-9B42246412BE}">
  <ds:schemaRefs>
    <ds:schemaRef ds:uri="http://schemas.microsoft.com/sharepoint/v3/contenttype/forms"/>
  </ds:schemaRefs>
</ds:datastoreItem>
</file>

<file path=customXml/itemProps3.xml><?xml version="1.0" encoding="utf-8"?>
<ds:datastoreItem xmlns:ds="http://schemas.openxmlformats.org/officeDocument/2006/customXml" ds:itemID="{EEB56721-CD49-4FF7-A2BE-AA3F293FF07F}">
  <ds:schemaRefs>
    <ds:schemaRef ds:uri="1905fc9d-2665-48f2-a00d-3677eee8e8e2"/>
    <ds:schemaRef ds:uri="eb49b448-1b39-4bc6-b042-bc670334b4e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2601</TotalTime>
  <Words>5528</Words>
  <Application>Microsoft Office PowerPoint</Application>
  <PresentationFormat>On-screen Show (16:9)</PresentationFormat>
  <Paragraphs>842</Paragraphs>
  <Slides>51</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Batang</vt:lpstr>
      <vt:lpstr>Segoe UI </vt:lpstr>
      <vt:lpstr>Arial</vt:lpstr>
      <vt:lpstr>Calibri</vt:lpstr>
      <vt:lpstr>Century Gothic</vt:lpstr>
      <vt:lpstr>Open Sans</vt:lpstr>
      <vt:lpstr>Segoe UI</vt:lpstr>
      <vt:lpstr>Times New Roman</vt:lpstr>
      <vt:lpstr>Office Theme</vt:lpstr>
      <vt:lpstr>     Application for Stage-2 (Full Proposal) MedTech Catapult Funding “Project Title” </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Mervin John</dc:creator>
  <cp:lastModifiedBy>Casper Lim</cp:lastModifiedBy>
  <cp:revision>90</cp:revision>
  <dcterms:created xsi:type="dcterms:W3CDTF">2024-05-30T09:13:26Z</dcterms:created>
  <dcterms:modified xsi:type="dcterms:W3CDTF">2025-09-15T11:31:00Z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0x010100C14AD51E566106418A8EDDBEE8010462</vt:lpwstr>
  </property>
  <property fmtid="{D5CDD505-2E9C-101B-9397-08002B2CF9AE}" pid="3" name="MediaServiceImageTags">
    <vt:lpwstr/>
  </property>
</Properties>
</file>