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8"/>
  </p:notesMasterIdLst>
  <p:sldIdLst>
    <p:sldId id="256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4" r:id="rId15"/>
    <p:sldId id="283" r:id="rId16"/>
    <p:sldId id="273" r:id="rId1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5F50678-D0E5-01C7-DB0A-BA1187D798D3}" name="Casper Lim" initials="CL" userId="S::LIMWS1@hq.a-star.edu.sg::3f2b788f-7250-4c90-83ec-32011457011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1A14"/>
    <a:srgbClr val="A7A6C8"/>
    <a:srgbClr val="444443"/>
    <a:srgbClr val="292F60"/>
    <a:srgbClr val="C74A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86"/>
    <p:restoredTop sz="95735"/>
  </p:normalViewPr>
  <p:slideViewPr>
    <p:cSldViewPr snapToGrid="0" snapToObjects="1" showGuides="1">
      <p:cViewPr varScale="1">
        <p:scale>
          <a:sx n="201" d="100"/>
          <a:sy n="201" d="100"/>
        </p:scale>
        <p:origin x="115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sper Lim" userId="3f2b788f-7250-4c90-83ec-320114570115" providerId="ADAL" clId="{575FCBB8-F797-4756-96A7-CFB7AC7DBEC4}"/>
    <pc:docChg chg="delSld modSld">
      <pc:chgData name="Casper Lim" userId="3f2b788f-7250-4c90-83ec-320114570115" providerId="ADAL" clId="{575FCBB8-F797-4756-96A7-CFB7AC7DBEC4}" dt="2025-05-23T14:02:11.523" v="38" actId="20577"/>
      <pc:docMkLst>
        <pc:docMk/>
      </pc:docMkLst>
      <pc:sldChg chg="del">
        <pc:chgData name="Casper Lim" userId="3f2b788f-7250-4c90-83ec-320114570115" providerId="ADAL" clId="{575FCBB8-F797-4756-96A7-CFB7AC7DBEC4}" dt="2025-04-12T18:04:10.164" v="0" actId="2696"/>
        <pc:sldMkLst>
          <pc:docMk/>
          <pc:sldMk cId="395290359" sldId="259"/>
        </pc:sldMkLst>
      </pc:sldChg>
      <pc:sldChg chg="modSp mod">
        <pc:chgData name="Casper Lim" userId="3f2b788f-7250-4c90-83ec-320114570115" providerId="ADAL" clId="{575FCBB8-F797-4756-96A7-CFB7AC7DBEC4}" dt="2025-05-23T14:02:11.523" v="38" actId="20577"/>
        <pc:sldMkLst>
          <pc:docMk/>
          <pc:sldMk cId="1099608338" sldId="281"/>
        </pc:sldMkLst>
      </pc:sldChg>
    </pc:docChg>
  </pc:docChgLst>
  <pc:docChgLst>
    <pc:chgData name="Lim Li Yang" userId="f2b1723a-6575-4cd1-aa82-8a2bcaaef543" providerId="ADAL" clId="{93C15590-8AE3-4F6D-8CB3-DA446E02F16C}"/>
    <pc:docChg chg="undo custSel modSld">
      <pc:chgData name="Lim Li Yang" userId="f2b1723a-6575-4cd1-aa82-8a2bcaaef543" providerId="ADAL" clId="{93C15590-8AE3-4F6D-8CB3-DA446E02F16C}" dt="2025-09-16T05:42:19.891" v="39" actId="20577"/>
      <pc:docMkLst>
        <pc:docMk/>
      </pc:docMkLst>
      <pc:sldChg chg="modSp mod">
        <pc:chgData name="Lim Li Yang" userId="f2b1723a-6575-4cd1-aa82-8a2bcaaef543" providerId="ADAL" clId="{93C15590-8AE3-4F6D-8CB3-DA446E02F16C}" dt="2025-09-16T05:42:19.891" v="39" actId="20577"/>
        <pc:sldMkLst>
          <pc:docMk/>
          <pc:sldMk cId="2982028809" sldId="274"/>
        </pc:sldMkLst>
        <pc:spChg chg="mod">
          <ac:chgData name="Lim Li Yang" userId="f2b1723a-6575-4cd1-aa82-8a2bcaaef543" providerId="ADAL" clId="{93C15590-8AE3-4F6D-8CB3-DA446E02F16C}" dt="2025-09-16T05:42:19.891" v="39" actId="20577"/>
          <ac:spMkLst>
            <pc:docMk/>
            <pc:sldMk cId="2982028809" sldId="274"/>
            <ac:spMk id="2" creationId="{7D29EDB1-0BB0-400A-23F5-3C50DF79B2FF}"/>
          </ac:spMkLst>
        </pc:spChg>
        <pc:spChg chg="mod">
          <ac:chgData name="Lim Li Yang" userId="f2b1723a-6575-4cd1-aa82-8a2bcaaef543" providerId="ADAL" clId="{93C15590-8AE3-4F6D-8CB3-DA446E02F16C}" dt="2025-09-16T05:42:19.855" v="29" actId="20577"/>
          <ac:spMkLst>
            <pc:docMk/>
            <pc:sldMk cId="2982028809" sldId="274"/>
            <ac:spMk id="4" creationId="{82818C8C-FEC2-8966-62AC-BF5E4B6E679E}"/>
          </ac:spMkLst>
        </pc:spChg>
      </pc:sldChg>
    </pc:docChg>
  </pc:docChgLst>
  <pc:docChgLst>
    <pc:chgData name="Casper Lim" userId="3f2b788f-7250-4c90-83ec-320114570115" providerId="ADAL" clId="{441598E2-B5C5-4DCD-9F7E-99DBC28D7AFB}"/>
    <pc:docChg chg="custSel modSld sldOrd">
      <pc:chgData name="Casper Lim" userId="3f2b788f-7250-4c90-83ec-320114570115" providerId="ADAL" clId="{441598E2-B5C5-4DCD-9F7E-99DBC28D7AFB}" dt="2025-03-18T10:54:45.859" v="83" actId="20577"/>
      <pc:docMkLst>
        <pc:docMk/>
      </pc:docMkLst>
      <pc:sldChg chg="addSp modSp mod">
        <pc:chgData name="Casper Lim" userId="3f2b788f-7250-4c90-83ec-320114570115" providerId="ADAL" clId="{441598E2-B5C5-4DCD-9F7E-99DBC28D7AFB}" dt="2025-03-18T10:48:26.059" v="75" actId="207"/>
        <pc:sldMkLst>
          <pc:docMk/>
          <pc:sldMk cId="563352299" sldId="283"/>
        </pc:sldMkLst>
      </pc:sldChg>
      <pc:sldChg chg="addSp modSp mod ord">
        <pc:chgData name="Casper Lim" userId="3f2b788f-7250-4c90-83ec-320114570115" providerId="ADAL" clId="{441598E2-B5C5-4DCD-9F7E-99DBC28D7AFB}" dt="2025-03-18T10:54:45.859" v="83" actId="20577"/>
        <pc:sldMkLst>
          <pc:docMk/>
          <pc:sldMk cId="1002097604" sldId="28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4770B-955F-0749-9079-114E5470D8A6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7B49FA-54A5-E449-9DDC-AA17416CE8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338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0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A197E9C-01A6-D047-AC6E-42D1297BAD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2779" y="0"/>
            <a:ext cx="2751719" cy="2744011"/>
          </a:xfrm>
          <a:prstGeom prst="rect">
            <a:avLst/>
          </a:prstGeom>
        </p:spPr>
      </p:pic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A1277BC7-D9E0-9943-AFF4-A35A1020E3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4263" y="0"/>
            <a:ext cx="2979737" cy="51434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9485" y="1533391"/>
            <a:ext cx="5683101" cy="1790700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9485" y="3839125"/>
            <a:ext cx="5690189" cy="297712"/>
          </a:xfrm>
        </p:spPr>
        <p:txBody>
          <a:bodyPr>
            <a:noAutofit/>
          </a:bodyPr>
          <a:lstStyle>
            <a:lvl1pPr marL="0" indent="0" algn="l">
              <a:buNone/>
              <a:defRPr sz="2000" b="1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4414027-122E-1E4E-B054-882BFAAB9C1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3326" y="279884"/>
            <a:ext cx="1489202" cy="466113"/>
          </a:xfrm>
          <a:prstGeom prst="rect">
            <a:avLst/>
          </a:prstGeom>
        </p:spPr>
      </p:pic>
      <p:cxnSp>
        <p:nvCxnSpPr>
          <p:cNvPr id="10" name="Google Shape;366;p64">
            <a:extLst>
              <a:ext uri="{FF2B5EF4-FFF2-40B4-BE49-F238E27FC236}">
                <a16:creationId xmlns:a16="http://schemas.microsoft.com/office/drawing/2014/main" id="{8C7F4D75-B731-5746-8905-1B6C56B83AC8}"/>
              </a:ext>
            </a:extLst>
          </p:cNvPr>
          <p:cNvCxnSpPr/>
          <p:nvPr userDrawn="1"/>
        </p:nvCxnSpPr>
        <p:spPr>
          <a:xfrm>
            <a:off x="0" y="3573526"/>
            <a:ext cx="8426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D5BDB6E2-CA18-114B-A4DD-CCA8CE59099A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301088" y="4230306"/>
            <a:ext cx="8622906" cy="312280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444443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4949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841;p93">
            <a:extLst>
              <a:ext uri="{FF2B5EF4-FFF2-40B4-BE49-F238E27FC236}">
                <a16:creationId xmlns:a16="http://schemas.microsoft.com/office/drawing/2014/main" id="{3AD17DC7-04B7-5C4A-A4F8-D5FCC896369A}"/>
              </a:ext>
            </a:extLst>
          </p:cNvPr>
          <p:cNvCxnSpPr/>
          <p:nvPr userDrawn="1"/>
        </p:nvCxnSpPr>
        <p:spPr>
          <a:xfrm>
            <a:off x="0" y="1069019"/>
            <a:ext cx="7731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957" y="268288"/>
            <a:ext cx="5021563" cy="460482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4AD3CE6-7330-AA46-A6D0-EC05BD664CB7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287338" y="701137"/>
            <a:ext cx="5027182" cy="31228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rgbClr val="C74A2B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9" name="Google Shape;225;p45">
            <a:extLst>
              <a:ext uri="{FF2B5EF4-FFF2-40B4-BE49-F238E27FC236}">
                <a16:creationId xmlns:a16="http://schemas.microsoft.com/office/drawing/2014/main" id="{DC55422B-2FA2-B64E-AC24-ACD7B0843025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5511600" y="0"/>
            <a:ext cx="3632400" cy="4768850"/>
          </a:xfrm>
          <a:prstGeom prst="rect">
            <a:avLst/>
          </a:prstGeom>
          <a:noFill/>
          <a:ln>
            <a:noFill/>
          </a:ln>
        </p:spPr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365356B-D38D-5247-9EEF-6C41E25CAA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338" y="1175382"/>
            <a:ext cx="5020158" cy="3591406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2DCE69D-BF86-534B-A534-875BD609D879}"/>
              </a:ext>
            </a:extLst>
          </p:cNvPr>
          <p:cNvSpPr/>
          <p:nvPr userDrawn="1"/>
        </p:nvSpPr>
        <p:spPr>
          <a:xfrm>
            <a:off x="0" y="4762500"/>
            <a:ext cx="9144000" cy="381000"/>
          </a:xfrm>
          <a:prstGeom prst="rect">
            <a:avLst/>
          </a:prstGeom>
          <a:solidFill>
            <a:schemeClr val="accent6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EC62BA-CC40-1145-AE7D-27BDBD624C80}"/>
              </a:ext>
            </a:extLst>
          </p:cNvPr>
          <p:cNvSpPr txBox="1"/>
          <p:nvPr userDrawn="1"/>
        </p:nvSpPr>
        <p:spPr>
          <a:xfrm>
            <a:off x="76200" y="4829611"/>
            <a:ext cx="6540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689DC791-07FC-2C42-96B8-532C9C5693B8}" type="slidenum">
              <a:rPr lang="en-US" sz="1000" b="0" i="0" baseline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0" i="0" baseline="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Text Placeholder 28">
            <a:extLst>
              <a:ext uri="{FF2B5EF4-FFF2-40B4-BE49-F238E27FC236}">
                <a16:creationId xmlns:a16="http://schemas.microsoft.com/office/drawing/2014/main" id="{A01A421D-4DDD-0F49-B9C6-95D16CDACD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86125" y="4864011"/>
            <a:ext cx="2571750" cy="209550"/>
          </a:xfrm>
        </p:spPr>
        <p:txBody>
          <a:bodyPr>
            <a:noAutofit/>
          </a:bodyPr>
          <a:lstStyle>
            <a:lvl1pPr marL="0" indent="0" algn="ctr">
              <a:buNone/>
              <a:defRPr sz="800" baseline="0">
                <a:solidFill>
                  <a:schemeClr val="bg1"/>
                </a:solidFill>
              </a:defRPr>
            </a:lvl1pPr>
            <a:lvl2pPr marL="342900" indent="0" algn="ctr">
              <a:buNone/>
              <a:defRPr sz="800">
                <a:solidFill>
                  <a:srgbClr val="A7A6C8"/>
                </a:solidFill>
              </a:defRPr>
            </a:lvl2pPr>
            <a:lvl3pPr marL="685800" indent="0" algn="ctr">
              <a:buNone/>
              <a:defRPr sz="800">
                <a:solidFill>
                  <a:srgbClr val="A7A6C8"/>
                </a:solidFill>
              </a:defRPr>
            </a:lvl3pPr>
            <a:lvl4pPr marL="1028700" indent="0" algn="ctr">
              <a:buNone/>
              <a:defRPr sz="800">
                <a:solidFill>
                  <a:srgbClr val="A7A6C8"/>
                </a:solidFill>
              </a:defRPr>
            </a:lvl4pPr>
            <a:lvl5pPr marL="1371600" indent="0" algn="ctr">
              <a:buNone/>
              <a:defRPr sz="800">
                <a:solidFill>
                  <a:srgbClr val="A7A6C8"/>
                </a:solidFill>
              </a:defRPr>
            </a:lvl5pPr>
          </a:lstStyle>
          <a:p>
            <a:pPr lvl="0"/>
            <a:r>
              <a:rPr lang="en-GB" dirty="0"/>
              <a:t>CLICK TO ADD FILE CLASSIFICATION</a:t>
            </a:r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B4F4F82-DDE9-634F-A0E9-A7C28B788A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80300" y="4890044"/>
            <a:ext cx="1479550" cy="12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294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338" y="273845"/>
            <a:ext cx="8537685" cy="475550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338" y="914402"/>
            <a:ext cx="4210844" cy="31228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rgbClr val="C74A2B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7338" y="1226682"/>
            <a:ext cx="4210844" cy="3125580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14402"/>
            <a:ext cx="4202962" cy="31228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rgbClr val="C74A2B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226682"/>
            <a:ext cx="4202962" cy="312558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cxnSp>
        <p:nvCxnSpPr>
          <p:cNvPr id="10" name="Google Shape;841;p93">
            <a:extLst>
              <a:ext uri="{FF2B5EF4-FFF2-40B4-BE49-F238E27FC236}">
                <a16:creationId xmlns:a16="http://schemas.microsoft.com/office/drawing/2014/main" id="{C9E359D6-65B3-C34F-B00D-A7F60C063F46}"/>
              </a:ext>
            </a:extLst>
          </p:cNvPr>
          <p:cNvCxnSpPr/>
          <p:nvPr userDrawn="1"/>
        </p:nvCxnSpPr>
        <p:spPr>
          <a:xfrm>
            <a:off x="0" y="808038"/>
            <a:ext cx="7731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A4079518-DC2A-1840-A990-87E8B0CD8BDE}"/>
              </a:ext>
            </a:extLst>
          </p:cNvPr>
          <p:cNvSpPr/>
          <p:nvPr userDrawn="1"/>
        </p:nvSpPr>
        <p:spPr>
          <a:xfrm>
            <a:off x="0" y="4762500"/>
            <a:ext cx="9144000" cy="381000"/>
          </a:xfrm>
          <a:prstGeom prst="rect">
            <a:avLst/>
          </a:prstGeom>
          <a:solidFill>
            <a:schemeClr val="accent6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4E98E2C-4B1C-9E49-B520-B08091C72C6B}"/>
              </a:ext>
            </a:extLst>
          </p:cNvPr>
          <p:cNvSpPr txBox="1"/>
          <p:nvPr userDrawn="1"/>
        </p:nvSpPr>
        <p:spPr>
          <a:xfrm>
            <a:off x="76200" y="4829611"/>
            <a:ext cx="6540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689DC791-07FC-2C42-96B8-532C9C5693B8}" type="slidenum">
              <a:rPr lang="en-US" sz="1000" b="0" i="0" baseline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0" i="0" baseline="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Text Placeholder 28">
            <a:extLst>
              <a:ext uri="{FF2B5EF4-FFF2-40B4-BE49-F238E27FC236}">
                <a16:creationId xmlns:a16="http://schemas.microsoft.com/office/drawing/2014/main" id="{EE68C3D2-5CFE-6F4C-BFCA-6A13D11695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86125" y="4864011"/>
            <a:ext cx="2571750" cy="209550"/>
          </a:xfrm>
        </p:spPr>
        <p:txBody>
          <a:bodyPr>
            <a:noAutofit/>
          </a:bodyPr>
          <a:lstStyle>
            <a:lvl1pPr marL="0" indent="0" algn="ctr">
              <a:buNone/>
              <a:defRPr sz="800" baseline="0">
                <a:solidFill>
                  <a:schemeClr val="bg1"/>
                </a:solidFill>
              </a:defRPr>
            </a:lvl1pPr>
            <a:lvl2pPr marL="342900" indent="0" algn="ctr">
              <a:buNone/>
              <a:defRPr sz="800">
                <a:solidFill>
                  <a:srgbClr val="A7A6C8"/>
                </a:solidFill>
              </a:defRPr>
            </a:lvl2pPr>
            <a:lvl3pPr marL="685800" indent="0" algn="ctr">
              <a:buNone/>
              <a:defRPr sz="800">
                <a:solidFill>
                  <a:srgbClr val="A7A6C8"/>
                </a:solidFill>
              </a:defRPr>
            </a:lvl3pPr>
            <a:lvl4pPr marL="1028700" indent="0" algn="ctr">
              <a:buNone/>
              <a:defRPr sz="800">
                <a:solidFill>
                  <a:srgbClr val="A7A6C8"/>
                </a:solidFill>
              </a:defRPr>
            </a:lvl4pPr>
            <a:lvl5pPr marL="1371600" indent="0" algn="ctr">
              <a:buNone/>
              <a:defRPr sz="800">
                <a:solidFill>
                  <a:srgbClr val="A7A6C8"/>
                </a:solidFill>
              </a:defRPr>
            </a:lvl5pPr>
          </a:lstStyle>
          <a:p>
            <a:pPr lvl="0"/>
            <a:r>
              <a:rPr lang="en-GB" dirty="0"/>
              <a:t>CLICK TO ADD FILE CLASSIFICATION</a:t>
            </a:r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084C258-6492-4C42-A137-A47AA4A98A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80300" y="4890044"/>
            <a:ext cx="1479550" cy="12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7954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+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337" y="273844"/>
            <a:ext cx="8615657" cy="482427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cxnSp>
        <p:nvCxnSpPr>
          <p:cNvPr id="7" name="Google Shape;539;p75">
            <a:extLst>
              <a:ext uri="{FF2B5EF4-FFF2-40B4-BE49-F238E27FC236}">
                <a16:creationId xmlns:a16="http://schemas.microsoft.com/office/drawing/2014/main" id="{D058935F-FEB8-B641-94B1-171CC2BD09D8}"/>
              </a:ext>
            </a:extLst>
          </p:cNvPr>
          <p:cNvCxnSpPr>
            <a:cxnSpLocks/>
          </p:cNvCxnSpPr>
          <p:nvPr userDrawn="1"/>
        </p:nvCxnSpPr>
        <p:spPr>
          <a:xfrm>
            <a:off x="287338" y="810023"/>
            <a:ext cx="88566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1659C9F6-7431-AF4D-ACCC-B727F7F3646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7338" y="888608"/>
            <a:ext cx="2769105" cy="16294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D143CAA8-5EE7-0144-BFDB-102EE0DC6F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32578" y="893774"/>
            <a:ext cx="2769105" cy="162942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27F5A46-E292-2649-B83B-E320067AAE1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27389" y="893774"/>
            <a:ext cx="2769105" cy="1629420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676D04E1-0063-5447-AEDA-31A3A58133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7338" y="2637673"/>
            <a:ext cx="2772121" cy="31228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rgbClr val="C74A2B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8784837-4D92-2346-B993-5903296173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7338" y="2926079"/>
            <a:ext cx="2772121" cy="170078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8DAFFD38-50B9-B647-9DDF-025B6A35EE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231338" y="2637673"/>
            <a:ext cx="2772780" cy="31228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rgbClr val="C74A2B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BC9E7CF2-99C1-1E43-B5CC-B8C0F8E237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231338" y="2926079"/>
            <a:ext cx="2772780" cy="170078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CCEB8398-19B0-5B42-B755-63A047C12AC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35551" y="2637673"/>
            <a:ext cx="2772780" cy="31228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rgbClr val="C74A2B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05D73282-1EFB-D142-9C13-AB90854A8CD9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135551" y="2907791"/>
            <a:ext cx="2772780" cy="1719073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D93E57E-1057-A04A-AC5B-A153201CD12D}"/>
              </a:ext>
            </a:extLst>
          </p:cNvPr>
          <p:cNvSpPr/>
          <p:nvPr userDrawn="1"/>
        </p:nvSpPr>
        <p:spPr>
          <a:xfrm>
            <a:off x="0" y="4762500"/>
            <a:ext cx="9144000" cy="381000"/>
          </a:xfrm>
          <a:prstGeom prst="rect">
            <a:avLst/>
          </a:prstGeom>
          <a:solidFill>
            <a:schemeClr val="accent6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9689896-013F-6B4E-A0ED-EDB53C61F5E2}"/>
              </a:ext>
            </a:extLst>
          </p:cNvPr>
          <p:cNvSpPr txBox="1"/>
          <p:nvPr userDrawn="1"/>
        </p:nvSpPr>
        <p:spPr>
          <a:xfrm>
            <a:off x="76200" y="4829611"/>
            <a:ext cx="6540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689DC791-07FC-2C42-96B8-532C9C5693B8}" type="slidenum">
              <a:rPr lang="en-US" sz="1000" b="0" i="0" baseline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0" i="0" baseline="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3" name="Text Placeholder 28">
            <a:extLst>
              <a:ext uri="{FF2B5EF4-FFF2-40B4-BE49-F238E27FC236}">
                <a16:creationId xmlns:a16="http://schemas.microsoft.com/office/drawing/2014/main" id="{5F262E1C-26F0-574F-B845-D0D3BA2F77E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86125" y="4864011"/>
            <a:ext cx="2571750" cy="209550"/>
          </a:xfrm>
        </p:spPr>
        <p:txBody>
          <a:bodyPr>
            <a:noAutofit/>
          </a:bodyPr>
          <a:lstStyle>
            <a:lvl1pPr marL="0" indent="0" algn="ctr">
              <a:buNone/>
              <a:defRPr sz="800" baseline="0">
                <a:solidFill>
                  <a:schemeClr val="bg1"/>
                </a:solidFill>
              </a:defRPr>
            </a:lvl1pPr>
            <a:lvl2pPr marL="342900" indent="0" algn="ctr">
              <a:buNone/>
              <a:defRPr sz="800">
                <a:solidFill>
                  <a:srgbClr val="A7A6C8"/>
                </a:solidFill>
              </a:defRPr>
            </a:lvl2pPr>
            <a:lvl3pPr marL="685800" indent="0" algn="ctr">
              <a:buNone/>
              <a:defRPr sz="800">
                <a:solidFill>
                  <a:srgbClr val="A7A6C8"/>
                </a:solidFill>
              </a:defRPr>
            </a:lvl3pPr>
            <a:lvl4pPr marL="1028700" indent="0" algn="ctr">
              <a:buNone/>
              <a:defRPr sz="800">
                <a:solidFill>
                  <a:srgbClr val="A7A6C8"/>
                </a:solidFill>
              </a:defRPr>
            </a:lvl4pPr>
            <a:lvl5pPr marL="1371600" indent="0" algn="ctr">
              <a:buNone/>
              <a:defRPr sz="800">
                <a:solidFill>
                  <a:srgbClr val="A7A6C8"/>
                </a:solidFill>
              </a:defRPr>
            </a:lvl5pPr>
          </a:lstStyle>
          <a:p>
            <a:pPr lvl="0"/>
            <a:r>
              <a:rPr lang="en-GB" dirty="0"/>
              <a:t>CLICK TO ADD FILE CLASSIFICATION</a:t>
            </a:r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B6CED258-7605-A442-BE73-EA8175C88CE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80300" y="4890044"/>
            <a:ext cx="1479550" cy="12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9277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53;p10">
            <a:extLst>
              <a:ext uri="{FF2B5EF4-FFF2-40B4-BE49-F238E27FC236}">
                <a16:creationId xmlns:a16="http://schemas.microsoft.com/office/drawing/2014/main" id="{64016FCE-D124-3C41-B480-135877B7A0BE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1850" y="-1225"/>
            <a:ext cx="91440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6" name="Google Shape;54;p10">
            <a:extLst>
              <a:ext uri="{FF2B5EF4-FFF2-40B4-BE49-F238E27FC236}">
                <a16:creationId xmlns:a16="http://schemas.microsoft.com/office/drawing/2014/main" id="{0168D177-B015-9A47-A9D2-C715ECD727A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9825" y="3583400"/>
            <a:ext cx="3923100" cy="9219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2400" b="1" i="0">
                <a:solidFill>
                  <a:srgbClr val="292F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084657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755;p88">
            <a:extLst>
              <a:ext uri="{FF2B5EF4-FFF2-40B4-BE49-F238E27FC236}">
                <a16:creationId xmlns:a16="http://schemas.microsoft.com/office/drawing/2014/main" id="{F991A220-5B59-4A4B-B8C5-5070BD73604F}"/>
              </a:ext>
            </a:extLst>
          </p:cNvPr>
          <p:cNvSpPr txBox="1">
            <a:spLocks/>
          </p:cNvSpPr>
          <p:nvPr userDrawn="1"/>
        </p:nvSpPr>
        <p:spPr>
          <a:xfrm>
            <a:off x="4825527" y="1891846"/>
            <a:ext cx="3156300" cy="856435"/>
          </a:xfrm>
          <a:prstGeom prst="rect">
            <a:avLst/>
          </a:prstGeom>
          <a:noFill/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lvl="0" algn="l" defTabSz="685800" rtl="0" eaLnBrk="1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2800" b="1" i="0" kern="1200">
                <a:solidFill>
                  <a:srgbClr val="292F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r>
              <a:rPr lang="en-GB" dirty="0"/>
              <a:t>Thank you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EA7A6B6-B1BA-1643-A466-CCF09EB7B2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52966" y="519113"/>
            <a:ext cx="1489202" cy="466113"/>
          </a:xfrm>
          <a:prstGeom prst="rect">
            <a:avLst/>
          </a:prstGeom>
        </p:spPr>
      </p:pic>
      <p:sp>
        <p:nvSpPr>
          <p:cNvPr id="16" name="Google Shape;756;p88">
            <a:extLst>
              <a:ext uri="{FF2B5EF4-FFF2-40B4-BE49-F238E27FC236}">
                <a16:creationId xmlns:a16="http://schemas.microsoft.com/office/drawing/2014/main" id="{99DFABD7-F0F1-E045-832B-EDBC610A8591}"/>
              </a:ext>
            </a:extLst>
          </p:cNvPr>
          <p:cNvSpPr txBox="1">
            <a:spLocks/>
          </p:cNvSpPr>
          <p:nvPr userDrawn="1"/>
        </p:nvSpPr>
        <p:spPr>
          <a:xfrm>
            <a:off x="6930443" y="3531703"/>
            <a:ext cx="2091637" cy="952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pen Sans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pen Sans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pen Sans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pen Sans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pen Sans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pen Sans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pen Sans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pen Sans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/>
            <a:endParaRPr lang="en-GB" sz="1050" dirty="0"/>
          </a:p>
        </p:txBody>
      </p:sp>
      <p:sp>
        <p:nvSpPr>
          <p:cNvPr id="17" name="Google Shape;756;p88">
            <a:extLst>
              <a:ext uri="{FF2B5EF4-FFF2-40B4-BE49-F238E27FC236}">
                <a16:creationId xmlns:a16="http://schemas.microsoft.com/office/drawing/2014/main" id="{4B6B44AA-DA48-C444-8AD3-4E8A3A2B3592}"/>
              </a:ext>
            </a:extLst>
          </p:cNvPr>
          <p:cNvSpPr txBox="1">
            <a:spLocks/>
          </p:cNvSpPr>
          <p:nvPr userDrawn="1"/>
        </p:nvSpPr>
        <p:spPr>
          <a:xfrm>
            <a:off x="4821830" y="3031435"/>
            <a:ext cx="4173158" cy="19863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pen Sans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pen Sans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pen Sans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pen Sans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pen Sans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pen Sans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pen Sans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pen Sans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/>
            <a:r>
              <a:rPr lang="en-GB" sz="1050" b="1" dirty="0"/>
              <a:t>MedTech Catapult</a:t>
            </a:r>
          </a:p>
          <a:p>
            <a:pPr marL="0" indent="0"/>
            <a:r>
              <a:rPr lang="en-GB" sz="1050" dirty="0"/>
              <a:t>31 </a:t>
            </a:r>
            <a:r>
              <a:rPr lang="en-GB" sz="1050" dirty="0" err="1"/>
              <a:t>Biopolis</a:t>
            </a:r>
            <a:r>
              <a:rPr lang="en-GB" sz="1050" dirty="0"/>
              <a:t> Way, #05-01, Nanos</a:t>
            </a:r>
          </a:p>
          <a:p>
            <a:pPr marL="0" indent="0"/>
            <a:r>
              <a:rPr lang="en-GB" sz="1050" dirty="0"/>
              <a:t>Singapore 13866</a:t>
            </a:r>
          </a:p>
          <a:p>
            <a:pPr marL="0" indent="0"/>
            <a:endParaRPr lang="en-GB" sz="1050" dirty="0"/>
          </a:p>
          <a:p>
            <a:pPr marL="0" indent="0">
              <a:lnSpc>
                <a:spcPct val="150000"/>
              </a:lnSpc>
            </a:pPr>
            <a:r>
              <a:rPr lang="en-GB" sz="1050" dirty="0"/>
              <a:t>      </a:t>
            </a:r>
            <a:r>
              <a:rPr lang="en-GB" sz="1050" dirty="0" err="1"/>
              <a:t>enquiry@medtechcatapult.sg</a:t>
            </a:r>
            <a:r>
              <a:rPr lang="en-GB" sz="1050" dirty="0"/>
              <a:t>       </a:t>
            </a:r>
          </a:p>
          <a:p>
            <a:pPr marL="0" indent="0">
              <a:lnSpc>
                <a:spcPct val="150000"/>
              </a:lnSpc>
            </a:pPr>
            <a:r>
              <a:rPr lang="en-GB" sz="1050" dirty="0"/>
              <a:t>      </a:t>
            </a:r>
            <a:r>
              <a:rPr lang="en-GB" sz="1050" dirty="0" err="1"/>
              <a:t>linkedin.com</a:t>
            </a:r>
            <a:r>
              <a:rPr lang="en-GB" sz="1050" dirty="0"/>
              <a:t>/company/</a:t>
            </a:r>
            <a:r>
              <a:rPr lang="en-GB" sz="1050" dirty="0" err="1"/>
              <a:t>medtechcatapult</a:t>
            </a:r>
            <a:endParaRPr lang="en-GB" sz="1050" dirty="0"/>
          </a:p>
          <a:p>
            <a:pPr marL="0" indent="0">
              <a:lnSpc>
                <a:spcPct val="150000"/>
              </a:lnSpc>
            </a:pPr>
            <a:r>
              <a:rPr lang="en-GB" sz="1050" dirty="0"/>
              <a:t>      https://</a:t>
            </a:r>
            <a:r>
              <a:rPr lang="en-GB" sz="1050" dirty="0" err="1"/>
              <a:t>www.a-star.edu.sg</a:t>
            </a:r>
            <a:r>
              <a:rPr lang="en-GB" sz="1050" dirty="0"/>
              <a:t>/</a:t>
            </a:r>
            <a:r>
              <a:rPr lang="en-GB" sz="1050" dirty="0" err="1"/>
              <a:t>medtechcatapult</a:t>
            </a:r>
            <a:endParaRPr lang="en-GB" sz="1050" dirty="0"/>
          </a:p>
          <a:p>
            <a:pPr marL="0" indent="0"/>
            <a:endParaRPr lang="en-GB" sz="1050" dirty="0"/>
          </a:p>
          <a:p>
            <a:pPr marL="0" indent="0"/>
            <a:r>
              <a:rPr lang="en-GB" sz="900" dirty="0">
                <a:solidFill>
                  <a:schemeClr val="accent6">
                    <a:lumMod val="75000"/>
                  </a:schemeClr>
                </a:solidFill>
              </a:rPr>
              <a:t>A member of A*STAR Research Entities (Co. Reg. No. 199702110H)</a:t>
            </a:r>
          </a:p>
          <a:p>
            <a:pPr marL="0" indent="0"/>
            <a:endParaRPr lang="en-GB" sz="105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890083D6-4FB0-A748-A193-413E831F2ED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65243" y="1922640"/>
            <a:ext cx="1678757" cy="1674055"/>
          </a:xfrm>
          <a:prstGeom prst="rect">
            <a:avLst/>
          </a:prstGeom>
        </p:spPr>
      </p:pic>
      <p:cxnSp>
        <p:nvCxnSpPr>
          <p:cNvPr id="19" name="Google Shape;757;p88">
            <a:extLst>
              <a:ext uri="{FF2B5EF4-FFF2-40B4-BE49-F238E27FC236}">
                <a16:creationId xmlns:a16="http://schemas.microsoft.com/office/drawing/2014/main" id="{00F0CFB4-9758-2C47-AECB-0670DEF076FC}"/>
              </a:ext>
            </a:extLst>
          </p:cNvPr>
          <p:cNvCxnSpPr>
            <a:cxnSpLocks/>
          </p:cNvCxnSpPr>
          <p:nvPr userDrawn="1"/>
        </p:nvCxnSpPr>
        <p:spPr>
          <a:xfrm>
            <a:off x="4937083" y="1753862"/>
            <a:ext cx="4206917" cy="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0" name="Picture 19">
            <a:extLst>
              <a:ext uri="{FF2B5EF4-FFF2-40B4-BE49-F238E27FC236}">
                <a16:creationId xmlns:a16="http://schemas.microsoft.com/office/drawing/2014/main" id="{0C58335E-D829-2E49-A1F4-70CFC03306C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99642" y="4287344"/>
            <a:ext cx="180360" cy="18036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94FD563D-D816-734B-AC61-6EDBF69AE2D4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99109" y="4047338"/>
            <a:ext cx="181283" cy="18128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A7303BA-1E5B-9148-8BCE-E885A8BFFF39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99109" y="3817086"/>
            <a:ext cx="181283" cy="181283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1DB50B64-5A60-DA49-B44B-D5C4D0F79D3B}"/>
              </a:ext>
            </a:extLst>
          </p:cNvPr>
          <p:cNvSpPr txBox="1"/>
          <p:nvPr userDrawn="1"/>
        </p:nvSpPr>
        <p:spPr>
          <a:xfrm>
            <a:off x="239485" y="4016993"/>
            <a:ext cx="38462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ENGINEERING EXCELLENCE </a:t>
            </a:r>
          </a:p>
          <a:p>
            <a:r>
              <a:rPr lang="en-US" sz="20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 MEDTECH</a:t>
            </a:r>
          </a:p>
        </p:txBody>
      </p:sp>
      <p:pic>
        <p:nvPicPr>
          <p:cNvPr id="3" name="Picture 2" descr="A hand touching a tablet&#10;&#10;Description automatically generated">
            <a:extLst>
              <a:ext uri="{FF2B5EF4-FFF2-40B4-BE49-F238E27FC236}">
                <a16:creationId xmlns:a16="http://schemas.microsoft.com/office/drawing/2014/main" id="{602EADE7-76B9-D858-7149-2A2BFCF535C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hq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45212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939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370A7-B3B7-2B4F-847B-4E0439BDB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DA7F8A9-FFC6-964D-90B2-A37EE276F1B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383135889"/>
              </p:ext>
            </p:extLst>
          </p:nvPr>
        </p:nvGraphicFramePr>
        <p:xfrm>
          <a:off x="1244930" y="1946976"/>
          <a:ext cx="609599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57">
                  <a:extLst>
                    <a:ext uri="{9D8B030D-6E8A-4147-A177-3AD203B41FA5}">
                      <a16:colId xmlns:a16="http://schemas.microsoft.com/office/drawing/2014/main" val="2982114706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109867753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430204187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4225523748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4205942579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590315714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11498310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70409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1079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1083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569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2120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2981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63572-FA45-584D-8F6E-0970CFC99B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Click to add Title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D86099C-831A-784A-9477-083033FAFE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65243" y="0"/>
            <a:ext cx="1678757" cy="1674055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391E5DC-9DF4-1149-B359-1AF614E644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87337" y="1077913"/>
            <a:ext cx="5538817" cy="531812"/>
          </a:xfrm>
        </p:spPr>
        <p:txBody>
          <a:bodyPr>
            <a:noAutofit/>
          </a:bodyPr>
          <a:lstStyle>
            <a:lvl1pPr marL="0" indent="0">
              <a:buNone/>
              <a:defRPr sz="2000" b="1"/>
            </a:lvl1pPr>
            <a:lvl2pPr marL="342900" indent="0">
              <a:buNone/>
              <a:defRPr sz="2000" b="1"/>
            </a:lvl2pPr>
            <a:lvl3pPr marL="685800" indent="0">
              <a:buNone/>
              <a:defRPr sz="2000" b="1"/>
            </a:lvl3pPr>
            <a:lvl4pPr marL="1028700" indent="0">
              <a:buNone/>
              <a:defRPr sz="2000" b="1"/>
            </a:lvl4pPr>
            <a:lvl5pPr marL="1371600" indent="0">
              <a:buNone/>
              <a:defRPr sz="2000" b="1"/>
            </a:lvl5pPr>
          </a:lstStyle>
          <a:p>
            <a:pPr lvl="0"/>
            <a:r>
              <a:rPr lang="en-GB" dirty="0"/>
              <a:t>Click to add Section Title</a:t>
            </a:r>
            <a:endParaRPr lang="en-US" dirty="0"/>
          </a:p>
        </p:txBody>
      </p:sp>
      <p:cxnSp>
        <p:nvCxnSpPr>
          <p:cNvPr id="10" name="Google Shape;841;p93">
            <a:extLst>
              <a:ext uri="{FF2B5EF4-FFF2-40B4-BE49-F238E27FC236}">
                <a16:creationId xmlns:a16="http://schemas.microsoft.com/office/drawing/2014/main" id="{1F89F1FE-CDFB-1642-B8D0-E98E73C58328}"/>
              </a:ext>
            </a:extLst>
          </p:cNvPr>
          <p:cNvCxnSpPr/>
          <p:nvPr userDrawn="1"/>
        </p:nvCxnSpPr>
        <p:spPr>
          <a:xfrm>
            <a:off x="0" y="813391"/>
            <a:ext cx="7731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79CCE909-1684-D54C-B138-245828E2952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77157" y="1077913"/>
            <a:ext cx="1818483" cy="531812"/>
          </a:xfrm>
        </p:spPr>
        <p:txBody>
          <a:bodyPr>
            <a:noAutofit/>
          </a:bodyPr>
          <a:lstStyle>
            <a:lvl1pPr marL="0" indent="0" algn="r">
              <a:buNone/>
              <a:defRPr sz="2000" b="1"/>
            </a:lvl1pPr>
            <a:lvl2pPr marL="342900" indent="0" algn="r">
              <a:buNone/>
              <a:defRPr sz="2000" b="1"/>
            </a:lvl2pPr>
            <a:lvl3pPr marL="685800" indent="0" algn="r">
              <a:buNone/>
              <a:defRPr sz="2000" b="1"/>
            </a:lvl3pPr>
            <a:lvl4pPr marL="1028700" indent="0" algn="r">
              <a:buNone/>
              <a:defRPr sz="2000" b="1"/>
            </a:lvl4pPr>
            <a:lvl5pPr marL="1371600" indent="0" algn="r">
              <a:buNone/>
              <a:defRPr sz="2000" b="1"/>
            </a:lvl5pPr>
          </a:lstStyle>
          <a:p>
            <a:pPr lvl="0"/>
            <a:r>
              <a:rPr lang="en-GB" dirty="0"/>
              <a:t>Click to add Page Number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651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#1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Google Shape;411;p68">
            <a:extLst>
              <a:ext uri="{FF2B5EF4-FFF2-40B4-BE49-F238E27FC236}">
                <a16:creationId xmlns:a16="http://schemas.microsoft.com/office/drawing/2014/main" id="{2580F44D-59F1-2D49-B581-AA8D4BD24B87}"/>
              </a:ext>
            </a:extLst>
          </p:cNvPr>
          <p:cNvCxnSpPr>
            <a:cxnSpLocks/>
          </p:cNvCxnSpPr>
          <p:nvPr userDrawn="1"/>
        </p:nvCxnSpPr>
        <p:spPr>
          <a:xfrm>
            <a:off x="4044950" y="4099372"/>
            <a:ext cx="4399275" cy="0"/>
          </a:xfrm>
          <a:prstGeom prst="straightConnector1">
            <a:avLst/>
          </a:prstGeom>
          <a:noFill/>
          <a:ln w="9525" cap="flat" cmpd="sng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" name="Google Shape;188;p39">
            <a:extLst>
              <a:ext uri="{FF2B5EF4-FFF2-40B4-BE49-F238E27FC236}">
                <a16:creationId xmlns:a16="http://schemas.microsoft.com/office/drawing/2014/main" id="{D429D28C-3446-E14F-8E23-4B090F78026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272525" y="1597547"/>
            <a:ext cx="4158300" cy="140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000" b="1" i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rPr lang="en-GB" dirty="0"/>
              <a:t>Click to add Section Title</a:t>
            </a:r>
            <a:endParaRPr dirty="0"/>
          </a:p>
        </p:txBody>
      </p:sp>
      <p:sp>
        <p:nvSpPr>
          <p:cNvPr id="8" name="Google Shape;189;p39">
            <a:extLst>
              <a:ext uri="{FF2B5EF4-FFF2-40B4-BE49-F238E27FC236}">
                <a16:creationId xmlns:a16="http://schemas.microsoft.com/office/drawing/2014/main" id="{771533ED-518C-1E48-8E68-CFC550AC39FA}"/>
              </a:ext>
            </a:extLst>
          </p:cNvPr>
          <p:cNvSpPr txBox="1">
            <a:spLocks/>
          </p:cNvSpPr>
          <p:nvPr userDrawn="1"/>
        </p:nvSpPr>
        <p:spPr>
          <a:xfrm>
            <a:off x="4272526" y="137225"/>
            <a:ext cx="2379300" cy="12192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 fontScale="92500" lnSpcReduction="10000"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9000" b="1" i="0" kern="1200">
                <a:solidFill>
                  <a:schemeClr val="accent6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 lang="en-SG" dirty="0"/>
          </a:p>
        </p:txBody>
      </p:sp>
      <p:sp>
        <p:nvSpPr>
          <p:cNvPr id="9" name="Google Shape;193;p39">
            <a:extLst>
              <a:ext uri="{FF2B5EF4-FFF2-40B4-BE49-F238E27FC236}">
                <a16:creationId xmlns:a16="http://schemas.microsoft.com/office/drawing/2014/main" id="{CA3024D4-0F0F-5E41-AC3F-EF9FC8E3C2BE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0" y="1224"/>
            <a:ext cx="4032000" cy="5142275"/>
          </a:xfrm>
          <a:prstGeom prst="rect">
            <a:avLst/>
          </a:prstGeom>
          <a:noFill/>
          <a:ln>
            <a:noFill/>
          </a:ln>
        </p:spPr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A525876-3725-4346-B3D3-B065887A1F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03713" y="82550"/>
            <a:ext cx="2928937" cy="1271588"/>
          </a:xfrm>
        </p:spPr>
        <p:txBody>
          <a:bodyPr>
            <a:noAutofit/>
          </a:bodyPr>
          <a:lstStyle>
            <a:lvl1pPr marL="0" indent="0">
              <a:buNone/>
              <a:defRPr sz="9000" b="1">
                <a:solidFill>
                  <a:schemeClr val="bg1"/>
                </a:solidFill>
              </a:defRPr>
            </a:lvl1pPr>
            <a:lvl2pPr marL="342900" indent="0">
              <a:buNone/>
              <a:defRPr sz="9000" b="1">
                <a:solidFill>
                  <a:schemeClr val="accent6"/>
                </a:solidFill>
              </a:defRPr>
            </a:lvl2pPr>
            <a:lvl3pPr marL="685800" indent="0">
              <a:buNone/>
              <a:defRPr sz="9000" b="1">
                <a:solidFill>
                  <a:schemeClr val="accent6"/>
                </a:solidFill>
              </a:defRPr>
            </a:lvl3pPr>
            <a:lvl4pPr marL="1028700" indent="0">
              <a:buNone/>
              <a:defRPr sz="9000" b="1">
                <a:solidFill>
                  <a:schemeClr val="accent6"/>
                </a:solidFill>
              </a:defRPr>
            </a:lvl4pPr>
            <a:lvl5pPr marL="1371600" indent="0">
              <a:buNone/>
              <a:defRPr sz="9000" b="1"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 dirty="0"/>
              <a:t>XX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AE8259F-07BB-174B-BFB2-1583C4CD50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18047" y="0"/>
            <a:ext cx="1725953" cy="1721119"/>
          </a:xfrm>
          <a:prstGeom prst="rect">
            <a:avLst/>
          </a:prstGeom>
        </p:spPr>
      </p:pic>
      <p:sp>
        <p:nvSpPr>
          <p:cNvPr id="15" name="Google Shape;190;p39">
            <a:extLst>
              <a:ext uri="{FF2B5EF4-FFF2-40B4-BE49-F238E27FC236}">
                <a16:creationId xmlns:a16="http://schemas.microsoft.com/office/drawing/2014/main" id="{14EABFEC-A260-994E-95C9-8FAB09C0D96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146525" y="4166097"/>
            <a:ext cx="4284300" cy="54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000" b="0" i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35728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Title #1">
    <p:bg>
      <p:bgPr>
        <a:solidFill>
          <a:srgbClr val="921A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Google Shape;411;p68">
            <a:extLst>
              <a:ext uri="{FF2B5EF4-FFF2-40B4-BE49-F238E27FC236}">
                <a16:creationId xmlns:a16="http://schemas.microsoft.com/office/drawing/2014/main" id="{2580F44D-59F1-2D49-B581-AA8D4BD24B87}"/>
              </a:ext>
            </a:extLst>
          </p:cNvPr>
          <p:cNvCxnSpPr>
            <a:cxnSpLocks/>
          </p:cNvCxnSpPr>
          <p:nvPr userDrawn="1"/>
        </p:nvCxnSpPr>
        <p:spPr>
          <a:xfrm>
            <a:off x="4044950" y="4099372"/>
            <a:ext cx="4399275" cy="0"/>
          </a:xfrm>
          <a:prstGeom prst="straightConnector1">
            <a:avLst/>
          </a:prstGeom>
          <a:noFill/>
          <a:ln w="9525" cap="flat" cmpd="sng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" name="Google Shape;188;p39">
            <a:extLst>
              <a:ext uri="{FF2B5EF4-FFF2-40B4-BE49-F238E27FC236}">
                <a16:creationId xmlns:a16="http://schemas.microsoft.com/office/drawing/2014/main" id="{D429D28C-3446-E14F-8E23-4B090F78026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272525" y="1597547"/>
            <a:ext cx="4158300" cy="140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000" b="1" i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rPr lang="en-GB" dirty="0"/>
              <a:t>Click to add Section Title</a:t>
            </a:r>
            <a:endParaRPr dirty="0"/>
          </a:p>
        </p:txBody>
      </p:sp>
      <p:sp>
        <p:nvSpPr>
          <p:cNvPr id="8" name="Google Shape;189;p39">
            <a:extLst>
              <a:ext uri="{FF2B5EF4-FFF2-40B4-BE49-F238E27FC236}">
                <a16:creationId xmlns:a16="http://schemas.microsoft.com/office/drawing/2014/main" id="{771533ED-518C-1E48-8E68-CFC550AC39FA}"/>
              </a:ext>
            </a:extLst>
          </p:cNvPr>
          <p:cNvSpPr txBox="1">
            <a:spLocks/>
          </p:cNvSpPr>
          <p:nvPr userDrawn="1"/>
        </p:nvSpPr>
        <p:spPr>
          <a:xfrm>
            <a:off x="4272526" y="137225"/>
            <a:ext cx="2379300" cy="12192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 fontScale="92500" lnSpcReduction="10000"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9000" b="1" i="0" kern="1200">
                <a:solidFill>
                  <a:schemeClr val="accent6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 lang="en-SG" dirty="0"/>
          </a:p>
        </p:txBody>
      </p:sp>
      <p:sp>
        <p:nvSpPr>
          <p:cNvPr id="9" name="Google Shape;193;p39">
            <a:extLst>
              <a:ext uri="{FF2B5EF4-FFF2-40B4-BE49-F238E27FC236}">
                <a16:creationId xmlns:a16="http://schemas.microsoft.com/office/drawing/2014/main" id="{CA3024D4-0F0F-5E41-AC3F-EF9FC8E3C2BE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0" y="1224"/>
            <a:ext cx="4032000" cy="5142275"/>
          </a:xfrm>
          <a:prstGeom prst="rect">
            <a:avLst/>
          </a:prstGeom>
          <a:noFill/>
          <a:ln>
            <a:noFill/>
          </a:ln>
        </p:spPr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FE5C169-1739-134D-A4E5-B874D176B04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3989" y="0"/>
            <a:ext cx="1700011" cy="1700011"/>
          </a:xfrm>
          <a:prstGeom prst="rect">
            <a:avLst/>
          </a:prstGeom>
        </p:spPr>
      </p:pic>
      <p:sp>
        <p:nvSpPr>
          <p:cNvPr id="11" name="Google Shape;190;p39">
            <a:extLst>
              <a:ext uri="{FF2B5EF4-FFF2-40B4-BE49-F238E27FC236}">
                <a16:creationId xmlns:a16="http://schemas.microsoft.com/office/drawing/2014/main" id="{0586AFE0-615D-8946-BFDF-842E54E1A05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146525" y="4166097"/>
            <a:ext cx="4284300" cy="54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000" b="0" i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A525876-3725-4346-B3D3-B065887A1F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03713" y="82550"/>
            <a:ext cx="2928937" cy="1271588"/>
          </a:xfrm>
        </p:spPr>
        <p:txBody>
          <a:bodyPr>
            <a:noAutofit/>
          </a:bodyPr>
          <a:lstStyle>
            <a:lvl1pPr marL="0" indent="0">
              <a:buNone/>
              <a:defRPr sz="9000" b="1">
                <a:solidFill>
                  <a:schemeClr val="accent6"/>
                </a:solidFill>
              </a:defRPr>
            </a:lvl1pPr>
            <a:lvl2pPr marL="342900" indent="0">
              <a:buNone/>
              <a:defRPr sz="9000" b="1">
                <a:solidFill>
                  <a:schemeClr val="accent6"/>
                </a:solidFill>
              </a:defRPr>
            </a:lvl2pPr>
            <a:lvl3pPr marL="685800" indent="0">
              <a:buNone/>
              <a:defRPr sz="9000" b="1">
                <a:solidFill>
                  <a:schemeClr val="accent6"/>
                </a:solidFill>
              </a:defRPr>
            </a:lvl3pPr>
            <a:lvl4pPr marL="1028700" indent="0">
              <a:buNone/>
              <a:defRPr sz="9000" b="1">
                <a:solidFill>
                  <a:schemeClr val="accent6"/>
                </a:solidFill>
              </a:defRPr>
            </a:lvl4pPr>
            <a:lvl5pPr marL="1371600" indent="0">
              <a:buNone/>
              <a:defRPr sz="9000" b="1"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 dirty="0"/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102548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#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4;p3">
            <a:extLst>
              <a:ext uri="{FF2B5EF4-FFF2-40B4-BE49-F238E27FC236}">
                <a16:creationId xmlns:a16="http://schemas.microsoft.com/office/drawing/2014/main" id="{752AB0CD-25B3-BA4D-8FBF-B1AC584530D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713188" y="1600025"/>
            <a:ext cx="4284300" cy="10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000" b="1" i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rPr lang="en-GB" dirty="0"/>
              <a:t>Click to add Section Title</a:t>
            </a:r>
            <a:endParaRPr dirty="0"/>
          </a:p>
        </p:txBody>
      </p:sp>
      <p:sp>
        <p:nvSpPr>
          <p:cNvPr id="8" name="Google Shape;16;p3">
            <a:extLst>
              <a:ext uri="{FF2B5EF4-FFF2-40B4-BE49-F238E27FC236}">
                <a16:creationId xmlns:a16="http://schemas.microsoft.com/office/drawing/2014/main" id="{C14893A8-CAD9-6F46-8828-FB4F14A0526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13225" y="4166097"/>
            <a:ext cx="4284300" cy="54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000" b="0" i="0">
                <a:solidFill>
                  <a:schemeClr val="accent6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 dirty="0"/>
          </a:p>
        </p:txBody>
      </p:sp>
      <p:sp>
        <p:nvSpPr>
          <p:cNvPr id="9" name="Google Shape;19;p3">
            <a:extLst>
              <a:ext uri="{FF2B5EF4-FFF2-40B4-BE49-F238E27FC236}">
                <a16:creationId xmlns:a16="http://schemas.microsoft.com/office/drawing/2014/main" id="{11271072-0908-344E-8A3A-DDC0DB9A0597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5164500" y="0"/>
            <a:ext cx="3979500" cy="5143500"/>
          </a:xfrm>
          <a:prstGeom prst="rect">
            <a:avLst/>
          </a:prstGeom>
          <a:noFill/>
          <a:ln>
            <a:noFill/>
          </a:ln>
        </p:spPr>
      </p:sp>
      <p:cxnSp>
        <p:nvCxnSpPr>
          <p:cNvPr id="10" name="Google Shape;714;p85">
            <a:extLst>
              <a:ext uri="{FF2B5EF4-FFF2-40B4-BE49-F238E27FC236}">
                <a16:creationId xmlns:a16="http://schemas.microsoft.com/office/drawing/2014/main" id="{8C176ACC-E9B2-FC40-97F6-32716A7989F9}"/>
              </a:ext>
            </a:extLst>
          </p:cNvPr>
          <p:cNvCxnSpPr>
            <a:cxnSpLocks/>
          </p:cNvCxnSpPr>
          <p:nvPr userDrawn="1"/>
        </p:nvCxnSpPr>
        <p:spPr>
          <a:xfrm>
            <a:off x="713225" y="4099372"/>
            <a:ext cx="4468375" cy="0"/>
          </a:xfrm>
          <a:prstGeom prst="straightConnector1">
            <a:avLst/>
          </a:prstGeom>
          <a:noFill/>
          <a:ln w="9525" cap="flat" cmpd="sng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89B2675F-91E2-2F4C-AF60-59AC5A9768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700011" cy="1700011"/>
          </a:xfrm>
          <a:prstGeom prst="rect">
            <a:avLst/>
          </a:prstGeom>
        </p:spPr>
      </p:pic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63B77851-9B72-7146-99AA-8020DBF293A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2401" y="82550"/>
            <a:ext cx="2928937" cy="1271588"/>
          </a:xfrm>
        </p:spPr>
        <p:txBody>
          <a:bodyPr>
            <a:noAutofit/>
          </a:bodyPr>
          <a:lstStyle>
            <a:lvl1pPr marL="0" indent="0" algn="r">
              <a:buNone/>
              <a:defRPr sz="9000" b="1">
                <a:solidFill>
                  <a:schemeClr val="accent6"/>
                </a:solidFill>
              </a:defRPr>
            </a:lvl1pPr>
            <a:lvl2pPr marL="342900" indent="0" algn="r">
              <a:buNone/>
              <a:defRPr sz="9000" b="1">
                <a:solidFill>
                  <a:schemeClr val="accent6"/>
                </a:solidFill>
              </a:defRPr>
            </a:lvl2pPr>
            <a:lvl3pPr marL="685800" indent="0" algn="r">
              <a:buNone/>
              <a:defRPr sz="9000" b="1">
                <a:solidFill>
                  <a:schemeClr val="accent6"/>
                </a:solidFill>
              </a:defRPr>
            </a:lvl3pPr>
            <a:lvl4pPr marL="1028700" indent="0" algn="r">
              <a:buNone/>
              <a:defRPr sz="9000" b="1">
                <a:solidFill>
                  <a:schemeClr val="accent6"/>
                </a:solidFill>
              </a:defRPr>
            </a:lvl4pPr>
            <a:lvl5pPr marL="1371600" indent="0" algn="r">
              <a:buNone/>
              <a:defRPr sz="9000" b="1">
                <a:solidFill>
                  <a:schemeClr val="accent6"/>
                </a:solidFill>
              </a:defRPr>
            </a:lvl5pPr>
          </a:lstStyle>
          <a:p>
            <a:pPr lvl="0"/>
            <a:r>
              <a:rPr lang="en-GB" dirty="0"/>
              <a:t>XX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225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338" y="904461"/>
            <a:ext cx="8622746" cy="372826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cxnSp>
        <p:nvCxnSpPr>
          <p:cNvPr id="7" name="Google Shape;841;p93">
            <a:extLst>
              <a:ext uri="{FF2B5EF4-FFF2-40B4-BE49-F238E27FC236}">
                <a16:creationId xmlns:a16="http://schemas.microsoft.com/office/drawing/2014/main" id="{4488AE2F-C3DC-094F-BCCA-09253D6265BA}"/>
              </a:ext>
            </a:extLst>
          </p:cNvPr>
          <p:cNvCxnSpPr/>
          <p:nvPr userDrawn="1"/>
        </p:nvCxnSpPr>
        <p:spPr>
          <a:xfrm>
            <a:off x="0" y="808038"/>
            <a:ext cx="7731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ABB20FCB-3EC5-4D4C-8D17-951659C8175D}"/>
              </a:ext>
            </a:extLst>
          </p:cNvPr>
          <p:cNvSpPr/>
          <p:nvPr userDrawn="1"/>
        </p:nvSpPr>
        <p:spPr>
          <a:xfrm>
            <a:off x="0" y="4762500"/>
            <a:ext cx="9144000" cy="381000"/>
          </a:xfrm>
          <a:prstGeom prst="rect">
            <a:avLst/>
          </a:prstGeom>
          <a:solidFill>
            <a:schemeClr val="accent6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85C777-BA98-654B-93D9-910F7D1CD4F5}"/>
              </a:ext>
            </a:extLst>
          </p:cNvPr>
          <p:cNvSpPr txBox="1"/>
          <p:nvPr userDrawn="1"/>
        </p:nvSpPr>
        <p:spPr>
          <a:xfrm>
            <a:off x="76200" y="4829611"/>
            <a:ext cx="6540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689DC791-07FC-2C42-96B8-532C9C5693B8}" type="slidenum">
              <a:rPr lang="en-US" sz="1000" b="0" i="0" baseline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0" i="0" baseline="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 Placeholder 28">
            <a:extLst>
              <a:ext uri="{FF2B5EF4-FFF2-40B4-BE49-F238E27FC236}">
                <a16:creationId xmlns:a16="http://schemas.microsoft.com/office/drawing/2014/main" id="{3227F8BF-497A-0949-9EAA-1D7D5F92AEB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86125" y="4864011"/>
            <a:ext cx="2571750" cy="209550"/>
          </a:xfrm>
        </p:spPr>
        <p:txBody>
          <a:bodyPr>
            <a:noAutofit/>
          </a:bodyPr>
          <a:lstStyle>
            <a:lvl1pPr marL="0" indent="0" algn="ctr">
              <a:buNone/>
              <a:defRPr sz="800" baseline="0">
                <a:solidFill>
                  <a:schemeClr val="bg1"/>
                </a:solidFill>
              </a:defRPr>
            </a:lvl1pPr>
            <a:lvl2pPr marL="342900" indent="0" algn="ctr">
              <a:buNone/>
              <a:defRPr sz="800">
                <a:solidFill>
                  <a:srgbClr val="A7A6C8"/>
                </a:solidFill>
              </a:defRPr>
            </a:lvl2pPr>
            <a:lvl3pPr marL="685800" indent="0" algn="ctr">
              <a:buNone/>
              <a:defRPr sz="800">
                <a:solidFill>
                  <a:srgbClr val="A7A6C8"/>
                </a:solidFill>
              </a:defRPr>
            </a:lvl3pPr>
            <a:lvl4pPr marL="1028700" indent="0" algn="ctr">
              <a:buNone/>
              <a:defRPr sz="800">
                <a:solidFill>
                  <a:srgbClr val="A7A6C8"/>
                </a:solidFill>
              </a:defRPr>
            </a:lvl4pPr>
            <a:lvl5pPr marL="1371600" indent="0" algn="ctr">
              <a:buNone/>
              <a:defRPr sz="800">
                <a:solidFill>
                  <a:srgbClr val="A7A6C8"/>
                </a:solidFill>
              </a:defRPr>
            </a:lvl5pPr>
          </a:lstStyle>
          <a:p>
            <a:pPr lvl="0"/>
            <a:r>
              <a:rPr lang="en-GB" dirty="0"/>
              <a:t>CLICK TO ADD FILE CLASSIFICATION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EA7B037-6716-FA4E-B5A6-1448B9365D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80300" y="4890044"/>
            <a:ext cx="1479550" cy="12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835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cxnSp>
        <p:nvCxnSpPr>
          <p:cNvPr id="7" name="Google Shape;841;p93">
            <a:extLst>
              <a:ext uri="{FF2B5EF4-FFF2-40B4-BE49-F238E27FC236}">
                <a16:creationId xmlns:a16="http://schemas.microsoft.com/office/drawing/2014/main" id="{4488AE2F-C3DC-094F-BCCA-09253D6265BA}"/>
              </a:ext>
            </a:extLst>
          </p:cNvPr>
          <p:cNvCxnSpPr/>
          <p:nvPr userDrawn="1"/>
        </p:nvCxnSpPr>
        <p:spPr>
          <a:xfrm>
            <a:off x="0" y="808038"/>
            <a:ext cx="7731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ABB20FCB-3EC5-4D4C-8D17-951659C8175D}"/>
              </a:ext>
            </a:extLst>
          </p:cNvPr>
          <p:cNvSpPr/>
          <p:nvPr userDrawn="1"/>
        </p:nvSpPr>
        <p:spPr>
          <a:xfrm>
            <a:off x="0" y="4762500"/>
            <a:ext cx="9144000" cy="381000"/>
          </a:xfrm>
          <a:prstGeom prst="rect">
            <a:avLst/>
          </a:prstGeom>
          <a:solidFill>
            <a:schemeClr val="accent6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85C777-BA98-654B-93D9-910F7D1CD4F5}"/>
              </a:ext>
            </a:extLst>
          </p:cNvPr>
          <p:cNvSpPr txBox="1"/>
          <p:nvPr userDrawn="1"/>
        </p:nvSpPr>
        <p:spPr>
          <a:xfrm>
            <a:off x="76200" y="4829611"/>
            <a:ext cx="6540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689DC791-07FC-2C42-96B8-532C9C5693B8}" type="slidenum">
              <a:rPr lang="en-US" sz="1000" b="0" i="0" baseline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0" i="0" baseline="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 Placeholder 28">
            <a:extLst>
              <a:ext uri="{FF2B5EF4-FFF2-40B4-BE49-F238E27FC236}">
                <a16:creationId xmlns:a16="http://schemas.microsoft.com/office/drawing/2014/main" id="{3227F8BF-497A-0949-9EAA-1D7D5F92AEB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86125" y="4864011"/>
            <a:ext cx="2571750" cy="209550"/>
          </a:xfrm>
        </p:spPr>
        <p:txBody>
          <a:bodyPr>
            <a:noAutofit/>
          </a:bodyPr>
          <a:lstStyle>
            <a:lvl1pPr marL="0" indent="0" algn="ctr">
              <a:buNone/>
              <a:defRPr sz="800" baseline="0">
                <a:solidFill>
                  <a:schemeClr val="bg1"/>
                </a:solidFill>
              </a:defRPr>
            </a:lvl1pPr>
            <a:lvl2pPr marL="342900" indent="0" algn="ctr">
              <a:buNone/>
              <a:defRPr sz="800">
                <a:solidFill>
                  <a:srgbClr val="A7A6C8"/>
                </a:solidFill>
              </a:defRPr>
            </a:lvl2pPr>
            <a:lvl3pPr marL="685800" indent="0" algn="ctr">
              <a:buNone/>
              <a:defRPr sz="800">
                <a:solidFill>
                  <a:srgbClr val="A7A6C8"/>
                </a:solidFill>
              </a:defRPr>
            </a:lvl3pPr>
            <a:lvl4pPr marL="1028700" indent="0" algn="ctr">
              <a:buNone/>
              <a:defRPr sz="800">
                <a:solidFill>
                  <a:srgbClr val="A7A6C8"/>
                </a:solidFill>
              </a:defRPr>
            </a:lvl4pPr>
            <a:lvl5pPr marL="1371600" indent="0" algn="ctr">
              <a:buNone/>
              <a:defRPr sz="800">
                <a:solidFill>
                  <a:srgbClr val="A7A6C8"/>
                </a:solidFill>
              </a:defRPr>
            </a:lvl5pPr>
          </a:lstStyle>
          <a:p>
            <a:pPr lvl="0"/>
            <a:r>
              <a:rPr lang="en-GB" dirty="0"/>
              <a:t>CLICK TO ADD FILE CLASSIFICATION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EA7B037-6716-FA4E-B5A6-1448B9365D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80300" y="4890044"/>
            <a:ext cx="1479550" cy="12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096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338" y="1213371"/>
            <a:ext cx="8622746" cy="3376917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cxnSp>
        <p:nvCxnSpPr>
          <p:cNvPr id="7" name="Google Shape;841;p93">
            <a:extLst>
              <a:ext uri="{FF2B5EF4-FFF2-40B4-BE49-F238E27FC236}">
                <a16:creationId xmlns:a16="http://schemas.microsoft.com/office/drawing/2014/main" id="{4488AE2F-C3DC-094F-BCCA-09253D6265BA}"/>
              </a:ext>
            </a:extLst>
          </p:cNvPr>
          <p:cNvCxnSpPr/>
          <p:nvPr userDrawn="1"/>
        </p:nvCxnSpPr>
        <p:spPr>
          <a:xfrm>
            <a:off x="0" y="1091980"/>
            <a:ext cx="7731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D934F34-A6B6-024E-8513-C47E8139FEDD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287338" y="724030"/>
            <a:ext cx="8622906" cy="31228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rgbClr val="C74A2B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8CA86EF-9080-504B-8F2C-663E7C0343D1}"/>
              </a:ext>
            </a:extLst>
          </p:cNvPr>
          <p:cNvSpPr/>
          <p:nvPr userDrawn="1"/>
        </p:nvSpPr>
        <p:spPr>
          <a:xfrm>
            <a:off x="0" y="4762500"/>
            <a:ext cx="9144000" cy="381000"/>
          </a:xfrm>
          <a:prstGeom prst="rect">
            <a:avLst/>
          </a:prstGeom>
          <a:solidFill>
            <a:schemeClr val="accent6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C6AAC32-6550-7247-8984-330BE8268A59}"/>
              </a:ext>
            </a:extLst>
          </p:cNvPr>
          <p:cNvSpPr txBox="1"/>
          <p:nvPr userDrawn="1"/>
        </p:nvSpPr>
        <p:spPr>
          <a:xfrm>
            <a:off x="76200" y="4829611"/>
            <a:ext cx="6540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689DC791-07FC-2C42-96B8-532C9C5693B8}" type="slidenum">
              <a:rPr lang="en-US" sz="1000" b="0" i="0" baseline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0" i="0" baseline="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Text Placeholder 28">
            <a:extLst>
              <a:ext uri="{FF2B5EF4-FFF2-40B4-BE49-F238E27FC236}">
                <a16:creationId xmlns:a16="http://schemas.microsoft.com/office/drawing/2014/main" id="{7FC610B1-E378-A049-BAF5-A14FB15EE0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86125" y="4864011"/>
            <a:ext cx="2571750" cy="209550"/>
          </a:xfrm>
        </p:spPr>
        <p:txBody>
          <a:bodyPr>
            <a:noAutofit/>
          </a:bodyPr>
          <a:lstStyle>
            <a:lvl1pPr marL="0" indent="0" algn="ctr">
              <a:buNone/>
              <a:defRPr sz="800" baseline="0">
                <a:solidFill>
                  <a:schemeClr val="bg1"/>
                </a:solidFill>
              </a:defRPr>
            </a:lvl1pPr>
            <a:lvl2pPr marL="342900" indent="0" algn="ctr">
              <a:buNone/>
              <a:defRPr sz="800">
                <a:solidFill>
                  <a:srgbClr val="A7A6C8"/>
                </a:solidFill>
              </a:defRPr>
            </a:lvl2pPr>
            <a:lvl3pPr marL="685800" indent="0" algn="ctr">
              <a:buNone/>
              <a:defRPr sz="800">
                <a:solidFill>
                  <a:srgbClr val="A7A6C8"/>
                </a:solidFill>
              </a:defRPr>
            </a:lvl3pPr>
            <a:lvl4pPr marL="1028700" indent="0" algn="ctr">
              <a:buNone/>
              <a:defRPr sz="800">
                <a:solidFill>
                  <a:srgbClr val="A7A6C8"/>
                </a:solidFill>
              </a:defRPr>
            </a:lvl4pPr>
            <a:lvl5pPr marL="1371600" indent="0" algn="ctr">
              <a:buNone/>
              <a:defRPr sz="800">
                <a:solidFill>
                  <a:srgbClr val="A7A6C8"/>
                </a:solidFill>
              </a:defRPr>
            </a:lvl5pPr>
          </a:lstStyle>
          <a:p>
            <a:pPr lvl="0"/>
            <a:r>
              <a:rPr lang="en-GB" dirty="0"/>
              <a:t>CLICK TO ADD FILE CLASSIFICATION</a:t>
            </a:r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FD9A28B-E8D6-284C-AF02-9EF477BB05F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80300" y="4890044"/>
            <a:ext cx="1479550" cy="12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451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7337" y="273844"/>
            <a:ext cx="8615657" cy="4987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338" y="843516"/>
            <a:ext cx="8622746" cy="37892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00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8" r:id="rId2"/>
    <p:sldLayoutId id="2147483672" r:id="rId3"/>
    <p:sldLayoutId id="2147483675" r:id="rId4"/>
    <p:sldLayoutId id="2147483677" r:id="rId5"/>
    <p:sldLayoutId id="2147483676" r:id="rId6"/>
    <p:sldLayoutId id="2147483662" r:id="rId7"/>
    <p:sldLayoutId id="2147483679" r:id="rId8"/>
    <p:sldLayoutId id="2147483673" r:id="rId9"/>
    <p:sldLayoutId id="2147483669" r:id="rId10"/>
    <p:sldLayoutId id="2147483665" r:id="rId11"/>
    <p:sldLayoutId id="2147483666" r:id="rId12"/>
    <p:sldLayoutId id="2147483667" r:id="rId13"/>
    <p:sldLayoutId id="2147483663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1" i="0" kern="1200">
          <a:solidFill>
            <a:srgbClr val="292F60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b="0" i="0" kern="1200">
          <a:solidFill>
            <a:srgbClr val="444443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>
          <a:solidFill>
            <a:srgbClr val="444443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>
          <a:solidFill>
            <a:srgbClr val="444443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>
          <a:solidFill>
            <a:srgbClr val="444443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>
          <a:solidFill>
            <a:srgbClr val="444443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1" userDrawn="1">
          <p15:clr>
            <a:srgbClr val="F26B43"/>
          </p15:clr>
        </p15:guide>
        <p15:guide id="2" orient="horz" pos="169" userDrawn="1">
          <p15:clr>
            <a:srgbClr val="F26B43"/>
          </p15:clr>
        </p15:guide>
        <p15:guide id="3" orient="horz" pos="50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43A0883-B9E7-4E41-8A81-9958B5F39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9485" y="1533391"/>
            <a:ext cx="8168320" cy="1790700"/>
          </a:xfrm>
        </p:spPr>
        <p:txBody>
          <a:bodyPr>
            <a:normAutofit fontScale="90000"/>
          </a:bodyPr>
          <a:lstStyle/>
          <a:p>
            <a:r>
              <a:rPr lang="en-SG" dirty="0"/>
              <a:t>Executive Summary for MedTech Catapult Project Funding </a:t>
            </a:r>
            <a:br>
              <a:rPr lang="en-SG" dirty="0"/>
            </a:br>
            <a:r>
              <a:rPr lang="en-SG" dirty="0">
                <a:solidFill>
                  <a:srgbClr val="921A14"/>
                </a:solidFill>
              </a:rPr>
              <a:t>“Project Title”</a:t>
            </a:r>
            <a:br>
              <a:rPr lang="en-SG" dirty="0"/>
            </a:br>
            <a:endParaRPr lang="en-US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0FB62740-DAE5-724E-A507-345F9949B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6780" y="3175235"/>
            <a:ext cx="5690189" cy="297712"/>
          </a:xfrm>
        </p:spPr>
        <p:txBody>
          <a:bodyPr/>
          <a:lstStyle/>
          <a:p>
            <a:r>
              <a:rPr lang="en-US" dirty="0">
                <a:solidFill>
                  <a:srgbClr val="921A14"/>
                </a:solidFill>
              </a:rPr>
              <a:t>Team Composition:</a:t>
            </a:r>
          </a:p>
          <a:p>
            <a:endParaRPr lang="en-US" dirty="0">
              <a:solidFill>
                <a:srgbClr val="921A14"/>
              </a:solidFill>
            </a:endParaRPr>
          </a:p>
        </p:txBody>
      </p:sp>
      <p:pic>
        <p:nvPicPr>
          <p:cNvPr id="17" name="Picture Placeholder 16" descr="A close-up of a person using a tablet&#10;&#10;Description automatically generated">
            <a:extLst>
              <a:ext uri="{FF2B5EF4-FFF2-40B4-BE49-F238E27FC236}">
                <a16:creationId xmlns:a16="http://schemas.microsoft.com/office/drawing/2014/main" id="{6696C4B0-8852-977F-B32D-002B44F8BF65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 cstate="hqprint">
            <a:alphaModFix amt="3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3896049-1909-EA3F-7914-7CEA1C8C1B95}"/>
              </a:ext>
            </a:extLst>
          </p:cNvPr>
          <p:cNvSpPr/>
          <p:nvPr/>
        </p:nvSpPr>
        <p:spPr>
          <a:xfrm>
            <a:off x="207788" y="4303443"/>
            <a:ext cx="872842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The information is furnished to the MedTech Catapult with the understanding that it shall be used or disclosed for proposal evaluation, reference, reporting and industry engagement purposes. </a:t>
            </a:r>
            <a:endParaRPr lang="en-US" altLang="en-US" sz="1100" dirty="0">
              <a:solidFill>
                <a:schemeClr val="bg1"/>
              </a:solidFill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3" name="Text Placeholder 18">
            <a:extLst>
              <a:ext uri="{FF2B5EF4-FFF2-40B4-BE49-F238E27FC236}">
                <a16:creationId xmlns:a16="http://schemas.microsoft.com/office/drawing/2014/main" id="{DB27DD31-620B-1035-2FD3-E1744D3F9FBE}"/>
              </a:ext>
            </a:extLst>
          </p:cNvPr>
          <p:cNvSpPr txBox="1">
            <a:spLocks/>
          </p:cNvSpPr>
          <p:nvPr/>
        </p:nvSpPr>
        <p:spPr>
          <a:xfrm>
            <a:off x="4080443" y="4837810"/>
            <a:ext cx="2083820" cy="219551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444443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444443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444443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444443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444443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dirty="0"/>
              <a:t>ARES PRIVATE  (when filled)</a:t>
            </a:r>
          </a:p>
        </p:txBody>
      </p:sp>
    </p:spTree>
    <p:extLst>
      <p:ext uri="{BB962C8B-B14F-4D97-AF65-F5344CB8AC3E}">
        <p14:creationId xmlns:p14="http://schemas.microsoft.com/office/powerpoint/2010/main" val="769750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72D5D-3BD1-D8EE-C39D-93D9BC5A3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dirty="0"/>
              <a:t>Industry Collaborator Details</a:t>
            </a:r>
            <a:br>
              <a:rPr lang="en-SG" dirty="0"/>
            </a:br>
            <a:endParaRPr lang="en-S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81A028-76F2-D0D5-5DEA-CF8805A9B57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sz="800"/>
              <a:t>ARES PRIVATE  (when filled)</a:t>
            </a:r>
          </a:p>
          <a:p>
            <a:endParaRPr lang="en-SG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08992272-D270-F5DE-ADBA-B9A10E9FB96B}"/>
              </a:ext>
            </a:extLst>
          </p:cNvPr>
          <p:cNvSpPr txBox="1">
            <a:spLocks/>
          </p:cNvSpPr>
          <p:nvPr/>
        </p:nvSpPr>
        <p:spPr>
          <a:xfrm>
            <a:off x="145997" y="792001"/>
            <a:ext cx="8506226" cy="3756948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444443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444443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444443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444443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444443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i="1" dirty="0">
                <a:solidFill>
                  <a:schemeClr val="tx1"/>
                </a:solidFill>
                <a:latin typeface="+mn-lt"/>
              </a:rPr>
              <a:t>Please provide information about the industry collaborator*</a:t>
            </a:r>
            <a:endParaRPr lang="en-SG" sz="1400" i="1" dirty="0">
              <a:solidFill>
                <a:schemeClr val="tx1"/>
              </a:solidFill>
              <a:latin typeface="+mn-lt"/>
              <a:ea typeface="Batang"/>
              <a:cs typeface="Times New Roman" panose="02020603050405020304" pitchFamily="18" charset="0"/>
            </a:endParaRPr>
          </a:p>
          <a:p>
            <a:pPr marL="285750" indent="-285750"/>
            <a:r>
              <a:rPr lang="en-GB" sz="1400" i="1" dirty="0">
                <a:latin typeface="+mn-lt"/>
              </a:rPr>
              <a:t>Leadership team</a:t>
            </a:r>
          </a:p>
          <a:p>
            <a:pPr marL="285750" indent="-285750"/>
            <a:r>
              <a:rPr lang="en-GB" sz="1400" i="1" dirty="0">
                <a:latin typeface="+mn-lt"/>
              </a:rPr>
              <a:t>Business products</a:t>
            </a:r>
          </a:p>
          <a:p>
            <a:pPr marL="285750" indent="-285750"/>
            <a:r>
              <a:rPr lang="en-GB" sz="1400" i="1" dirty="0">
                <a:latin typeface="+mn-lt"/>
              </a:rPr>
              <a:t>No of staff</a:t>
            </a:r>
          </a:p>
          <a:p>
            <a:pPr marL="285750" indent="-285750"/>
            <a:r>
              <a:rPr lang="en-GB" sz="1400" i="1" dirty="0">
                <a:latin typeface="+mn-lt"/>
              </a:rPr>
              <a:t>Global outreach/activities</a:t>
            </a:r>
          </a:p>
          <a:p>
            <a:pPr marL="285750" indent="-285750"/>
            <a:r>
              <a:rPr lang="en-GB" sz="1400" i="1" dirty="0">
                <a:latin typeface="+mn-lt"/>
              </a:rPr>
              <a:t>Revenue and key revenue streams; fundraising status</a:t>
            </a:r>
          </a:p>
          <a:p>
            <a:pPr marL="285750" indent="-285750"/>
            <a:r>
              <a:rPr lang="en-GB" sz="1400" i="1" dirty="0">
                <a:latin typeface="+mn-lt"/>
              </a:rPr>
              <a:t>Past engagements with A*STAR</a:t>
            </a:r>
          </a:p>
          <a:p>
            <a:pPr marL="285750" indent="-285750"/>
            <a:r>
              <a:rPr lang="en-GB" sz="1400" i="1" dirty="0">
                <a:latin typeface="+mn-lt"/>
              </a:rPr>
              <a:t>What are their pain points </a:t>
            </a:r>
          </a:p>
          <a:p>
            <a:endParaRPr lang="en-GB" sz="1400" dirty="0">
              <a:latin typeface="+mn-lt"/>
            </a:endParaRPr>
          </a:p>
          <a:p>
            <a:endParaRPr lang="en-GB" sz="1400" dirty="0">
              <a:latin typeface="+mn-lt"/>
            </a:endParaRPr>
          </a:p>
          <a:p>
            <a:r>
              <a:rPr lang="en-GB" sz="1400" dirty="0">
                <a:latin typeface="+mn-lt"/>
              </a:rPr>
              <a:t>*If your industry collaborator is not already a local contract manufacturing organization (CMO), please indicate if a local CMO has been identified and provide similar corresponding business information in an additional slide</a:t>
            </a:r>
            <a:endParaRPr lang="en-SG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53298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2DBC2-0749-5CF9-5FD8-DB138DECB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Supplementary and Preliminary Data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CACC8E-FC61-5229-F815-183490752AA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06FC67-34D6-023E-DE01-459AAFB393B0}"/>
              </a:ext>
            </a:extLst>
          </p:cNvPr>
          <p:cNvSpPr txBox="1"/>
          <p:nvPr/>
        </p:nvSpPr>
        <p:spPr>
          <a:xfrm>
            <a:off x="313789" y="1072453"/>
            <a:ext cx="8516421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Provide details of any supplementary data and your preliminary data, including validated user and design requirements, where possible</a:t>
            </a:r>
            <a:r>
              <a:rPr lang="en-US" sz="1100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P</a:t>
            </a:r>
            <a:r>
              <a:rPr lang="en-US" sz="11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rovide details of the Background and Foreground IPs too.</a:t>
            </a:r>
            <a:endParaRPr lang="en-SG" sz="1100" dirty="0"/>
          </a:p>
        </p:txBody>
      </p:sp>
    </p:spTree>
    <p:extLst>
      <p:ext uri="{BB962C8B-B14F-4D97-AF65-F5344CB8AC3E}">
        <p14:creationId xmlns:p14="http://schemas.microsoft.com/office/powerpoint/2010/main" val="1002097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1A868-E01C-EAC5-9EB6-DC42A9611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Self-Assessment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869468-F697-B7C9-821F-7F9B283FF2D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SG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2EFEECC-87AC-4A27-A9D0-8993BBBD5F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9736246"/>
              </p:ext>
            </p:extLst>
          </p:nvPr>
        </p:nvGraphicFramePr>
        <p:xfrm>
          <a:off x="962108" y="842963"/>
          <a:ext cx="6806314" cy="37893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5080">
                  <a:extLst>
                    <a:ext uri="{9D8B030D-6E8A-4147-A177-3AD203B41FA5}">
                      <a16:colId xmlns:a16="http://schemas.microsoft.com/office/drawing/2014/main" val="923116043"/>
                    </a:ext>
                  </a:extLst>
                </a:gridCol>
                <a:gridCol w="1176520">
                  <a:extLst>
                    <a:ext uri="{9D8B030D-6E8A-4147-A177-3AD203B41FA5}">
                      <a16:colId xmlns:a16="http://schemas.microsoft.com/office/drawing/2014/main" val="375803701"/>
                    </a:ext>
                  </a:extLst>
                </a:gridCol>
                <a:gridCol w="2744714">
                  <a:extLst>
                    <a:ext uri="{9D8B030D-6E8A-4147-A177-3AD203B41FA5}">
                      <a16:colId xmlns:a16="http://schemas.microsoft.com/office/drawing/2014/main" val="2415247706"/>
                    </a:ext>
                  </a:extLst>
                </a:gridCol>
              </a:tblGrid>
              <a:tr h="213485"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Strategic Fit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YES/NO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Provide justifications/references to support your assessment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110527"/>
                  </a:ext>
                </a:extLst>
              </a:tr>
              <a:tr h="640455"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Proposal is in line with focus on life science instruments and/or FDA Class I/II medical device i.e., optoelectronic modules/sensors. Class III devices considered only on case-by-case basis (depending on the technology)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>
                          <a:effectLst/>
                        </a:rPr>
                        <a:t> 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252897"/>
                  </a:ext>
                </a:extLst>
              </a:tr>
              <a:tr h="426970"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Proposed product development will include significant involvement from MC's engineering and development team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>
                          <a:effectLst/>
                        </a:rPr>
                        <a:t> 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>
                          <a:effectLst/>
                        </a:rPr>
                        <a:t> 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535873"/>
                  </a:ext>
                </a:extLst>
              </a:tr>
              <a:tr h="213485"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Proposed project has high potential to be linked to local CMOs (at least 2)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>
                          <a:effectLst/>
                        </a:rPr>
                        <a:t> 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>
                          <a:effectLst/>
                        </a:rPr>
                        <a:t> 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094094"/>
                  </a:ext>
                </a:extLst>
              </a:tr>
              <a:tr h="213485"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Unmet Need – Market Opportunity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Select 1 Option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Provide justifications/references to support your assessment*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499791"/>
                  </a:ext>
                </a:extLst>
              </a:tr>
              <a:tr h="133428">
                <a:tc>
                  <a:txBody>
                    <a:bodyPr/>
                    <a:lstStyle/>
                    <a:p>
                      <a:pPr marL="0" marR="0"/>
                      <a:r>
                        <a:rPr lang="en-US" sz="700">
                          <a:effectLst/>
                        </a:rPr>
                        <a:t>High opportunity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>
                          <a:effectLst/>
                        </a:rPr>
                        <a:t> 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>
                          <a:effectLst/>
                        </a:rPr>
                        <a:t> 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6798721"/>
                  </a:ext>
                </a:extLst>
              </a:tr>
              <a:tr h="133428"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Medium opportunity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>
                          <a:effectLst/>
                        </a:rPr>
                        <a:t> 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326948"/>
                  </a:ext>
                </a:extLst>
              </a:tr>
              <a:tr h="133428">
                <a:tc>
                  <a:txBody>
                    <a:bodyPr/>
                    <a:lstStyle/>
                    <a:p>
                      <a:pPr marL="0" marR="0"/>
                      <a:r>
                        <a:rPr lang="en-US" sz="700">
                          <a:effectLst/>
                        </a:rPr>
                        <a:t>Low opportunity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>
                          <a:effectLst/>
                        </a:rPr>
                        <a:t> 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279865"/>
                  </a:ext>
                </a:extLst>
              </a:tr>
              <a:tr h="213485"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Technology Development Phase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Select 1 Option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Provide justifications/references to support your assessment*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3530969"/>
                  </a:ext>
                </a:extLst>
              </a:tr>
              <a:tr h="106743">
                <a:tc>
                  <a:txBody>
                    <a:bodyPr/>
                    <a:lstStyle/>
                    <a:p>
                      <a:pPr marL="0" marR="0"/>
                      <a:r>
                        <a:rPr lang="en-SG" sz="700" dirty="0">
                          <a:effectLst/>
                        </a:rPr>
                        <a:t>T0: Still in early stage, high risk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>
                          <a:effectLst/>
                        </a:rPr>
                        <a:t> 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>
                          <a:effectLst/>
                        </a:rPr>
                        <a:t> 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039949"/>
                  </a:ext>
                </a:extLst>
              </a:tr>
              <a:tr h="106743">
                <a:tc>
                  <a:txBody>
                    <a:bodyPr/>
                    <a:lstStyle/>
                    <a:p>
                      <a:pPr marL="0" marR="0"/>
                      <a:r>
                        <a:rPr lang="fi-FI" sz="700">
                          <a:effectLst/>
                        </a:rPr>
                        <a:t>T1: Partially de-risked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>
                          <a:effectLst/>
                        </a:rPr>
                        <a:t> 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>
                          <a:effectLst/>
                        </a:rPr>
                        <a:t> 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147767"/>
                  </a:ext>
                </a:extLst>
              </a:tr>
              <a:tr h="106743">
                <a:tc>
                  <a:txBody>
                    <a:bodyPr/>
                    <a:lstStyle/>
                    <a:p>
                      <a:pPr marL="0" marR="0"/>
                      <a:r>
                        <a:rPr lang="fi-FI" sz="700" dirty="0">
                          <a:effectLst/>
                        </a:rPr>
                        <a:t>T2: Fully de-risked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>
                          <a:effectLst/>
                        </a:rPr>
                        <a:t> 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640066"/>
                  </a:ext>
                </a:extLst>
              </a:tr>
              <a:tr h="213485"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Product Development Phase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Select 1 Option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Provide justifications/references to support your assessment*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1077194"/>
                  </a:ext>
                </a:extLst>
              </a:tr>
              <a:tr h="106743">
                <a:tc>
                  <a:txBody>
                    <a:bodyPr/>
                    <a:lstStyle/>
                    <a:p>
                      <a:pPr marL="0" marR="0"/>
                      <a:r>
                        <a:rPr lang="fi-FI" sz="700">
                          <a:effectLst/>
                        </a:rPr>
                        <a:t>TRL 3: Feasibility prototype (POC)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>
                          <a:effectLst/>
                        </a:rPr>
                        <a:t> 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383852"/>
                  </a:ext>
                </a:extLst>
              </a:tr>
              <a:tr h="106743">
                <a:tc>
                  <a:txBody>
                    <a:bodyPr/>
                    <a:lstStyle/>
                    <a:p>
                      <a:pPr marL="0" marR="0"/>
                      <a:r>
                        <a:rPr lang="fi-FI" sz="700">
                          <a:effectLst/>
                        </a:rPr>
                        <a:t>TRL 4: Working prototype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>
                          <a:effectLst/>
                        </a:rPr>
                        <a:t> 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>
                          <a:effectLst/>
                        </a:rPr>
                        <a:t> 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12863"/>
                  </a:ext>
                </a:extLst>
              </a:tr>
              <a:tr h="106743">
                <a:tc>
                  <a:txBody>
                    <a:bodyPr/>
                    <a:lstStyle/>
                    <a:p>
                      <a:pPr marL="0" marR="0"/>
                      <a:r>
                        <a:rPr lang="fi-FI" sz="700">
                          <a:effectLst/>
                        </a:rPr>
                        <a:t>TRL 5: Verification prototype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>
                          <a:effectLst/>
                        </a:rPr>
                        <a:t> 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802719"/>
                  </a:ext>
                </a:extLst>
              </a:tr>
              <a:tr h="213485"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Market Assessment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Select 1 Option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Provide justifications/references to support your assessment*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956812"/>
                  </a:ext>
                </a:extLst>
              </a:tr>
              <a:tr h="133428">
                <a:tc>
                  <a:txBody>
                    <a:bodyPr/>
                    <a:lstStyle/>
                    <a:p>
                      <a:pPr marL="0" marR="0"/>
                      <a:r>
                        <a:rPr lang="fi-FI" sz="700">
                          <a:effectLst/>
                        </a:rPr>
                        <a:t>High risk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>
                          <a:effectLst/>
                        </a:rPr>
                        <a:t> 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9197214"/>
                  </a:ext>
                </a:extLst>
              </a:tr>
              <a:tr h="133428">
                <a:tc>
                  <a:txBody>
                    <a:bodyPr/>
                    <a:lstStyle/>
                    <a:p>
                      <a:pPr marL="0" marR="0"/>
                      <a:r>
                        <a:rPr lang="fi-FI" sz="700">
                          <a:effectLst/>
                        </a:rPr>
                        <a:t>Medium risk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>
                          <a:effectLst/>
                        </a:rPr>
                        <a:t> 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4784099"/>
                  </a:ext>
                </a:extLst>
              </a:tr>
              <a:tr h="133428">
                <a:tc>
                  <a:txBody>
                    <a:bodyPr/>
                    <a:lstStyle/>
                    <a:p>
                      <a:pPr marL="0" marR="0"/>
                      <a:r>
                        <a:rPr lang="fi-FI" sz="700">
                          <a:effectLst/>
                        </a:rPr>
                        <a:t>Low risk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>
                          <a:effectLst/>
                        </a:rPr>
                        <a:t> </a:t>
                      </a:r>
                      <a:endParaRPr lang="en-SG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SG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034" marR="48034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6358988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9F226818-68DB-2E9A-8838-F80E85BC33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24517" y="802259"/>
            <a:ext cx="9966513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en-US" sz="1100" b="0" i="1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fi-FI" altLang="en-US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3522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0DE232B-E6F3-1347-BF63-708215988A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1103" y="2859221"/>
            <a:ext cx="204787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930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9EDB1-0BB0-400A-23F5-3C50DF79B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dirty="0"/>
              <a:t>Instructions Page</a:t>
            </a:r>
            <a:br>
              <a:rPr lang="en-SG" dirty="0"/>
            </a:br>
            <a:endParaRPr lang="en-S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D54C15-2EA0-ABB2-182F-7C21932CD10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sz="800" dirty="0"/>
              <a:t>ARES PRIVATE  (when filled)</a:t>
            </a:r>
          </a:p>
          <a:p>
            <a:endParaRPr lang="en-SG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818C8C-FEC2-8966-62AC-BF5E4B6E679E}"/>
              </a:ext>
            </a:extLst>
          </p:cNvPr>
          <p:cNvSpPr txBox="1"/>
          <p:nvPr/>
        </p:nvSpPr>
        <p:spPr>
          <a:xfrm>
            <a:off x="373724" y="921905"/>
            <a:ext cx="817092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SG" dirty="0">
                <a:ea typeface="Calibri" panose="020F0502020204030204" pitchFamily="34" charset="0"/>
                <a:cs typeface="Times New Roman" panose="02020603050405020304" pitchFamily="18" charset="0"/>
              </a:rPr>
              <a:t>Please complete </a:t>
            </a:r>
            <a:r>
              <a:rPr lang="en-SG" u="sng" dirty="0"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en-SG" dirty="0">
                <a:ea typeface="Calibri" panose="020F0502020204030204" pitchFamily="34" charset="0"/>
                <a:cs typeface="Times New Roman" panose="02020603050405020304" pitchFamily="18" charset="0"/>
              </a:rPr>
              <a:t> sections as indicated, providing all necessary and pertinent that will be useful in assessment.</a:t>
            </a:r>
          </a:p>
          <a:p>
            <a:pPr marL="342900" indent="-342900">
              <a:buAutoNum type="arabicPeriod"/>
            </a:pPr>
            <a:endParaRPr lang="en-SG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AutoNum type="arabicPeriod"/>
            </a:pPr>
            <a:r>
              <a:rPr lang="en-SG" dirty="0">
                <a:ea typeface="Calibri" panose="020F0502020204030204" pitchFamily="34" charset="0"/>
                <a:cs typeface="Times New Roman" panose="02020603050405020304" pitchFamily="18" charset="0"/>
              </a:rPr>
              <a:t>Please do not delete any slides/sections for this submission and indicate N.A if not used. </a:t>
            </a:r>
            <a:r>
              <a:rPr lang="en-US" dirty="0"/>
              <a:t>Incomplete submissions will not be accepted. </a:t>
            </a:r>
          </a:p>
          <a:p>
            <a:pPr marL="342900" indent="-342900">
              <a:buFontTx/>
              <a:buAutoNum type="arabicPeriod"/>
            </a:pP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AutoNum type="arabicPeriod"/>
            </a:pPr>
            <a:r>
              <a:rPr lang="en-SG" dirty="0">
                <a:ea typeface="Calibri" panose="020F0502020204030204" pitchFamily="34" charset="0"/>
                <a:cs typeface="Times New Roman" panose="02020603050405020304" pitchFamily="18" charset="0"/>
              </a:rPr>
              <a:t>Font size should be kept as size 14.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Tx/>
              <a:buAutoNum type="arabicPeriod"/>
            </a:pPr>
            <a:endParaRPr lang="en-US" dirty="0">
              <a:cs typeface="Times New Roman" panose="02020603050405020304" pitchFamily="18" charset="0"/>
            </a:endParaRPr>
          </a:p>
          <a:p>
            <a:pPr marL="342900" indent="-342900">
              <a:buFontTx/>
              <a:buAutoNum type="arabicPeriod"/>
            </a:pPr>
            <a:r>
              <a:rPr lang="en-SG" dirty="0"/>
              <a:t>You may include diagrams/comparison tables etc to aid your description.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982028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1913C-7795-4AE3-0974-7BB4B2FFC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337" y="266160"/>
            <a:ext cx="8615657" cy="498789"/>
          </a:xfrm>
        </p:spPr>
        <p:txBody>
          <a:bodyPr>
            <a:normAutofit fontScale="90000"/>
          </a:bodyPr>
          <a:lstStyle/>
          <a:p>
            <a:r>
              <a:rPr lang="en-SG" dirty="0"/>
              <a:t>Executive Summary</a:t>
            </a:r>
            <a:br>
              <a:rPr lang="en-SG" dirty="0"/>
            </a:br>
            <a:endParaRPr lang="en-S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F80862-449A-988A-0539-7CC0C289776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sz="800" dirty="0"/>
              <a:t>ARES PRIVATE  (when filled)</a:t>
            </a:r>
          </a:p>
          <a:p>
            <a:endParaRPr lang="en-SG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0986735-0AE8-FA0E-80B3-9A8C8E883E58}"/>
              </a:ext>
            </a:extLst>
          </p:cNvPr>
          <p:cNvCxnSpPr>
            <a:cxnSpLocks/>
          </p:cNvCxnSpPr>
          <p:nvPr/>
        </p:nvCxnSpPr>
        <p:spPr>
          <a:xfrm>
            <a:off x="4523335" y="831035"/>
            <a:ext cx="0" cy="39159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236D739-18BF-503A-AAD5-13233D761BD0}"/>
              </a:ext>
            </a:extLst>
          </p:cNvPr>
          <p:cNvCxnSpPr>
            <a:cxnSpLocks/>
          </p:cNvCxnSpPr>
          <p:nvPr/>
        </p:nvCxnSpPr>
        <p:spPr>
          <a:xfrm flipH="1">
            <a:off x="228902" y="2550617"/>
            <a:ext cx="87460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F48AEF29-90AF-2F1D-B5A6-BB313F35ABC8}"/>
              </a:ext>
            </a:extLst>
          </p:cNvPr>
          <p:cNvSpPr txBox="1"/>
          <p:nvPr/>
        </p:nvSpPr>
        <p:spPr>
          <a:xfrm>
            <a:off x="80054" y="823969"/>
            <a:ext cx="36420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Clinical Need/ Problem Statement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C3C0B5-5617-0E83-AF96-E9E1D0E86D69}"/>
              </a:ext>
            </a:extLst>
          </p:cNvPr>
          <p:cNvSpPr txBox="1"/>
          <p:nvPr/>
        </p:nvSpPr>
        <p:spPr>
          <a:xfrm>
            <a:off x="4604522" y="855119"/>
            <a:ext cx="46304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400" b="1" dirty="0"/>
              <a:t>Current Standard of Care/Competitive Landscape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785489-C905-99F9-A01F-438D5F071DDF}"/>
              </a:ext>
            </a:extLst>
          </p:cNvPr>
          <p:cNvSpPr txBox="1"/>
          <p:nvPr/>
        </p:nvSpPr>
        <p:spPr>
          <a:xfrm>
            <a:off x="80053" y="2634036"/>
            <a:ext cx="45892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Proposed Solution and Commercialization Plan</a:t>
            </a:r>
          </a:p>
          <a:p>
            <a:r>
              <a:rPr lang="en-US" sz="1400" i="1" dirty="0"/>
              <a:t>(identified contract manufacturers where relevant)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2E2E51-2BAD-40BD-BD10-E43F065DCF9D}"/>
              </a:ext>
            </a:extLst>
          </p:cNvPr>
          <p:cNvSpPr txBox="1"/>
          <p:nvPr/>
        </p:nvSpPr>
        <p:spPr>
          <a:xfrm>
            <a:off x="4566102" y="2626022"/>
            <a:ext cx="4336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Proposed Project Development Plan and Indicative Budget</a:t>
            </a:r>
            <a:endParaRPr lang="en-SG" sz="1400" b="1" dirty="0"/>
          </a:p>
        </p:txBody>
      </p:sp>
    </p:spTree>
    <p:extLst>
      <p:ext uri="{BB962C8B-B14F-4D97-AF65-F5344CB8AC3E}">
        <p14:creationId xmlns:p14="http://schemas.microsoft.com/office/powerpoint/2010/main" val="3559100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13D34-32AE-20BB-8CE8-29E98573F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dirty="0"/>
              <a:t>Clinical Need &amp; Problem Statement</a:t>
            </a:r>
            <a:br>
              <a:rPr lang="en-SG" dirty="0"/>
            </a:br>
            <a:endParaRPr lang="en-S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786A67-46DE-B3C7-2445-A435B5D8E46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sz="800" dirty="0"/>
              <a:t>ARES PRIVATE  (when filled)</a:t>
            </a:r>
          </a:p>
          <a:p>
            <a:endParaRPr lang="en-SG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8FCE1F-1847-76F1-9877-B339AEB4AF87}"/>
              </a:ext>
            </a:extLst>
          </p:cNvPr>
          <p:cNvSpPr txBox="1"/>
          <p:nvPr/>
        </p:nvSpPr>
        <p:spPr>
          <a:xfrm>
            <a:off x="0" y="792000"/>
            <a:ext cx="9090212" cy="11695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i="1" dirty="0"/>
              <a:t>Background of Problem: What is the problem to be solved? Why is this a problem that warrants significant attention?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i="1" dirty="0"/>
              <a:t>Define unmet need: </a:t>
            </a:r>
            <a:r>
              <a:rPr lang="en-GB" sz="1400" i="1" dirty="0">
                <a:ea typeface="+mn-lt"/>
                <a:cs typeface="+mn-lt"/>
              </a:rPr>
              <a:t>Please clarify and quantify unmet need(s) in terms of i.e. quality (better)/access (faster)/cost (cheaper) where relevant. </a:t>
            </a:r>
            <a:r>
              <a:rPr lang="en-GB" sz="1400" i="1" dirty="0"/>
              <a:t>What is needed to address the problem and/or gap identified above?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i="1" dirty="0"/>
              <a:t>Specify 'Intended Use' and "Indications for Use'.</a:t>
            </a:r>
          </a:p>
        </p:txBody>
      </p:sp>
    </p:spTree>
    <p:extLst>
      <p:ext uri="{BB962C8B-B14F-4D97-AF65-F5344CB8AC3E}">
        <p14:creationId xmlns:p14="http://schemas.microsoft.com/office/powerpoint/2010/main" val="3368476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22C7F-FFAF-F6FC-8F20-77E6D74A9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dirty="0"/>
              <a:t>Current Standard of Care/Competitive Landscape</a:t>
            </a:r>
            <a:br>
              <a:rPr lang="en-SG" dirty="0"/>
            </a:br>
            <a:endParaRPr lang="en-S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649668-1DBE-B3B5-03DF-7EF3D026BE5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sz="800" dirty="0"/>
              <a:t>ARES PRIVATE  (when filled)</a:t>
            </a:r>
          </a:p>
          <a:p>
            <a:endParaRPr lang="en-SG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2BEB72-5F2A-2E90-576A-93D7A13B76AA}"/>
              </a:ext>
            </a:extLst>
          </p:cNvPr>
          <p:cNvSpPr txBox="1"/>
          <p:nvPr/>
        </p:nvSpPr>
        <p:spPr>
          <a:xfrm>
            <a:off x="198303" y="868840"/>
            <a:ext cx="860760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i="1" dirty="0"/>
              <a:t>Current Standard-of-Care: What is the current standard-of-care/gold-standard and what are the shortcomings/gaps?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i="1" dirty="0"/>
              <a:t>Competitive Analysis: How is the proposed solution better than existing/emerging competing technologies – please provide quantitative/semi-quantitative comparison? </a:t>
            </a:r>
          </a:p>
          <a:p>
            <a:r>
              <a:rPr lang="en-US" sz="1400" dirty="0"/>
              <a:t>(Technology advantage and its value proposition may be verbally articulated)</a:t>
            </a:r>
            <a:endParaRPr lang="en-SG" sz="1400" dirty="0"/>
          </a:p>
        </p:txBody>
      </p:sp>
    </p:spTree>
    <p:extLst>
      <p:ext uri="{BB962C8B-B14F-4D97-AF65-F5344CB8AC3E}">
        <p14:creationId xmlns:p14="http://schemas.microsoft.com/office/powerpoint/2010/main" val="3838332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0D21A-AA7A-8408-A286-685B3255A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dirty="0"/>
              <a:t>Proposed Solution</a:t>
            </a:r>
            <a:br>
              <a:rPr lang="en-SG" dirty="0"/>
            </a:br>
            <a:endParaRPr lang="en-S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9A78A3-F61B-A271-49EB-4D20B7CAEFD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sz="800" dirty="0"/>
              <a:t>ARES PRIVATE  (when filled)</a:t>
            </a:r>
          </a:p>
          <a:p>
            <a:endParaRPr lang="en-SG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73A918-C3FD-55B0-EAFA-EBFB17A60E4D}"/>
              </a:ext>
            </a:extLst>
          </p:cNvPr>
          <p:cNvSpPr txBox="1"/>
          <p:nvPr/>
        </p:nvSpPr>
        <p:spPr>
          <a:xfrm>
            <a:off x="359668" y="845788"/>
            <a:ext cx="810813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i="1" dirty="0"/>
              <a:t>Provide an overview of the proposed solution(s) and how it addresses the unmet need.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i="1" dirty="0"/>
              <a:t>Provide a summary of the technology(</a:t>
            </a:r>
            <a:r>
              <a:rPr lang="en-GB" sz="1400" i="1" dirty="0" err="1"/>
              <a:t>ies</a:t>
            </a:r>
            <a:r>
              <a:rPr lang="en-GB" sz="1400" i="1" dirty="0"/>
              <a:t>) and how it works.</a:t>
            </a:r>
            <a:endParaRPr lang="en-SG" sz="1400" i="1" dirty="0"/>
          </a:p>
          <a:p>
            <a:r>
              <a:rPr lang="en-SG" sz="1400" dirty="0"/>
              <a:t>(Applicant may verbally articulate or provide a short video clip to summarise the core technology and how it works)</a:t>
            </a:r>
          </a:p>
        </p:txBody>
      </p:sp>
    </p:spTree>
    <p:extLst>
      <p:ext uri="{BB962C8B-B14F-4D97-AF65-F5344CB8AC3E}">
        <p14:creationId xmlns:p14="http://schemas.microsoft.com/office/powerpoint/2010/main" val="3485682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9E220-4C5A-F74B-CF1E-316FC95B9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dirty="0"/>
              <a:t>Proposed Project Development Plan</a:t>
            </a:r>
            <a:br>
              <a:rPr lang="en-SG" dirty="0"/>
            </a:br>
            <a:endParaRPr lang="en-S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42694A-6785-7C40-697B-879EADC3006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sz="800" dirty="0"/>
              <a:t>ARES PRIVATE  (when filled)</a:t>
            </a:r>
          </a:p>
          <a:p>
            <a:endParaRPr lang="en-SG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4E6191-07CF-499E-2C43-8F1A9E0DACF3}"/>
              </a:ext>
            </a:extLst>
          </p:cNvPr>
          <p:cNvSpPr txBox="1"/>
          <p:nvPr/>
        </p:nvSpPr>
        <p:spPr>
          <a:xfrm>
            <a:off x="227102" y="907261"/>
            <a:ext cx="885542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1400" i="1" dirty="0"/>
              <a:t>List briefly the key objectives/deliverables of the proposed project plan and </a:t>
            </a:r>
            <a:r>
              <a:rPr lang="en-GB" sz="1400" i="1" dirty="0"/>
              <a:t>which part(s) of the total solution this proposal aims to address i.e., component, module, system; and provide the system architecture of the solution where possible.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1400" i="1" dirty="0"/>
              <a:t>Provide an overview of the project development plan and timeline, listing key  design requirements and specifications, corresponding testing and acceptance criteria, go/no-go milestones and any key risks.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i="1" dirty="0"/>
              <a:t>Indicate how MC’s engineering and development team will be involved in the product development plan.</a:t>
            </a:r>
            <a:endParaRPr lang="en-SG" sz="1400" i="1" dirty="0"/>
          </a:p>
        </p:txBody>
      </p:sp>
    </p:spTree>
    <p:extLst>
      <p:ext uri="{BB962C8B-B14F-4D97-AF65-F5344CB8AC3E}">
        <p14:creationId xmlns:p14="http://schemas.microsoft.com/office/powerpoint/2010/main" val="2277667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6197C-3AFA-69FC-B1DF-457EC99B6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dirty="0"/>
              <a:t>Indicative Budget</a:t>
            </a:r>
            <a:br>
              <a:rPr lang="en-SG" dirty="0"/>
            </a:br>
            <a:endParaRPr lang="en-S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9F6C0C-2ACA-A556-80B1-8F1E1FB4609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sz="800" dirty="0"/>
              <a:t>ARES PRIVATE  (when filled)</a:t>
            </a:r>
          </a:p>
          <a:p>
            <a:endParaRPr lang="en-SG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88B9B7-2DC3-CE0F-280B-6B24AE3732DC}"/>
              </a:ext>
            </a:extLst>
          </p:cNvPr>
          <p:cNvSpPr txBox="1"/>
          <p:nvPr/>
        </p:nvSpPr>
        <p:spPr>
          <a:xfrm>
            <a:off x="287337" y="842334"/>
            <a:ext cx="914548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1400" i="1" dirty="0"/>
              <a:t>Indicative Budget: Provide an indicative project budget categorized into expenses on Manpower (only public sector performers are allowed), Equipment and Other Operating Expenses.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1400" i="1" dirty="0"/>
              <a:t>To also indicate cash and in-kind contribution from industry, where appropriate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i="1" dirty="0"/>
              <a:t>Share if a contract manufacturer has been identified and key areas of need for design, development and manufacturing.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SG" sz="1400" dirty="0"/>
          </a:p>
        </p:txBody>
      </p:sp>
    </p:spTree>
    <p:extLst>
      <p:ext uri="{BB962C8B-B14F-4D97-AF65-F5344CB8AC3E}">
        <p14:creationId xmlns:p14="http://schemas.microsoft.com/office/powerpoint/2010/main" val="30507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3D9D5-CFF2-1240-E22D-FB258AE04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dirty="0"/>
              <a:t>Commercialization Plan</a:t>
            </a:r>
            <a:br>
              <a:rPr lang="en-SG" dirty="0"/>
            </a:br>
            <a:endParaRPr lang="en-S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DC62A0-4384-0D66-E46A-D5B54836DA3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sz="800" dirty="0"/>
              <a:t>ARES PRIVATE  (when filled)</a:t>
            </a:r>
          </a:p>
          <a:p>
            <a:endParaRPr lang="en-SG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BD61A3-625F-BA71-AC2A-0556D607C827}"/>
              </a:ext>
            </a:extLst>
          </p:cNvPr>
          <p:cNvSpPr txBox="1"/>
          <p:nvPr/>
        </p:nvSpPr>
        <p:spPr>
          <a:xfrm>
            <a:off x="287337" y="861156"/>
            <a:ext cx="8318781" cy="11695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i="1" dirty="0"/>
              <a:t>Describe the target market segment, trends, growth and addressable market.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i="1" dirty="0"/>
              <a:t>Define intended use, proposed entry markets and corresponding regulatory classification.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i="1" dirty="0"/>
              <a:t>Describe current vs targeted manufacturing throughput/volume.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i="1" dirty="0"/>
              <a:t>Describe proposed pricing (e.g. average selling price) and/or reimbursement strategy.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i="1" dirty="0"/>
              <a:t>Indicate Cost of Goods Sold (COGS).</a:t>
            </a:r>
          </a:p>
        </p:txBody>
      </p:sp>
    </p:spTree>
    <p:extLst>
      <p:ext uri="{BB962C8B-B14F-4D97-AF65-F5344CB8AC3E}">
        <p14:creationId xmlns:p14="http://schemas.microsoft.com/office/powerpoint/2010/main" val="1099608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edTech Catapult Brand Colours">
      <a:dk1>
        <a:srgbClr val="424242"/>
      </a:dk1>
      <a:lt1>
        <a:srgbClr val="282F5F"/>
      </a:lt1>
      <a:dk2>
        <a:srgbClr val="5894D7"/>
      </a:dk2>
      <a:lt2>
        <a:srgbClr val="F3F3F3"/>
      </a:lt2>
      <a:accent1>
        <a:srgbClr val="C7482B"/>
      </a:accent1>
      <a:accent2>
        <a:srgbClr val="000000"/>
      </a:accent2>
      <a:accent3>
        <a:srgbClr val="B8B9C0"/>
      </a:accent3>
      <a:accent4>
        <a:srgbClr val="003087"/>
      </a:accent4>
      <a:accent5>
        <a:srgbClr val="FEFFFF"/>
      </a:accent5>
      <a:accent6>
        <a:srgbClr val="FFFFFF"/>
      </a:accent6>
      <a:hlink>
        <a:srgbClr val="212121"/>
      </a:hlink>
      <a:folHlink>
        <a:srgbClr val="C7482B"/>
      </a:folHlink>
    </a:clrScheme>
    <a:fontScheme name="Custom 3">
      <a:majorFont>
        <a:latin typeface="Segoe UI"/>
        <a:ea typeface=""/>
        <a:cs typeface=""/>
      </a:majorFont>
      <a:minorFont>
        <a:latin typeface="Segoe UI 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905fc9d-2665-48f2-a00d-3677eee8e8e2" xsi:nil="true"/>
    <lcf76f155ced4ddcb4097134ff3c332f xmlns="eb49b448-1b39-4bc6-b042-bc670334b4e1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4AD51E566106418A8EDDBEE8010462" ma:contentTypeVersion="18" ma:contentTypeDescription="Create a new document." ma:contentTypeScope="" ma:versionID="b6fb3b2bf7c0bb6a52ae15ebdee16c23">
  <xsd:schema xmlns:xsd="http://www.w3.org/2001/XMLSchema" xmlns:xs="http://www.w3.org/2001/XMLSchema" xmlns:p="http://schemas.microsoft.com/office/2006/metadata/properties" xmlns:ns2="eb49b448-1b39-4bc6-b042-bc670334b4e1" xmlns:ns3="1905fc9d-2665-48f2-a00d-3677eee8e8e2" targetNamespace="http://schemas.microsoft.com/office/2006/metadata/properties" ma:root="true" ma:fieldsID="c4cd995d230d994c614d533f949e0849" ns2:_="" ns3:_="">
    <xsd:import namespace="eb49b448-1b39-4bc6-b042-bc670334b4e1"/>
    <xsd:import namespace="1905fc9d-2665-48f2-a00d-3677eee8e8e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49b448-1b39-4bc6-b042-bc670334b4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b1ff4019-fa99-4329-98e7-f3e88d10e8e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05fc9d-2665-48f2-a00d-3677eee8e8e2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cf56569a-9c52-49bc-bcef-166e07e05516}" ma:internalName="TaxCatchAll" ma:showField="CatchAllData" ma:web="1905fc9d-2665-48f2-a00d-3677eee8e8e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EB56721-CD49-4FF7-A2BE-AA3F293FF07F}">
  <ds:schemaRefs>
    <ds:schemaRef ds:uri="http://purl.org/dc/terms/"/>
    <ds:schemaRef ds:uri="http://purl.org/dc/dcmitype/"/>
    <ds:schemaRef ds:uri="http://www.w3.org/XML/1998/namespace"/>
    <ds:schemaRef ds:uri="http://purl.org/dc/elements/1.1/"/>
    <ds:schemaRef ds:uri="eb49b448-1b39-4bc6-b042-bc670334b4e1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1905fc9d-2665-48f2-a00d-3677eee8e8e2"/>
  </ds:schemaRefs>
</ds:datastoreItem>
</file>

<file path=customXml/itemProps2.xml><?xml version="1.0" encoding="utf-8"?>
<ds:datastoreItem xmlns:ds="http://schemas.openxmlformats.org/officeDocument/2006/customXml" ds:itemID="{73B0FE0B-741E-4012-A91A-9B42246412B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7EFE2C-1074-412C-A5D2-55DF78B3DE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49b448-1b39-4bc6-b042-bc670334b4e1"/>
    <ds:schemaRef ds:uri="1905fc9d-2665-48f2-a00d-3677eee8e8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875</TotalTime>
  <Words>979</Words>
  <Application>Microsoft Office PowerPoint</Application>
  <PresentationFormat>On-screen Show (16:9)</PresentationFormat>
  <Paragraphs>129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SimSun</vt:lpstr>
      <vt:lpstr>Arial</vt:lpstr>
      <vt:lpstr>Calibri</vt:lpstr>
      <vt:lpstr>Segoe UI</vt:lpstr>
      <vt:lpstr>Times New Roman</vt:lpstr>
      <vt:lpstr>Office Theme</vt:lpstr>
      <vt:lpstr>Executive Summary for MedTech Catapult Project Funding  “Project Title” </vt:lpstr>
      <vt:lpstr>Instructions Page </vt:lpstr>
      <vt:lpstr>Executive Summary </vt:lpstr>
      <vt:lpstr>Clinical Need &amp; Problem Statement </vt:lpstr>
      <vt:lpstr>Current Standard of Care/Competitive Landscape </vt:lpstr>
      <vt:lpstr>Proposed Solution </vt:lpstr>
      <vt:lpstr>Proposed Project Development Plan </vt:lpstr>
      <vt:lpstr>Indicative Budget </vt:lpstr>
      <vt:lpstr>Commercialization Plan </vt:lpstr>
      <vt:lpstr>Industry Collaborator Details </vt:lpstr>
      <vt:lpstr>Supplementary and Preliminary Data</vt:lpstr>
      <vt:lpstr>Self-Assessment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Mervin John</dc:creator>
  <cp:lastModifiedBy>Lim Li Yang</cp:lastModifiedBy>
  <cp:revision>65</cp:revision>
  <dcterms:created xsi:type="dcterms:W3CDTF">2024-05-30T09:13:26Z</dcterms:created>
  <dcterms:modified xsi:type="dcterms:W3CDTF">2025-09-16T05:42:24Z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0x010100C14AD51E566106418A8EDDBEE8010462</vt:lpwstr>
  </property>
  <property fmtid="{D5CDD505-2E9C-101B-9397-08002B2CF9AE}" pid="3" name="MediaServiceImageTags">
    <vt:lpwstr/>
  </property>
</Properties>
</file>